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4"/>
  </p:sldMasterIdLst>
  <p:notesMasterIdLst>
    <p:notesMasterId r:id="rId212"/>
  </p:notesMasterIdLst>
  <p:handoutMasterIdLst>
    <p:handoutMasterId r:id="rId213"/>
  </p:handoutMasterIdLst>
  <p:sldIdLst>
    <p:sldId id="256" r:id="rId5"/>
    <p:sldId id="1061" r:id="rId6"/>
    <p:sldId id="1062" r:id="rId7"/>
    <p:sldId id="1181" r:id="rId8"/>
    <p:sldId id="1185" r:id="rId9"/>
    <p:sldId id="1183" r:id="rId10"/>
    <p:sldId id="1184" r:id="rId11"/>
    <p:sldId id="1197" r:id="rId12"/>
    <p:sldId id="1064" r:id="rId13"/>
    <p:sldId id="739" r:id="rId14"/>
    <p:sldId id="784" r:id="rId15"/>
    <p:sldId id="787" r:id="rId16"/>
    <p:sldId id="1171" r:id="rId17"/>
    <p:sldId id="1172" r:id="rId18"/>
    <p:sldId id="743" r:id="rId19"/>
    <p:sldId id="744" r:id="rId20"/>
    <p:sldId id="952" r:id="rId21"/>
    <p:sldId id="951" r:id="rId22"/>
    <p:sldId id="745" r:id="rId23"/>
    <p:sldId id="747" r:id="rId24"/>
    <p:sldId id="1232" r:id="rId25"/>
    <p:sldId id="1233" r:id="rId26"/>
    <p:sldId id="1234" r:id="rId27"/>
    <p:sldId id="954" r:id="rId28"/>
    <p:sldId id="1173" r:id="rId29"/>
    <p:sldId id="1198" r:id="rId30"/>
    <p:sldId id="1186" r:id="rId31"/>
    <p:sldId id="1187" r:id="rId32"/>
    <p:sldId id="1188" r:id="rId33"/>
    <p:sldId id="1189" r:id="rId34"/>
    <p:sldId id="1190" r:id="rId35"/>
    <p:sldId id="1192" r:id="rId36"/>
    <p:sldId id="1191" r:id="rId37"/>
    <p:sldId id="1193" r:id="rId38"/>
    <p:sldId id="1195" r:id="rId39"/>
    <p:sldId id="1065" r:id="rId40"/>
    <p:sldId id="748" r:id="rId41"/>
    <p:sldId id="788" r:id="rId42"/>
    <p:sldId id="1179" r:id="rId43"/>
    <p:sldId id="1180" r:id="rId44"/>
    <p:sldId id="789" r:id="rId45"/>
    <p:sldId id="1174" r:id="rId46"/>
    <p:sldId id="1175" r:id="rId47"/>
    <p:sldId id="928" r:id="rId48"/>
    <p:sldId id="1196" r:id="rId49"/>
    <p:sldId id="1210" r:id="rId50"/>
    <p:sldId id="1235" r:id="rId51"/>
    <p:sldId id="1236" r:id="rId52"/>
    <p:sldId id="750" r:id="rId53"/>
    <p:sldId id="929" r:id="rId54"/>
    <p:sldId id="753" r:id="rId55"/>
    <p:sldId id="1146" r:id="rId56"/>
    <p:sldId id="754" r:id="rId57"/>
    <p:sldId id="755" r:id="rId58"/>
    <p:sldId id="757" r:id="rId59"/>
    <p:sldId id="1205" r:id="rId60"/>
    <p:sldId id="949" r:id="rId61"/>
    <p:sldId id="1207" r:id="rId62"/>
    <p:sldId id="1214" r:id="rId63"/>
    <p:sldId id="1213" r:id="rId64"/>
    <p:sldId id="1216" r:id="rId65"/>
    <p:sldId id="759" r:id="rId66"/>
    <p:sldId id="760" r:id="rId67"/>
    <p:sldId id="761" r:id="rId68"/>
    <p:sldId id="1208" r:id="rId69"/>
    <p:sldId id="959" r:id="rId70"/>
    <p:sldId id="764" r:id="rId71"/>
    <p:sldId id="768" r:id="rId72"/>
    <p:sldId id="769" r:id="rId73"/>
    <p:sldId id="770" r:id="rId74"/>
    <p:sldId id="771" r:id="rId75"/>
    <p:sldId id="1147" r:id="rId76"/>
    <p:sldId id="773" r:id="rId77"/>
    <p:sldId id="931" r:id="rId78"/>
    <p:sldId id="793" r:id="rId79"/>
    <p:sldId id="794" r:id="rId80"/>
    <p:sldId id="1222" r:id="rId81"/>
    <p:sldId id="1209" r:id="rId82"/>
    <p:sldId id="1075" r:id="rId83"/>
    <p:sldId id="679" r:id="rId84"/>
    <p:sldId id="798" r:id="rId85"/>
    <p:sldId id="956" r:id="rId86"/>
    <p:sldId id="799" r:id="rId87"/>
    <p:sldId id="1199" r:id="rId88"/>
    <p:sldId id="1176" r:id="rId89"/>
    <p:sldId id="834" r:id="rId90"/>
    <p:sldId id="1228" r:id="rId91"/>
    <p:sldId id="870" r:id="rId92"/>
    <p:sldId id="872" r:id="rId93"/>
    <p:sldId id="1215" r:id="rId94"/>
    <p:sldId id="1221" r:id="rId95"/>
    <p:sldId id="876" r:id="rId96"/>
    <p:sldId id="1076" r:id="rId97"/>
    <p:sldId id="1089" r:id="rId98"/>
    <p:sldId id="1149" r:id="rId99"/>
    <p:sldId id="1150" r:id="rId100"/>
    <p:sldId id="1151" r:id="rId101"/>
    <p:sldId id="1152" r:id="rId102"/>
    <p:sldId id="1153" r:id="rId103"/>
    <p:sldId id="1201" r:id="rId104"/>
    <p:sldId id="1200" r:id="rId105"/>
    <p:sldId id="1154" r:id="rId106"/>
    <p:sldId id="1155" r:id="rId107"/>
    <p:sldId id="1156" r:id="rId108"/>
    <p:sldId id="1157" r:id="rId109"/>
    <p:sldId id="1226" r:id="rId110"/>
    <p:sldId id="1158" r:id="rId111"/>
    <p:sldId id="1159" r:id="rId112"/>
    <p:sldId id="1160" r:id="rId113"/>
    <p:sldId id="1161" r:id="rId114"/>
    <p:sldId id="1169" r:id="rId115"/>
    <p:sldId id="1164" r:id="rId116"/>
    <p:sldId id="1165" r:id="rId117"/>
    <p:sldId id="1166" r:id="rId118"/>
    <p:sldId id="1167" r:id="rId119"/>
    <p:sldId id="1203" r:id="rId120"/>
    <p:sldId id="1204" r:id="rId121"/>
    <p:sldId id="1202" r:id="rId122"/>
    <p:sldId id="1168" r:id="rId123"/>
    <p:sldId id="1225" r:id="rId124"/>
    <p:sldId id="1217" r:id="rId125"/>
    <p:sldId id="1218" r:id="rId126"/>
    <p:sldId id="1219" r:id="rId127"/>
    <p:sldId id="657" r:id="rId128"/>
    <p:sldId id="658" r:id="rId129"/>
    <p:sldId id="1220" r:id="rId130"/>
    <p:sldId id="659" r:id="rId131"/>
    <p:sldId id="1077" r:id="rId132"/>
    <p:sldId id="663" r:id="rId133"/>
    <p:sldId id="664" r:id="rId134"/>
    <p:sldId id="665" r:id="rId135"/>
    <p:sldId id="666" r:id="rId136"/>
    <p:sldId id="667" r:id="rId137"/>
    <p:sldId id="668" r:id="rId138"/>
    <p:sldId id="669" r:id="rId139"/>
    <p:sldId id="1027" r:id="rId140"/>
    <p:sldId id="1028" r:id="rId141"/>
    <p:sldId id="1029" r:id="rId142"/>
    <p:sldId id="1030" r:id="rId143"/>
    <p:sldId id="1031" r:id="rId144"/>
    <p:sldId id="1032" r:id="rId145"/>
    <p:sldId id="1033" r:id="rId146"/>
    <p:sldId id="1078" r:id="rId147"/>
    <p:sldId id="582" r:id="rId148"/>
    <p:sldId id="583" r:id="rId149"/>
    <p:sldId id="584" r:id="rId150"/>
    <p:sldId id="585" r:id="rId151"/>
    <p:sldId id="588" r:id="rId152"/>
    <p:sldId id="589" r:id="rId153"/>
    <p:sldId id="590" r:id="rId154"/>
    <p:sldId id="591" r:id="rId155"/>
    <p:sldId id="592" r:id="rId156"/>
    <p:sldId id="1206" r:id="rId157"/>
    <p:sldId id="1145" r:id="rId158"/>
    <p:sldId id="597" r:id="rId159"/>
    <p:sldId id="920" r:id="rId160"/>
    <p:sldId id="932" r:id="rId161"/>
    <p:sldId id="1229" r:id="rId162"/>
    <p:sldId id="1230" r:id="rId163"/>
    <p:sldId id="600" r:id="rId164"/>
    <p:sldId id="601" r:id="rId165"/>
    <p:sldId id="602" r:id="rId166"/>
    <p:sldId id="603" r:id="rId167"/>
    <p:sldId id="604" r:id="rId168"/>
    <p:sldId id="605" r:id="rId169"/>
    <p:sldId id="606" r:id="rId170"/>
    <p:sldId id="607" r:id="rId171"/>
    <p:sldId id="608" r:id="rId172"/>
    <p:sldId id="609" r:id="rId173"/>
    <p:sldId id="610" r:id="rId174"/>
    <p:sldId id="611" r:id="rId175"/>
    <p:sldId id="612" r:id="rId176"/>
    <p:sldId id="613" r:id="rId177"/>
    <p:sldId id="614" r:id="rId178"/>
    <p:sldId id="616" r:id="rId179"/>
    <p:sldId id="617" r:id="rId180"/>
    <p:sldId id="618" r:id="rId181"/>
    <p:sldId id="619" r:id="rId182"/>
    <p:sldId id="1231" r:id="rId183"/>
    <p:sldId id="933" r:id="rId184"/>
    <p:sldId id="934" r:id="rId185"/>
    <p:sldId id="935" r:id="rId186"/>
    <p:sldId id="936" r:id="rId187"/>
    <p:sldId id="937" r:id="rId188"/>
    <p:sldId id="938" r:id="rId189"/>
    <p:sldId id="939" r:id="rId190"/>
    <p:sldId id="940" r:id="rId191"/>
    <p:sldId id="941" r:id="rId192"/>
    <p:sldId id="947" r:id="rId193"/>
    <p:sldId id="942" r:id="rId194"/>
    <p:sldId id="944" r:id="rId195"/>
    <p:sldId id="945" r:id="rId196"/>
    <p:sldId id="1227" r:id="rId197"/>
    <p:sldId id="946" r:id="rId198"/>
    <p:sldId id="621" r:id="rId199"/>
    <p:sldId id="1079" r:id="rId200"/>
    <p:sldId id="1038" r:id="rId201"/>
    <p:sldId id="1039" r:id="rId202"/>
    <p:sldId id="1040" r:id="rId203"/>
    <p:sldId id="1046" r:id="rId204"/>
    <p:sldId id="1048" r:id="rId205"/>
    <p:sldId id="1052" r:id="rId206"/>
    <p:sldId id="1053" r:id="rId207"/>
    <p:sldId id="1054" r:id="rId208"/>
    <p:sldId id="1057" r:id="rId209"/>
    <p:sldId id="1059" r:id="rId210"/>
    <p:sldId id="1237" r:id="rId211"/>
  </p:sldIdLst>
  <p:sldSz cx="9144000" cy="6858000" type="screen4x3"/>
  <p:notesSz cx="7099300" cy="102235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0">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9" autoAdjust="0"/>
    <p:restoredTop sz="73890" autoAdjust="0"/>
  </p:normalViewPr>
  <p:slideViewPr>
    <p:cSldViewPr>
      <p:cViewPr varScale="1">
        <p:scale>
          <a:sx n="72" d="100"/>
          <a:sy n="72" d="100"/>
        </p:scale>
        <p:origin x="1542" y="39"/>
      </p:cViewPr>
      <p:guideLst>
        <p:guide orient="horz" pos="2160"/>
        <p:guide pos="2880"/>
      </p:guideLst>
    </p:cSldViewPr>
  </p:slideViewPr>
  <p:outlineViewPr>
    <p:cViewPr>
      <p:scale>
        <a:sx n="33" d="100"/>
        <a:sy n="33" d="100"/>
      </p:scale>
      <p:origin x="0" y="4412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76" d="100"/>
          <a:sy n="76" d="100"/>
        </p:scale>
        <p:origin x="-3330" y="-90"/>
      </p:cViewPr>
      <p:guideLst>
        <p:guide orient="horz" pos="3220"/>
        <p:guide pos="2236"/>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160" Type="http://schemas.openxmlformats.org/officeDocument/2006/relationships/slide" Target="slides/slide156.xml"/><Relationship Id="rId165" Type="http://schemas.openxmlformats.org/officeDocument/2006/relationships/slide" Target="slides/slide161.xml"/><Relationship Id="rId181" Type="http://schemas.openxmlformats.org/officeDocument/2006/relationships/slide" Target="slides/slide177.xml"/><Relationship Id="rId186" Type="http://schemas.openxmlformats.org/officeDocument/2006/relationships/slide" Target="slides/slide182.xml"/><Relationship Id="rId216" Type="http://schemas.openxmlformats.org/officeDocument/2006/relationships/theme" Target="theme/theme1.xml"/><Relationship Id="rId211" Type="http://schemas.openxmlformats.org/officeDocument/2006/relationships/slide" Target="slides/slide207.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50" Type="http://schemas.openxmlformats.org/officeDocument/2006/relationships/slide" Target="slides/slide146.xml"/><Relationship Id="rId155" Type="http://schemas.openxmlformats.org/officeDocument/2006/relationships/slide" Target="slides/slide151.xml"/><Relationship Id="rId171" Type="http://schemas.openxmlformats.org/officeDocument/2006/relationships/slide" Target="slides/slide167.xml"/><Relationship Id="rId176" Type="http://schemas.openxmlformats.org/officeDocument/2006/relationships/slide" Target="slides/slide172.xml"/><Relationship Id="rId192" Type="http://schemas.openxmlformats.org/officeDocument/2006/relationships/slide" Target="slides/slide188.xml"/><Relationship Id="rId197" Type="http://schemas.openxmlformats.org/officeDocument/2006/relationships/slide" Target="slides/slide193.xml"/><Relationship Id="rId206" Type="http://schemas.openxmlformats.org/officeDocument/2006/relationships/slide" Target="slides/slide202.xml"/><Relationship Id="rId201" Type="http://schemas.openxmlformats.org/officeDocument/2006/relationships/slide" Target="slides/slide197.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slide" Target="slides/slide141.xml"/><Relationship Id="rId161" Type="http://schemas.openxmlformats.org/officeDocument/2006/relationships/slide" Target="slides/slide157.xml"/><Relationship Id="rId166" Type="http://schemas.openxmlformats.org/officeDocument/2006/relationships/slide" Target="slides/slide162.xml"/><Relationship Id="rId182" Type="http://schemas.openxmlformats.org/officeDocument/2006/relationships/slide" Target="slides/slide178.xml"/><Relationship Id="rId187" Type="http://schemas.openxmlformats.org/officeDocument/2006/relationships/slide" Target="slides/slide183.xml"/><Relationship Id="rId217"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12" Type="http://schemas.openxmlformats.org/officeDocument/2006/relationships/notesMaster" Target="notesMasters/notesMaster1.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172" Type="http://schemas.openxmlformats.org/officeDocument/2006/relationships/slide" Target="slides/slide168.xml"/><Relationship Id="rId193" Type="http://schemas.openxmlformats.org/officeDocument/2006/relationships/slide" Target="slides/slide189.xml"/><Relationship Id="rId202" Type="http://schemas.openxmlformats.org/officeDocument/2006/relationships/slide" Target="slides/slide198.xml"/><Relationship Id="rId207" Type="http://schemas.openxmlformats.org/officeDocument/2006/relationships/slide" Target="slides/slide203.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183" Type="http://schemas.openxmlformats.org/officeDocument/2006/relationships/slide" Target="slides/slide179.xml"/><Relationship Id="rId213" Type="http://schemas.openxmlformats.org/officeDocument/2006/relationships/handoutMaster" Target="handoutMasters/handoutMaster1.xml"/><Relationship Id="rId218" Type="http://schemas.microsoft.com/office/2015/10/relationships/revisionInfo" Target="revisionInfo.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199" Type="http://schemas.openxmlformats.org/officeDocument/2006/relationships/slide" Target="slides/slide195.xml"/><Relationship Id="rId203" Type="http://schemas.openxmlformats.org/officeDocument/2006/relationships/slide" Target="slides/slide199.xml"/><Relationship Id="rId208" Type="http://schemas.openxmlformats.org/officeDocument/2006/relationships/slide" Target="slides/slide204.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presProps" Target="presProps.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79" Type="http://schemas.openxmlformats.org/officeDocument/2006/relationships/slide" Target="slides/slide175.xml"/><Relationship Id="rId195" Type="http://schemas.openxmlformats.org/officeDocument/2006/relationships/slide" Target="slides/slide191.xml"/><Relationship Id="rId209" Type="http://schemas.openxmlformats.org/officeDocument/2006/relationships/slide" Target="slides/slide205.xml"/><Relationship Id="rId190" Type="http://schemas.openxmlformats.org/officeDocument/2006/relationships/slide" Target="slides/slide186.xml"/><Relationship Id="rId204" Type="http://schemas.openxmlformats.org/officeDocument/2006/relationships/slide" Target="slides/slide200.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185" Type="http://schemas.openxmlformats.org/officeDocument/2006/relationships/slide" Target="slides/slide181.xml"/><Relationship Id="rId4" Type="http://schemas.openxmlformats.org/officeDocument/2006/relationships/slideMaster" Target="slideMasters/slideMaster1.xml"/><Relationship Id="rId9" Type="http://schemas.openxmlformats.org/officeDocument/2006/relationships/slide" Target="slides/slide5.xml"/><Relationship Id="rId180" Type="http://schemas.openxmlformats.org/officeDocument/2006/relationships/slide" Target="slides/slide176.xml"/><Relationship Id="rId210" Type="http://schemas.openxmlformats.org/officeDocument/2006/relationships/slide" Target="slides/slide206.xml"/><Relationship Id="rId215" Type="http://schemas.openxmlformats.org/officeDocument/2006/relationships/viewProps" Target="viewProps.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77137" cy="479048"/>
          </a:xfrm>
          <a:prstGeom prst="rect">
            <a:avLst/>
          </a:prstGeom>
          <a:noFill/>
          <a:ln w="12700">
            <a:noFill/>
            <a:miter lim="800000"/>
            <a:headEnd type="none" w="sm" len="sm"/>
            <a:tailEnd type="none" w="sm" len="sm"/>
          </a:ln>
          <a:effectLst/>
        </p:spPr>
        <p:txBody>
          <a:bodyPr vert="horz" wrap="square" lIns="94704" tIns="47352" rIns="94704" bIns="47352" numCol="1" anchor="t" anchorCtr="0" compatLnSpc="1">
            <a:prstTxWarp prst="textNoShape">
              <a:avLst/>
            </a:prstTxWarp>
          </a:bodyPr>
          <a:lstStyle>
            <a:lvl1pPr eaLnBrk="0" hangingPunct="0">
              <a:defRPr sz="1200">
                <a:latin typeface="Times New Roman" pitchFamily="18" charset="0"/>
              </a:defRPr>
            </a:lvl1pPr>
          </a:lstStyle>
          <a:p>
            <a:endParaRPr lang="en-GB" dirty="0"/>
          </a:p>
        </p:txBody>
      </p:sp>
      <p:sp>
        <p:nvSpPr>
          <p:cNvPr id="40963" name="Rectangle 3"/>
          <p:cNvSpPr>
            <a:spLocks noGrp="1" noChangeArrowheads="1"/>
          </p:cNvSpPr>
          <p:nvPr>
            <p:ph type="dt" sz="quarter" idx="1"/>
          </p:nvPr>
        </p:nvSpPr>
        <p:spPr bwMode="auto">
          <a:xfrm>
            <a:off x="4022163" y="0"/>
            <a:ext cx="3077137" cy="479048"/>
          </a:xfrm>
          <a:prstGeom prst="rect">
            <a:avLst/>
          </a:prstGeom>
          <a:noFill/>
          <a:ln w="12700">
            <a:noFill/>
            <a:miter lim="800000"/>
            <a:headEnd type="none" w="sm" len="sm"/>
            <a:tailEnd type="none" w="sm" len="sm"/>
          </a:ln>
          <a:effectLst/>
        </p:spPr>
        <p:txBody>
          <a:bodyPr vert="horz" wrap="square" lIns="94704" tIns="47352" rIns="94704" bIns="47352" numCol="1" anchor="t" anchorCtr="0" compatLnSpc="1">
            <a:prstTxWarp prst="textNoShape">
              <a:avLst/>
            </a:prstTxWarp>
          </a:bodyPr>
          <a:lstStyle>
            <a:lvl1pPr algn="r" eaLnBrk="0" hangingPunct="0">
              <a:defRPr sz="1200">
                <a:latin typeface="Times New Roman" pitchFamily="18" charset="0"/>
              </a:defRPr>
            </a:lvl1pPr>
          </a:lstStyle>
          <a:p>
            <a:endParaRPr lang="en-GB" dirty="0"/>
          </a:p>
        </p:txBody>
      </p:sp>
      <p:sp>
        <p:nvSpPr>
          <p:cNvPr id="40964" name="Rectangle 4"/>
          <p:cNvSpPr>
            <a:spLocks noGrp="1" noChangeArrowheads="1"/>
          </p:cNvSpPr>
          <p:nvPr>
            <p:ph type="ftr" sz="quarter" idx="2"/>
          </p:nvPr>
        </p:nvSpPr>
        <p:spPr bwMode="auto">
          <a:xfrm>
            <a:off x="0" y="9719928"/>
            <a:ext cx="3077137" cy="479047"/>
          </a:xfrm>
          <a:prstGeom prst="rect">
            <a:avLst/>
          </a:prstGeom>
          <a:noFill/>
          <a:ln w="12700">
            <a:noFill/>
            <a:miter lim="800000"/>
            <a:headEnd type="none" w="sm" len="sm"/>
            <a:tailEnd type="none" w="sm" len="sm"/>
          </a:ln>
          <a:effectLst/>
        </p:spPr>
        <p:txBody>
          <a:bodyPr vert="horz" wrap="square" lIns="94704" tIns="47352" rIns="94704" bIns="47352" numCol="1" anchor="b" anchorCtr="0" compatLnSpc="1">
            <a:prstTxWarp prst="textNoShape">
              <a:avLst/>
            </a:prstTxWarp>
          </a:bodyPr>
          <a:lstStyle>
            <a:lvl1pPr eaLnBrk="0" hangingPunct="0">
              <a:defRPr sz="1200">
                <a:latin typeface="Times New Roman" pitchFamily="18" charset="0"/>
              </a:defRPr>
            </a:lvl1pPr>
          </a:lstStyle>
          <a:p>
            <a:endParaRPr lang="en-GB" dirty="0"/>
          </a:p>
        </p:txBody>
      </p:sp>
      <p:sp>
        <p:nvSpPr>
          <p:cNvPr id="40965" name="Rectangle 5"/>
          <p:cNvSpPr>
            <a:spLocks noGrp="1" noChangeArrowheads="1"/>
          </p:cNvSpPr>
          <p:nvPr>
            <p:ph type="sldNum" sz="quarter" idx="3"/>
          </p:nvPr>
        </p:nvSpPr>
        <p:spPr bwMode="auto">
          <a:xfrm>
            <a:off x="4022163" y="9719928"/>
            <a:ext cx="3077137" cy="479047"/>
          </a:xfrm>
          <a:prstGeom prst="rect">
            <a:avLst/>
          </a:prstGeom>
          <a:noFill/>
          <a:ln w="12700">
            <a:noFill/>
            <a:miter lim="800000"/>
            <a:headEnd type="none" w="sm" len="sm"/>
            <a:tailEnd type="none" w="sm" len="sm"/>
          </a:ln>
          <a:effectLst/>
        </p:spPr>
        <p:txBody>
          <a:bodyPr vert="horz" wrap="square" lIns="94704" tIns="47352" rIns="94704" bIns="47352" numCol="1" anchor="b" anchorCtr="0" compatLnSpc="1">
            <a:prstTxWarp prst="textNoShape">
              <a:avLst/>
            </a:prstTxWarp>
          </a:bodyPr>
          <a:lstStyle>
            <a:lvl1pPr algn="r" eaLnBrk="0" hangingPunct="0">
              <a:defRPr sz="1200">
                <a:latin typeface="Times New Roman" pitchFamily="18" charset="0"/>
              </a:defRPr>
            </a:lvl1pPr>
          </a:lstStyle>
          <a:p>
            <a:fld id="{070F76EE-3125-47F1-A4D6-0F72C00E9823}" type="slidenum">
              <a:rPr lang="en-GB"/>
              <a:pPr/>
              <a:t>‹#›</a:t>
            </a:fld>
            <a:endParaRPr lang="en-GB"/>
          </a:p>
        </p:txBody>
      </p:sp>
    </p:spTree>
    <p:extLst>
      <p:ext uri="{BB962C8B-B14F-4D97-AF65-F5344CB8AC3E}">
        <p14:creationId xmlns:p14="http://schemas.microsoft.com/office/powerpoint/2010/main" val="15540661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8430417"/>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kumimoji="1" sz="1200" kern="1200">
        <a:solidFill>
          <a:schemeClr val="tx1"/>
        </a:solidFill>
        <a:latin typeface="Times New Roman" pitchFamily="18" charset="0"/>
        <a:ea typeface="+mn-ea"/>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mn-ea"/>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mn-ea"/>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mn-ea"/>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0626" name="Rectangle 2"/>
          <p:cNvSpPr>
            <a:spLocks noGrp="1" noRot="1" noChangeAspect="1" noChangeArrowheads="1" noTextEdit="1"/>
          </p:cNvSpPr>
          <p:nvPr>
            <p:ph type="sldImg"/>
          </p:nvPr>
        </p:nvSpPr>
        <p:spPr bwMode="auto">
          <a:xfrm>
            <a:off x="993775" y="766763"/>
            <a:ext cx="5111750" cy="3833812"/>
          </a:xfrm>
          <a:prstGeom prst="rect">
            <a:avLst/>
          </a:prstGeom>
          <a:noFill/>
          <a:ln>
            <a:solidFill>
              <a:srgbClr val="000000"/>
            </a:solidFill>
            <a:miter lim="800000"/>
            <a:headEnd/>
            <a:tailEnd/>
          </a:ln>
        </p:spPr>
      </p:sp>
      <p:sp>
        <p:nvSpPr>
          <p:cNvPr id="1050627" name="Rectangle 3"/>
          <p:cNvSpPr>
            <a:spLocks noGrp="1" noChangeArrowheads="1"/>
          </p:cNvSpPr>
          <p:nvPr>
            <p:ph type="body" idx="1"/>
          </p:nvPr>
        </p:nvSpPr>
        <p:spPr bwMode="auto">
          <a:xfrm>
            <a:off x="709599" y="4855877"/>
            <a:ext cx="5680103" cy="4600820"/>
          </a:xfrm>
          <a:prstGeom prst="rect">
            <a:avLst/>
          </a:prstGeom>
          <a:noFill/>
          <a:ln>
            <a:miter lim="800000"/>
            <a:headEnd/>
            <a:tailEnd/>
          </a:ln>
        </p:spPr>
        <p:txBody>
          <a:bodyPr lIns="94704" tIns="47352" rIns="94704" bIns="47352"/>
          <a:lstStyle/>
          <a:p>
            <a:endParaRPr lang="en-US" dirty="0"/>
          </a:p>
        </p:txBody>
      </p:sp>
    </p:spTree>
    <p:extLst>
      <p:ext uri="{BB962C8B-B14F-4D97-AF65-F5344CB8AC3E}">
        <p14:creationId xmlns:p14="http://schemas.microsoft.com/office/powerpoint/2010/main" val="29864022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No further action.  The investigation is closed and no further action will be taken.  The business could be given a written warning or advice as </a:t>
            </a:r>
            <a:r>
              <a:rPr lang="en-GB" baseline="0" dirty="0"/>
              <a:t>part of closing an investigation.  Further investigation could be unwarranted or inappropriate. </a:t>
            </a:r>
          </a:p>
          <a:p>
            <a:endParaRPr lang="en-GB" baseline="0" dirty="0"/>
          </a:p>
          <a:p>
            <a:r>
              <a:rPr lang="en-GB" baseline="0" dirty="0"/>
              <a:t>E.g. The defendant died</a:t>
            </a:r>
          </a:p>
          <a:p>
            <a:endParaRPr lang="en-GB" baseline="0" dirty="0"/>
          </a:p>
          <a:p>
            <a:r>
              <a:rPr lang="en-GB" baseline="0" dirty="0"/>
              <a:t>Simple caution = Authority may chose to issue a simple caution following an admission of the offence</a:t>
            </a:r>
          </a:p>
          <a:p>
            <a:endParaRPr lang="en-GB" baseline="0" dirty="0"/>
          </a:p>
          <a:p>
            <a:r>
              <a:rPr lang="en-GB" baseline="0" dirty="0"/>
              <a:t>Prosecution = instigation of court proceedings</a:t>
            </a:r>
          </a:p>
          <a:p>
            <a:endParaRPr lang="en-GB" baseline="0" dirty="0"/>
          </a:p>
          <a:p>
            <a:r>
              <a:rPr lang="en-GB" baseline="0" dirty="0"/>
              <a:t>Any decision on these outcomes should be based on the documents on this slide namely….</a:t>
            </a:r>
            <a:r>
              <a:rPr lang="en-GB" dirty="0"/>
              <a:t> </a:t>
            </a:r>
          </a:p>
        </p:txBody>
      </p:sp>
    </p:spTree>
    <p:extLst>
      <p:ext uri="{BB962C8B-B14F-4D97-AF65-F5344CB8AC3E}">
        <p14:creationId xmlns:p14="http://schemas.microsoft.com/office/powerpoint/2010/main" val="4067605179"/>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lvl="0"/>
            <a:r>
              <a:rPr lang="en-GB" dirty="0"/>
              <a:t>Previously LA could</a:t>
            </a:r>
            <a:r>
              <a:rPr lang="en-GB" baseline="0" dirty="0"/>
              <a:t> authorise specific surveillance activity however this has been changed following the implementation of the Protection of Freedoms Act.  </a:t>
            </a:r>
          </a:p>
          <a:p>
            <a:pPr marL="171450" lvl="0" indent="-171450">
              <a:buFont typeface="Arial" panose="020B0604020202020204" pitchFamily="34" charset="0"/>
              <a:buChar char="•"/>
            </a:pPr>
            <a:r>
              <a:rPr lang="en-GB" dirty="0"/>
              <a:t>All authorisations must be made in writing and require JP approval.  The authorisation cannot commence until this has been obtained. </a:t>
            </a:r>
          </a:p>
          <a:p>
            <a:pPr marL="171450" lvl="0" indent="-171450">
              <a:buFont typeface="Arial" panose="020B0604020202020204" pitchFamily="34" charset="0"/>
              <a:buChar char="•"/>
            </a:pPr>
            <a:r>
              <a:rPr lang="en-GB" dirty="0"/>
              <a:t>If the JP is satisfied that the use of the technique is necessary and proportionate, he or she will issue an order approving the grant or renewal for the use of the technique as described in the application. </a:t>
            </a:r>
          </a:p>
          <a:p>
            <a:pPr lvl="1"/>
            <a:endParaRPr lang="en-US" dirty="0"/>
          </a:p>
          <a:p>
            <a:endParaRPr lang="en-GB" dirty="0"/>
          </a:p>
        </p:txBody>
      </p:sp>
    </p:spTree>
    <p:extLst>
      <p:ext uri="{BB962C8B-B14F-4D97-AF65-F5344CB8AC3E}">
        <p14:creationId xmlns:p14="http://schemas.microsoft.com/office/powerpoint/2010/main" val="423024232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327025" lvl="1" indent="0">
              <a:buFont typeface="Arial" panose="020B0604020202020204" pitchFamily="34" charset="0"/>
              <a:buNone/>
            </a:pPr>
            <a:r>
              <a:rPr lang="en-GB" dirty="0"/>
              <a:t>Three permitted surveillance activities</a:t>
            </a:r>
            <a:r>
              <a:rPr lang="en-GB" baseline="0" dirty="0"/>
              <a:t> for Local Authorities are:</a:t>
            </a:r>
            <a:endParaRPr lang="en-GB" dirty="0"/>
          </a:p>
          <a:p>
            <a:pPr marL="327025" lvl="1" indent="0">
              <a:buFont typeface="Arial" panose="020B0604020202020204" pitchFamily="34" charset="0"/>
              <a:buNone/>
            </a:pPr>
            <a:endParaRPr lang="en-GB" dirty="0"/>
          </a:p>
          <a:p>
            <a:pPr marL="327025" lvl="1" indent="0">
              <a:buFont typeface="Arial" panose="020B0604020202020204" pitchFamily="34" charset="0"/>
              <a:buNone/>
            </a:pPr>
            <a:r>
              <a:rPr lang="en-GB" dirty="0"/>
              <a:t>1. Directed surveillance e.g. Underage sales test purchasing, covert video recording</a:t>
            </a:r>
          </a:p>
          <a:p>
            <a:pPr marL="327025" lvl="1" indent="0">
              <a:buFont typeface="Arial" panose="020B0604020202020204" pitchFamily="34" charset="0"/>
              <a:buNone/>
            </a:pPr>
            <a:r>
              <a:rPr lang="en-GB" dirty="0"/>
              <a:t>2. Use of a covert human intelligence source e.g.</a:t>
            </a:r>
            <a:r>
              <a:rPr lang="en-GB" baseline="0" dirty="0"/>
              <a:t> use of an informant/use of </a:t>
            </a:r>
            <a:r>
              <a:rPr lang="en-GB" baseline="0" dirty="0" err="1"/>
              <a:t>facebook</a:t>
            </a:r>
            <a:r>
              <a:rPr lang="en-GB" baseline="0" dirty="0"/>
              <a:t> data</a:t>
            </a:r>
            <a:endParaRPr lang="en-GB" dirty="0"/>
          </a:p>
          <a:p>
            <a:pPr marL="327025" lvl="1" indent="0">
              <a:buFont typeface="Arial" panose="020B0604020202020204" pitchFamily="34" charset="0"/>
              <a:buNone/>
            </a:pPr>
            <a:r>
              <a:rPr lang="en-GB" dirty="0"/>
              <a:t>3. Obtaining and disclosing communications data e.g. telephone records.</a:t>
            </a:r>
          </a:p>
          <a:p>
            <a:endParaRPr lang="en-GB" dirty="0"/>
          </a:p>
          <a:p>
            <a:r>
              <a:rPr lang="en-GB" dirty="0"/>
              <a:t>RIPA does not allow the use of any other covert techniques by local authorities to be authorised.  E.g. intrusive surveillance in private</a:t>
            </a:r>
            <a:r>
              <a:rPr lang="en-GB" baseline="0" dirty="0"/>
              <a:t> property.</a:t>
            </a:r>
            <a:endParaRPr lang="en-GB" dirty="0"/>
          </a:p>
          <a:p>
            <a:endParaRPr lang="en-GB" dirty="0"/>
          </a:p>
          <a:p>
            <a:r>
              <a:rPr lang="en-GB" dirty="0"/>
              <a:t>In particular, a local authority cannot be authorised under RIPA to intercept the content of a communication</a:t>
            </a:r>
          </a:p>
          <a:p>
            <a:endParaRPr lang="en-GB" dirty="0"/>
          </a:p>
        </p:txBody>
      </p:sp>
    </p:spTree>
    <p:extLst>
      <p:ext uri="{BB962C8B-B14F-4D97-AF65-F5344CB8AC3E}">
        <p14:creationId xmlns:p14="http://schemas.microsoft.com/office/powerpoint/2010/main" val="397720790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Politically known</a:t>
            </a:r>
            <a:r>
              <a:rPr lang="en-GB" baseline="0" dirty="0"/>
              <a:t> as the snoopers charter when it went thought the house of commons but Local Authorities are permitted under Regulation of Investigatory Powers Orders 2010.</a:t>
            </a:r>
            <a:endParaRPr lang="en-GB" dirty="0"/>
          </a:p>
        </p:txBody>
      </p:sp>
    </p:spTree>
    <p:extLst>
      <p:ext uri="{BB962C8B-B14F-4D97-AF65-F5344CB8AC3E}">
        <p14:creationId xmlns:p14="http://schemas.microsoft.com/office/powerpoint/2010/main" val="224012655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Officer</a:t>
            </a:r>
            <a:r>
              <a:rPr lang="en-GB" baseline="0" dirty="0"/>
              <a:t> drafts “authorisation for directed surveillance” document for example.  They then pass this to the appropriately appointed person.</a:t>
            </a:r>
            <a:endParaRPr lang="en-GB" dirty="0"/>
          </a:p>
          <a:p>
            <a:endParaRPr lang="en-GB" dirty="0"/>
          </a:p>
          <a:p>
            <a:r>
              <a:rPr lang="en-GB" dirty="0"/>
              <a:t>Appropriately appointed person – not Principal</a:t>
            </a:r>
            <a:r>
              <a:rPr lang="en-GB" baseline="0" dirty="0"/>
              <a:t> TSO or EHO, needs to be service manager or head of service.  Reviews and authorises if appropriate application under RIPA.</a:t>
            </a:r>
          </a:p>
          <a:p>
            <a:endParaRPr lang="en-GB" baseline="0" dirty="0"/>
          </a:p>
          <a:p>
            <a:r>
              <a:rPr lang="en-GB" baseline="0" dirty="0"/>
              <a:t>Someone from the service then needs to attend court (ideally the person making the application) to obtain an order approving the authorisation.  They would need to appear before a </a:t>
            </a:r>
            <a:r>
              <a:rPr lang="en-GB" dirty="0"/>
              <a:t>JP = a District Judge or lay magistrate.   Speak to local court service on arrangements.</a:t>
            </a:r>
          </a:p>
          <a:p>
            <a:endParaRPr lang="en-GB" dirty="0"/>
          </a:p>
          <a:p>
            <a:r>
              <a:rPr lang="en-GB" dirty="0"/>
              <a:t>Everyone happy?</a:t>
            </a:r>
          </a:p>
        </p:txBody>
      </p:sp>
    </p:spTree>
    <p:extLst>
      <p:ext uri="{BB962C8B-B14F-4D97-AF65-F5344CB8AC3E}">
        <p14:creationId xmlns:p14="http://schemas.microsoft.com/office/powerpoint/2010/main" val="119218413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Members</a:t>
            </a:r>
            <a:r>
              <a:rPr lang="en-GB" baseline="0" dirty="0"/>
              <a:t> should be involved as they will be the ones speaking to political parties and should have knowledge of what you request authorisation for.</a:t>
            </a:r>
          </a:p>
          <a:p>
            <a:endParaRPr lang="en-GB" baseline="0" dirty="0"/>
          </a:p>
          <a:p>
            <a:r>
              <a:rPr lang="en-GB" baseline="0" dirty="0"/>
              <a:t>Big Brother watch and other groups often request FOI data to find out what LAs request authorisation for.</a:t>
            </a:r>
          </a:p>
          <a:p>
            <a:endParaRPr lang="en-GB" baseline="0" dirty="0"/>
          </a:p>
          <a:p>
            <a:r>
              <a:rPr lang="en-GB" baseline="0" dirty="0"/>
              <a:t>Important – Members should not be involved in the authorisation process.</a:t>
            </a:r>
            <a:endParaRPr lang="en-GB" dirty="0"/>
          </a:p>
        </p:txBody>
      </p:sp>
    </p:spTree>
    <p:extLst>
      <p:ext uri="{BB962C8B-B14F-4D97-AF65-F5344CB8AC3E}">
        <p14:creationId xmlns:p14="http://schemas.microsoft.com/office/powerpoint/2010/main" val="146226570"/>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ECHR permits interference with privacy for</a:t>
            </a:r>
            <a:r>
              <a:rPr lang="en-GB" baseline="0" dirty="0"/>
              <a:t> specific functions such as the interests of for example public safety (relevant for EHOs/TSOs.)</a:t>
            </a:r>
            <a:endParaRPr lang="en-GB" dirty="0"/>
          </a:p>
          <a:p>
            <a:endParaRPr lang="en-GB" dirty="0"/>
          </a:p>
          <a:p>
            <a:r>
              <a:rPr lang="en-GB" dirty="0"/>
              <a:t>RIPA only permits application</a:t>
            </a:r>
            <a:r>
              <a:rPr lang="en-GB" baseline="0" dirty="0"/>
              <a:t> for surveillance</a:t>
            </a:r>
            <a:r>
              <a:rPr lang="en-GB" dirty="0"/>
              <a:t> activities in relation</a:t>
            </a:r>
            <a:r>
              <a:rPr lang="en-GB" baseline="0" dirty="0"/>
              <a:t> to the prevention or detection of crime or preventing disorder.</a:t>
            </a:r>
          </a:p>
          <a:p>
            <a:endParaRPr lang="en-GB" baseline="0" dirty="0"/>
          </a:p>
          <a:p>
            <a:r>
              <a:rPr lang="en-GB" baseline="0" dirty="0"/>
              <a:t>Couldn’t request authorisation on non criminal acts.</a:t>
            </a:r>
          </a:p>
        </p:txBody>
      </p:sp>
    </p:spTree>
    <p:extLst>
      <p:ext uri="{BB962C8B-B14F-4D97-AF65-F5344CB8AC3E}">
        <p14:creationId xmlns:p14="http://schemas.microsoft.com/office/powerpoint/2010/main" val="4173687379"/>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171450" lvl="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Local authorities can only authorise use of directed surveillance under RIPA to prevent or detect criminal offences that are either punishable, whether on summary conviction or indictment, by a maximum term of at least six months’ imprisonment </a:t>
            </a:r>
            <a:r>
              <a:rPr kumimoji="1" lang="en-GB" sz="1200" b="1" kern="1200" dirty="0">
                <a:solidFill>
                  <a:schemeClr val="tx1"/>
                </a:solidFill>
                <a:latin typeface="Times New Roman" pitchFamily="18" charset="0"/>
                <a:ea typeface="+mn-ea"/>
                <a:cs typeface="+mn-cs"/>
              </a:rPr>
              <a:t>or are related to the underage sale of alcohol and </a:t>
            </a:r>
            <a:r>
              <a:rPr kumimoji="1" lang="en-GB" sz="1200" kern="1200" dirty="0">
                <a:solidFill>
                  <a:schemeClr val="tx1"/>
                </a:solidFill>
                <a:latin typeface="Times New Roman" pitchFamily="18" charset="0"/>
                <a:ea typeface="+mn-ea"/>
                <a:cs typeface="+mn-cs"/>
              </a:rPr>
              <a:t>tobacco. </a:t>
            </a:r>
          </a:p>
          <a:p>
            <a:pPr marL="171450" lvl="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Local authorities </a:t>
            </a:r>
            <a:r>
              <a:rPr kumimoji="1" lang="en-GB" sz="1200" b="1" kern="1200" dirty="0">
                <a:solidFill>
                  <a:schemeClr val="tx1"/>
                </a:solidFill>
                <a:latin typeface="Times New Roman" pitchFamily="18" charset="0"/>
                <a:ea typeface="+mn-ea"/>
                <a:cs typeface="+mn-cs"/>
              </a:rPr>
              <a:t>cannot authorise directed surveillance for the </a:t>
            </a:r>
            <a:r>
              <a:rPr kumimoji="1" lang="en-GB" sz="1200" kern="1200" dirty="0">
                <a:solidFill>
                  <a:schemeClr val="tx1"/>
                </a:solidFill>
                <a:latin typeface="Times New Roman" pitchFamily="18" charset="0"/>
                <a:ea typeface="+mn-ea"/>
                <a:cs typeface="+mn-cs"/>
              </a:rPr>
              <a:t>purpose of preventing disorder unless this involves a criminal offence(s) punishable (whether on summary conviction or indictment) by a maximum term of at least six months’ imprisonment. </a:t>
            </a:r>
          </a:p>
          <a:p>
            <a:pPr marL="171450" lvl="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Local authorities may also continue to authorise the use of directed surveillance for the purpose of preventing or detecting specified criminal offences relating to the underage sale of alcohol and tobacco where the necessity and proportionality test is met and prior approval from a JP has been granted. </a:t>
            </a:r>
          </a:p>
          <a:p>
            <a:pPr marL="171450" lvl="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A local authority </a:t>
            </a:r>
            <a:r>
              <a:rPr kumimoji="1" lang="en-GB" sz="1200" b="1" kern="1200" dirty="0">
                <a:solidFill>
                  <a:schemeClr val="tx1"/>
                </a:solidFill>
                <a:latin typeface="Times New Roman" pitchFamily="18" charset="0"/>
                <a:ea typeface="+mn-ea"/>
                <a:cs typeface="+mn-cs"/>
              </a:rPr>
              <a:t>may not authorise the use of directed </a:t>
            </a:r>
            <a:r>
              <a:rPr kumimoji="1" lang="en-GB" sz="1200" kern="1200" dirty="0">
                <a:solidFill>
                  <a:schemeClr val="tx1"/>
                </a:solidFill>
                <a:latin typeface="Times New Roman" pitchFamily="18" charset="0"/>
                <a:ea typeface="+mn-ea"/>
                <a:cs typeface="+mn-cs"/>
              </a:rPr>
              <a:t>surveillance under RIPA to investigate disorder that does not involve criminal offences or to investigate low-level offences which may include, for example, littering, dog control and fly-posting.</a:t>
            </a:r>
          </a:p>
          <a:p>
            <a:endParaRPr lang="en-GB" baseline="0" dirty="0"/>
          </a:p>
          <a:p>
            <a:endParaRPr lang="en-GB" baseline="0" dirty="0"/>
          </a:p>
          <a:p>
            <a:endParaRPr lang="en-GB" dirty="0"/>
          </a:p>
        </p:txBody>
      </p:sp>
    </p:spTree>
    <p:extLst>
      <p:ext uri="{BB962C8B-B14F-4D97-AF65-F5344CB8AC3E}">
        <p14:creationId xmlns:p14="http://schemas.microsoft.com/office/powerpoint/2010/main" val="261711640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When considering an authorisation the authorising officer will be considering the following….</a:t>
            </a:r>
          </a:p>
          <a:p>
            <a:endParaRPr lang="en-GB" dirty="0"/>
          </a:p>
          <a:p>
            <a:r>
              <a:rPr lang="en-GB" dirty="0"/>
              <a:t>Is it necessary</a:t>
            </a:r>
            <a:r>
              <a:rPr lang="en-GB" baseline="0" dirty="0"/>
              <a:t> to prevent crime and disorder</a:t>
            </a:r>
          </a:p>
          <a:p>
            <a:endParaRPr lang="en-GB" baseline="0" dirty="0"/>
          </a:p>
          <a:p>
            <a:r>
              <a:rPr lang="en-GB" baseline="0" dirty="0"/>
              <a:t>Is it proportionate to the scale of the offence or intrusion.</a:t>
            </a:r>
          </a:p>
          <a:p>
            <a:endParaRPr lang="en-GB" baseline="0" dirty="0"/>
          </a:p>
          <a:p>
            <a:r>
              <a:rPr lang="en-GB" baseline="0" dirty="0" err="1"/>
              <a:t>Collaterial</a:t>
            </a:r>
            <a:r>
              <a:rPr lang="en-GB" baseline="0" dirty="0"/>
              <a:t> Intrusion – Before authorisation the authorising officer should consider the risk of obtaining information about persons not involved in the investigation.   It needs to be necessary, reasonable, proportionate to the crime and there is no alternative means of obtaining this information.</a:t>
            </a:r>
            <a:endParaRPr lang="en-GB" dirty="0"/>
          </a:p>
        </p:txBody>
      </p:sp>
    </p:spTree>
    <p:extLst>
      <p:ext uri="{BB962C8B-B14F-4D97-AF65-F5344CB8AC3E}">
        <p14:creationId xmlns:p14="http://schemas.microsoft.com/office/powerpoint/2010/main" val="358308755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This is what</a:t>
            </a:r>
            <a:r>
              <a:rPr lang="en-GB" baseline="0" dirty="0"/>
              <a:t> the legislation looks like.  Don’t worry about it too much but essentially:</a:t>
            </a:r>
          </a:p>
          <a:p>
            <a:endParaRPr lang="en-GB" baseline="0" dirty="0"/>
          </a:p>
          <a:p>
            <a:r>
              <a:rPr lang="en-GB" dirty="0"/>
              <a:t>Part 1 covers</a:t>
            </a:r>
            <a:r>
              <a:rPr lang="en-GB" baseline="0" dirty="0"/>
              <a:t> </a:t>
            </a:r>
            <a:r>
              <a:rPr lang="en-GB" baseline="0" dirty="0" err="1"/>
              <a:t>c</a:t>
            </a:r>
            <a:r>
              <a:rPr lang="en-GB" dirty="0" err="1"/>
              <a:t>ommunicaitons</a:t>
            </a:r>
            <a:r>
              <a:rPr lang="en-GB" dirty="0"/>
              <a:t>.  </a:t>
            </a:r>
          </a:p>
          <a:p>
            <a:endParaRPr lang="en-GB" baseline="0" dirty="0"/>
          </a:p>
          <a:p>
            <a:r>
              <a:rPr lang="en-GB" baseline="0" dirty="0"/>
              <a:t>Part 2 covers covert human intelligence sources</a:t>
            </a:r>
          </a:p>
          <a:p>
            <a:endParaRPr lang="en-GB" baseline="0" dirty="0"/>
          </a:p>
          <a:p>
            <a:r>
              <a:rPr lang="en-GB" baseline="0" dirty="0"/>
              <a:t>Part 3 don’t worry about as its not relevant.</a:t>
            </a:r>
          </a:p>
          <a:p>
            <a:endParaRPr lang="en-GB" baseline="0" dirty="0"/>
          </a:p>
          <a:p>
            <a:r>
              <a:rPr lang="en-GB" baseline="0" dirty="0"/>
              <a:t>Part 4 covers scrutiny of investigation powers – Office of the Surveillance Commissioner. </a:t>
            </a:r>
            <a:endParaRPr lang="en-GB" dirty="0"/>
          </a:p>
        </p:txBody>
      </p:sp>
    </p:spTree>
    <p:extLst>
      <p:ext uri="{BB962C8B-B14F-4D97-AF65-F5344CB8AC3E}">
        <p14:creationId xmlns:p14="http://schemas.microsoft.com/office/powerpoint/2010/main" val="360455813"/>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Chapter 1 is interceptions, Chapter 2 is acquisition</a:t>
            </a:r>
            <a:r>
              <a:rPr lang="en-GB" baseline="0" dirty="0"/>
              <a:t> and disclosure of communications data.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Chapter 1 importantly does not apply to LAs.  We cannot intercept data under Chapter 1.  We can only request service use or subscriber information under chapter 2. </a:t>
            </a:r>
          </a:p>
          <a:p>
            <a:endParaRPr lang="en-GB" dirty="0"/>
          </a:p>
        </p:txBody>
      </p:sp>
    </p:spTree>
    <p:extLst>
      <p:ext uri="{BB962C8B-B14F-4D97-AF65-F5344CB8AC3E}">
        <p14:creationId xmlns:p14="http://schemas.microsoft.com/office/powerpoint/2010/main" val="4188985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631811"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Previously known as Formal</a:t>
            </a:r>
            <a:r>
              <a:rPr lang="en-US" baseline="0" dirty="0"/>
              <a:t> or a Police Caution</a:t>
            </a:r>
          </a:p>
          <a:p>
            <a:endParaRPr lang="en-US" baseline="0" dirty="0"/>
          </a:p>
          <a:p>
            <a:r>
              <a:rPr lang="en-US" baseline="0" dirty="0"/>
              <a:t>Not to be confused with the warning you would give at the start of a recorded interview with a suspect.</a:t>
            </a:r>
          </a:p>
          <a:p>
            <a:endParaRPr lang="en-US" baseline="0" dirty="0"/>
          </a:p>
          <a:p>
            <a:r>
              <a:rPr lang="en-US" baseline="0" dirty="0"/>
              <a:t>Purpose is to prevent less serious matters taking up court time.  Local Authorities must be ready to go to court should an offer of a caution be turned down.</a:t>
            </a:r>
          </a:p>
          <a:p>
            <a:endParaRPr lang="en-US" baseline="0" dirty="0"/>
          </a:p>
          <a:p>
            <a:r>
              <a:rPr lang="en-US" baseline="0" dirty="0"/>
              <a:t>Not all offences warrant a caution so have a look at the Ministry of Justice guidance “Simple Cautions for Adult Offenders”</a:t>
            </a:r>
          </a:p>
          <a:p>
            <a:pPr marL="171450" indent="-171450">
              <a:buFont typeface="Arial" panose="020B0604020202020204" pitchFamily="34" charset="0"/>
              <a:buChar char="•"/>
            </a:pPr>
            <a:r>
              <a:rPr lang="en-US" baseline="0" dirty="0"/>
              <a:t>Not for indictable only offences</a:t>
            </a:r>
          </a:p>
          <a:p>
            <a:pPr marL="171450" indent="-171450">
              <a:buFont typeface="Arial" panose="020B0604020202020204" pitchFamily="34" charset="0"/>
              <a:buChar char="•"/>
            </a:pPr>
            <a:r>
              <a:rPr lang="en-US" baseline="0" dirty="0"/>
              <a:t>Not for an offence if they have received a caution for that offence in previous two years</a:t>
            </a:r>
          </a:p>
          <a:p>
            <a:pPr marL="171450" indent="-171450">
              <a:buFont typeface="Arial" panose="020B0604020202020204" pitchFamily="34" charset="0"/>
              <a:buChar char="•"/>
            </a:pPr>
            <a:r>
              <a:rPr lang="en-US" baseline="0" dirty="0"/>
              <a:t>Number of criteria to be considered from guidance before issuing a simple caution</a:t>
            </a:r>
          </a:p>
          <a:p>
            <a:pPr marL="171450" indent="-171450">
              <a:buFont typeface="Arial" panose="020B0604020202020204" pitchFamily="34" charset="0"/>
              <a:buChar char="•"/>
            </a:pPr>
            <a:endParaRPr lang="en-US" dirty="0"/>
          </a:p>
        </p:txBody>
      </p:sp>
    </p:spTree>
    <p:extLst>
      <p:ext uri="{BB962C8B-B14F-4D97-AF65-F5344CB8AC3E}">
        <p14:creationId xmlns:p14="http://schemas.microsoft.com/office/powerpoint/2010/main" val="352701271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lnSpcReduction="10000"/>
          </a:bodyPr>
          <a:lstStyle/>
          <a:p>
            <a:pPr marL="171450" indent="-171450">
              <a:buFont typeface="Arial" panose="020B0604020202020204" pitchFamily="34" charset="0"/>
              <a:buChar char="•"/>
            </a:pPr>
            <a:r>
              <a:rPr lang="en-GB" dirty="0"/>
              <a:t>Traffic data = incudes whether communications are made or received</a:t>
            </a:r>
            <a:r>
              <a:rPr lang="en-GB" baseline="0" dirty="0"/>
              <a:t> but is not available to LAs.</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Service use information</a:t>
            </a:r>
            <a:r>
              <a:rPr lang="en-GB" baseline="0" dirty="0"/>
              <a:t> =  type of communication, time sent, and its duration</a:t>
            </a:r>
            <a:endParaRPr lang="en-GB" dirty="0"/>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Subscriber information</a:t>
            </a:r>
            <a:r>
              <a:rPr lang="en-GB" baseline="0" dirty="0"/>
              <a:t> = Billing information, s</a:t>
            </a:r>
            <a:r>
              <a:rPr lang="en-GB" dirty="0"/>
              <a:t>ubscriber checks or reverse</a:t>
            </a:r>
            <a:r>
              <a:rPr lang="en-GB" baseline="0" dirty="0"/>
              <a:t> look ups – e.g. who is the owner of telephone number 01234 567890</a:t>
            </a:r>
          </a:p>
          <a:p>
            <a:endParaRPr lang="en-GB" baseline="0" dirty="0"/>
          </a:p>
          <a:p>
            <a:r>
              <a:rPr lang="en-GB" dirty="0">
                <a:effectLst/>
              </a:rPr>
              <a:t>Local authorities are making little use of their powers to intercept and acquire communications data, the annual report of the Interception of Communications Commissioner has found.</a:t>
            </a:r>
          </a:p>
          <a:p>
            <a:endParaRPr lang="en-GB" dirty="0">
              <a:effectLst/>
            </a:endParaRPr>
          </a:p>
          <a:p>
            <a:r>
              <a:rPr lang="en-GB" dirty="0">
                <a:effectLst/>
              </a:rPr>
              <a:t>Sir Anthony May said that of 514,608 notices and authorisations made, 87.7% came from police forces and other 11.5% from intelligence agencies, 0.5% from other public bodies and only 0.3% from local authorities.</a:t>
            </a:r>
          </a:p>
          <a:p>
            <a:endParaRPr lang="en-GB" dirty="0">
              <a:effectLst/>
            </a:endParaRPr>
          </a:p>
          <a:p>
            <a:r>
              <a:rPr lang="en-GB" dirty="0">
                <a:effectLst/>
              </a:rPr>
              <a:t>He found that 121 local authorities said they had never used their powers to acquire communications data, while 172 did not use their powers in 2013 but had in previous years.</a:t>
            </a:r>
          </a:p>
          <a:p>
            <a:endParaRPr lang="en-GB" dirty="0">
              <a:effectLst/>
            </a:endParaRPr>
          </a:p>
          <a:p>
            <a:r>
              <a:rPr lang="en-GB" dirty="0">
                <a:effectLst/>
              </a:rPr>
              <a:t>During 2013, the powers were used by 132 councils, the most prolific of which were Birmingham City Council and the London boroughs of Bromley and Enfield, all of which had 87 cases.</a:t>
            </a:r>
          </a:p>
          <a:p>
            <a:endParaRPr lang="en-GB" dirty="0"/>
          </a:p>
        </p:txBody>
      </p:sp>
    </p:spTree>
    <p:extLst>
      <p:ext uri="{BB962C8B-B14F-4D97-AF65-F5344CB8AC3E}">
        <p14:creationId xmlns:p14="http://schemas.microsoft.com/office/powerpoint/2010/main" val="390287921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When considering whether you need authorisation consider the following:</a:t>
            </a:r>
          </a:p>
          <a:p>
            <a:pPr marL="171450" indent="-171450">
              <a:buFont typeface="Arial" panose="020B0604020202020204" pitchFamily="34" charset="0"/>
              <a:buChar char="•"/>
            </a:pPr>
            <a:r>
              <a:rPr lang="en-GB" dirty="0"/>
              <a:t>Is it covert or overt (covert</a:t>
            </a:r>
            <a:r>
              <a:rPr lang="en-GB" baseline="0" dirty="0"/>
              <a:t> requires authorisation under RIPA, Overt = CCTV and no RIPA </a:t>
            </a:r>
            <a:r>
              <a:rPr lang="en-GB" baseline="0" dirty="0" err="1"/>
              <a:t>authorisationl</a:t>
            </a:r>
            <a:r>
              <a:rPr lang="en-GB" baseline="0" dirty="0"/>
              <a:t>)</a:t>
            </a:r>
            <a:endParaRPr lang="en-GB" dirty="0"/>
          </a:p>
          <a:p>
            <a:pPr marL="171450" indent="-171450">
              <a:buFont typeface="Arial" panose="020B0604020202020204" pitchFamily="34" charset="0"/>
              <a:buChar char="•"/>
            </a:pPr>
            <a:r>
              <a:rPr lang="en-GB" dirty="0"/>
              <a:t>Is it directed or intrusive (directed CCTV can require</a:t>
            </a:r>
            <a:r>
              <a:rPr lang="en-GB" baseline="0" dirty="0"/>
              <a:t> RIPA authorisation, </a:t>
            </a:r>
            <a:r>
              <a:rPr lang="en-GB" dirty="0"/>
              <a:t>intrusive = LAs</a:t>
            </a:r>
            <a:r>
              <a:rPr lang="en-GB" baseline="0" dirty="0"/>
              <a:t> cannot do e.g. residential premises)</a:t>
            </a:r>
            <a:endParaRPr lang="en-GB" dirty="0"/>
          </a:p>
          <a:p>
            <a:endParaRPr lang="en-GB" dirty="0"/>
          </a:p>
          <a:p>
            <a:r>
              <a:rPr lang="en-GB" dirty="0"/>
              <a:t>Do you need separate</a:t>
            </a:r>
            <a:r>
              <a:rPr lang="en-GB" baseline="0" dirty="0"/>
              <a:t> CHIS authorisation (come onto Facebook later where this is important.)</a:t>
            </a:r>
            <a:endParaRPr lang="en-GB" dirty="0"/>
          </a:p>
          <a:p>
            <a:endParaRPr lang="en-GB" dirty="0"/>
          </a:p>
          <a:p>
            <a:r>
              <a:rPr lang="en-GB" dirty="0"/>
              <a:t>CHIS = Covert Human</a:t>
            </a:r>
            <a:r>
              <a:rPr lang="en-GB" baseline="0" dirty="0"/>
              <a:t> Intelligence Source or Informant – forming a relationship with someone</a:t>
            </a:r>
          </a:p>
          <a:p>
            <a:endParaRPr lang="en-GB" baseline="0" dirty="0"/>
          </a:p>
          <a:p>
            <a:r>
              <a:rPr kumimoji="1" lang="en-GB" sz="1200" b="0" i="0" u="none" strike="noStrike" kern="1200" baseline="0" dirty="0">
                <a:solidFill>
                  <a:schemeClr val="tx1"/>
                </a:solidFill>
                <a:latin typeface="Times New Roman" pitchFamily="18" charset="0"/>
                <a:ea typeface="+mn-ea"/>
                <a:cs typeface="+mn-cs"/>
              </a:rPr>
              <a:t>Under the 2000 Act, a person is a CHIS if:</a:t>
            </a:r>
          </a:p>
          <a:p>
            <a:r>
              <a:rPr kumimoji="1" lang="en-GB" sz="1200" b="0" i="0" u="none" strike="noStrike" kern="1200" baseline="0" dirty="0">
                <a:solidFill>
                  <a:schemeClr val="tx1"/>
                </a:solidFill>
                <a:latin typeface="Times New Roman" pitchFamily="18" charset="0"/>
                <a:ea typeface="+mn-ea"/>
                <a:cs typeface="+mn-cs"/>
              </a:rPr>
              <a:t>a) he establishes or maintains a personal or other relationship with a person for the covert purpose of facilitating the doing of</a:t>
            </a:r>
          </a:p>
          <a:p>
            <a:r>
              <a:rPr kumimoji="1" lang="en-GB" sz="1200" b="0" i="0" u="none" strike="noStrike" kern="1200" baseline="0" dirty="0">
                <a:solidFill>
                  <a:schemeClr val="tx1"/>
                </a:solidFill>
                <a:latin typeface="Times New Roman" pitchFamily="18" charset="0"/>
                <a:ea typeface="+mn-ea"/>
                <a:cs typeface="+mn-cs"/>
              </a:rPr>
              <a:t>anything falling within paragraph b) or c);</a:t>
            </a:r>
          </a:p>
          <a:p>
            <a:r>
              <a:rPr kumimoji="1" lang="en-GB" sz="1200" b="0" i="0" u="none" strike="noStrike" kern="1200" baseline="0" dirty="0">
                <a:solidFill>
                  <a:schemeClr val="tx1"/>
                </a:solidFill>
                <a:latin typeface="Times New Roman" pitchFamily="18" charset="0"/>
                <a:ea typeface="+mn-ea"/>
                <a:cs typeface="+mn-cs"/>
              </a:rPr>
              <a:t>b) he covertly uses such a relationship to obtain information or to provide access to any information to another person; or</a:t>
            </a:r>
          </a:p>
          <a:p>
            <a:r>
              <a:rPr kumimoji="1" lang="en-GB" sz="1200" b="0" i="0" u="none" strike="noStrike" kern="1200" baseline="0" dirty="0">
                <a:solidFill>
                  <a:schemeClr val="tx1"/>
                </a:solidFill>
                <a:latin typeface="Times New Roman" pitchFamily="18" charset="0"/>
                <a:ea typeface="+mn-ea"/>
                <a:cs typeface="+mn-cs"/>
              </a:rPr>
              <a:t>c) he covertly discloses information obtained by the use of such a relationship or as a consequence of the existence of such a</a:t>
            </a:r>
          </a:p>
          <a:p>
            <a:r>
              <a:rPr kumimoji="1" lang="en-GB" sz="1200" b="0" i="0" u="none" strike="noStrike" kern="1200" baseline="0" dirty="0">
                <a:solidFill>
                  <a:schemeClr val="tx1"/>
                </a:solidFill>
                <a:latin typeface="Times New Roman" pitchFamily="18" charset="0"/>
                <a:ea typeface="+mn-ea"/>
                <a:cs typeface="+mn-cs"/>
              </a:rPr>
              <a:t>relationship.</a:t>
            </a:r>
          </a:p>
          <a:p>
            <a:endParaRPr kumimoji="1" lang="en-GB" sz="1200" b="0" i="0" u="none" strike="noStrike" kern="1200" baseline="0" dirty="0">
              <a:solidFill>
                <a:schemeClr val="tx1"/>
              </a:solidFill>
              <a:latin typeface="Times New Roman" pitchFamily="18" charset="0"/>
              <a:ea typeface="+mn-ea"/>
              <a:cs typeface="+mn-cs"/>
            </a:endParaRPr>
          </a:p>
          <a:p>
            <a:r>
              <a:rPr kumimoji="1" lang="en-GB" sz="1200" b="0" i="0" u="none" strike="noStrike" kern="1200" baseline="0" dirty="0">
                <a:solidFill>
                  <a:schemeClr val="tx1"/>
                </a:solidFill>
                <a:latin typeface="Times New Roman" pitchFamily="18" charset="0"/>
                <a:ea typeface="+mn-ea"/>
                <a:cs typeface="+mn-cs"/>
              </a:rPr>
              <a:t>Multiple unannounced visits may trigger CHIS requirements.</a:t>
            </a:r>
            <a:endParaRPr lang="en-GB" baseline="0" dirty="0"/>
          </a:p>
        </p:txBody>
      </p:sp>
    </p:spTree>
    <p:extLst>
      <p:ext uri="{BB962C8B-B14F-4D97-AF65-F5344CB8AC3E}">
        <p14:creationId xmlns:p14="http://schemas.microsoft.com/office/powerpoint/2010/main" val="388096762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in</a:t>
            </a:r>
            <a:r>
              <a:rPr lang="en-GB" baseline="0" dirty="0"/>
              <a:t> more detail when considering authorisation……………………..</a:t>
            </a:r>
          </a:p>
          <a:p>
            <a:endParaRPr lang="en-GB" baseline="0" dirty="0"/>
          </a:p>
          <a:p>
            <a:r>
              <a:rPr lang="en-GB" baseline="0" dirty="0"/>
              <a:t>If target is aware then overt so no RIPA required.  E.g. if you announced yourself and then watched the business performing its general duties in the course of your inspection.</a:t>
            </a:r>
          </a:p>
          <a:p>
            <a:endParaRPr lang="en-GB" baseline="0" dirty="0"/>
          </a:p>
          <a:p>
            <a:r>
              <a:rPr lang="en-GB" baseline="0" dirty="0"/>
              <a:t>General observations for example LA going to car boot sale where suspect counterfeit goods being sold = not surveillance just part of general duties.</a:t>
            </a:r>
          </a:p>
          <a:p>
            <a:endParaRPr lang="en-GB" baseline="0" dirty="0"/>
          </a:p>
          <a:p>
            <a:r>
              <a:rPr lang="en-GB" baseline="0" dirty="0"/>
              <a:t>If its an internal matter e.g. looking at employees e-mails no authorisation required.</a:t>
            </a:r>
          </a:p>
          <a:p>
            <a:endParaRPr lang="en-GB" baseline="0" dirty="0"/>
          </a:p>
          <a:p>
            <a:r>
              <a:rPr lang="en-GB" baseline="0" dirty="0"/>
              <a:t>Will it obtain private information? – if not in relation to a persons private or family life generally taken to include any aspect of a persons private or personal relationships and professional or business relationships then RIPA may not be required.  E.g. driving past a café for purposes of obtaining a photo of the exterior.  If regular pattern for movements then you would need to.</a:t>
            </a:r>
          </a:p>
          <a:p>
            <a:endParaRPr lang="en-GB" baseline="0" dirty="0"/>
          </a:p>
          <a:p>
            <a:r>
              <a:rPr lang="en-GB" baseline="0" dirty="0"/>
              <a:t>Immediate response – not reasonably practicable to get authorisation.  E.g. Police Officer concealing themselves to observe suspicious persons they came across on a </a:t>
            </a:r>
            <a:r>
              <a:rPr lang="en-GB" baseline="0" dirty="0" err="1"/>
              <a:t>routein</a:t>
            </a:r>
            <a:r>
              <a:rPr lang="en-GB" baseline="0" dirty="0"/>
              <a:t> patrol.</a:t>
            </a:r>
          </a:p>
        </p:txBody>
      </p:sp>
    </p:spTree>
    <p:extLst>
      <p:ext uri="{BB962C8B-B14F-4D97-AF65-F5344CB8AC3E}">
        <p14:creationId xmlns:p14="http://schemas.microsoft.com/office/powerpoint/2010/main" val="346941117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For local authorities the person granting</a:t>
            </a:r>
            <a:r>
              <a:rPr lang="en-GB" baseline="0" dirty="0"/>
              <a:t> the authorisation must believe that the activities to be authorised are necessary for preventing or detecting crime or preventing disorder</a:t>
            </a:r>
          </a:p>
          <a:p>
            <a:endParaRPr lang="en-GB" baseline="0" dirty="0"/>
          </a:p>
          <a:p>
            <a:r>
              <a:rPr lang="en-GB" baseline="0" dirty="0"/>
              <a:t>If the activities are deemed necessary on these grounds, the person granting the authorisation must also believe that they are proportionate to what is sought to be achieved by carrying them out.</a:t>
            </a:r>
          </a:p>
          <a:p>
            <a:endParaRPr lang="en-GB" baseline="0" dirty="0"/>
          </a:p>
          <a:p>
            <a:r>
              <a:rPr lang="en-GB" baseline="0" dirty="0"/>
              <a:t>Before authorising applications for directed surveillance the authorising officer should also take into account the risk of obtaining private information about persons who are not subjects of the surveillance activity.</a:t>
            </a:r>
          </a:p>
          <a:p>
            <a:endParaRPr lang="en-GB" baseline="0" dirty="0"/>
          </a:p>
          <a:p>
            <a:r>
              <a:rPr lang="en-GB" baseline="0" dirty="0"/>
              <a:t>A reasoned approach must be considered and recorded prior to authorisation.</a:t>
            </a:r>
            <a:endParaRPr lang="en-GB" dirty="0"/>
          </a:p>
        </p:txBody>
      </p:sp>
    </p:spTree>
    <p:extLst>
      <p:ext uri="{BB962C8B-B14F-4D97-AF65-F5344CB8AC3E}">
        <p14:creationId xmlns:p14="http://schemas.microsoft.com/office/powerpoint/2010/main" val="166380156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Practically some recordings</a:t>
            </a:r>
            <a:r>
              <a:rPr lang="en-GB" baseline="0" dirty="0"/>
              <a:t> also need to be made……………..</a:t>
            </a:r>
          </a:p>
          <a:p>
            <a:endParaRPr lang="en-GB" baseline="0" dirty="0"/>
          </a:p>
          <a:p>
            <a:r>
              <a:rPr lang="en-GB" baseline="0" dirty="0"/>
              <a:t>Who will do the surveillance</a:t>
            </a:r>
          </a:p>
          <a:p>
            <a:endParaRPr lang="en-GB" baseline="0" dirty="0"/>
          </a:p>
          <a:p>
            <a:r>
              <a:rPr lang="en-GB" baseline="0" dirty="0"/>
              <a:t>Could someone else do surveillance – Police?  Is the investigation joint.  Who gets the authorisation Police / LA?  Admissibility of evidence.</a:t>
            </a:r>
          </a:p>
          <a:p>
            <a:endParaRPr lang="en-GB" baseline="0" dirty="0"/>
          </a:p>
          <a:p>
            <a:r>
              <a:rPr lang="en-GB" baseline="0" dirty="0"/>
              <a:t>Sensitive Community Issues – Belfast – personal safety issues – anyone not known with camera will be shot.</a:t>
            </a:r>
          </a:p>
        </p:txBody>
      </p:sp>
    </p:spTree>
    <p:extLst>
      <p:ext uri="{BB962C8B-B14F-4D97-AF65-F5344CB8AC3E}">
        <p14:creationId xmlns:p14="http://schemas.microsoft.com/office/powerpoint/2010/main" val="284691369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Reminder NAFN provides</a:t>
            </a:r>
            <a:r>
              <a:rPr lang="en-GB" baseline="0" dirty="0"/>
              <a:t> LAs with standard forms but you may be directed to use specific LA forms produced by Council.  </a:t>
            </a:r>
          </a:p>
          <a:p>
            <a:endParaRPr lang="en-GB" baseline="0" dirty="0"/>
          </a:p>
          <a:p>
            <a:r>
              <a:rPr lang="en-GB" baseline="0" dirty="0"/>
              <a:t>Know Norfolk re-produced forms from guidance with NCC logo but had to be printed off and stored in specific way and allocated specific authorisation number at time authorising officer considered application.</a:t>
            </a:r>
          </a:p>
          <a:p>
            <a:endParaRPr lang="en-GB" baseline="0" dirty="0"/>
          </a:p>
          <a:p>
            <a:r>
              <a:rPr lang="en-GB" baseline="0" dirty="0"/>
              <a:t>Information needs to be provided on…….</a:t>
            </a:r>
          </a:p>
          <a:p>
            <a:endParaRPr lang="en-GB" baseline="0" dirty="0"/>
          </a:p>
          <a:p>
            <a:r>
              <a:rPr lang="en-GB" baseline="0" dirty="0"/>
              <a:t>Once the application has been authorised you need to seek judicial approval (next slide)</a:t>
            </a:r>
            <a:endParaRPr lang="en-GB" dirty="0"/>
          </a:p>
        </p:txBody>
      </p:sp>
    </p:spTree>
    <p:extLst>
      <p:ext uri="{BB962C8B-B14F-4D97-AF65-F5344CB8AC3E}">
        <p14:creationId xmlns:p14="http://schemas.microsoft.com/office/powerpoint/2010/main" val="3949955567"/>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Page one of judicial</a:t>
            </a:r>
            <a:r>
              <a:rPr lang="en-GB" baseline="0" dirty="0"/>
              <a:t> approval = application.  Take two copies – one for you and one for the court</a:t>
            </a:r>
          </a:p>
          <a:p>
            <a:endParaRPr lang="en-GB" baseline="0" dirty="0"/>
          </a:p>
          <a:p>
            <a:r>
              <a:rPr lang="en-GB" baseline="0" dirty="0"/>
              <a:t>So you toddle off to the court after booking an appointment (if that’s your local system) and appear before a JP to get authorisation.  This is page one – application for judicial approval from Home Office guidance.</a:t>
            </a:r>
          </a:p>
          <a:p>
            <a:endParaRPr lang="en-GB" baseline="0" dirty="0"/>
          </a:p>
          <a:p>
            <a:endParaRPr lang="en-GB" dirty="0"/>
          </a:p>
        </p:txBody>
      </p:sp>
    </p:spTree>
    <p:extLst>
      <p:ext uri="{BB962C8B-B14F-4D97-AF65-F5344CB8AC3E}">
        <p14:creationId xmlns:p14="http://schemas.microsoft.com/office/powerpoint/2010/main" val="108262763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JP</a:t>
            </a:r>
            <a:r>
              <a:rPr lang="en-GB" baseline="0" dirty="0"/>
              <a:t> reasoning – granting or refusing the application and the grounds.  This is the actual order legally permitting the authorisation so again take two copies.</a:t>
            </a:r>
          </a:p>
          <a:p>
            <a:endParaRPr lang="en-GB" baseline="0" dirty="0"/>
          </a:p>
          <a:p>
            <a:r>
              <a:rPr lang="en-GB" baseline="0" dirty="0"/>
              <a:t>Remember time limits! (See next slide)</a:t>
            </a:r>
            <a:endParaRPr lang="en-GB" dirty="0"/>
          </a:p>
        </p:txBody>
      </p:sp>
    </p:spTree>
    <p:extLst>
      <p:ext uri="{BB962C8B-B14F-4D97-AF65-F5344CB8AC3E}">
        <p14:creationId xmlns:p14="http://schemas.microsoft.com/office/powerpoint/2010/main" val="3442920359"/>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Local authorities must take account of factors which may delay the renewal process (e.g. the availability of a JP or authorising officer to consider the application).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Time limits are……</a:t>
            </a:r>
          </a:p>
          <a:p>
            <a:endParaRPr lang="en-GB" dirty="0"/>
          </a:p>
        </p:txBody>
      </p:sp>
    </p:spTree>
    <p:extLst>
      <p:ext uri="{BB962C8B-B14F-4D97-AF65-F5344CB8AC3E}">
        <p14:creationId xmlns:p14="http://schemas.microsoft.com/office/powerpoint/2010/main" val="950931841"/>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Local authorities should have a</a:t>
            </a:r>
            <a:r>
              <a:rPr lang="en-GB" baseline="0" dirty="0"/>
              <a:t> surveillance policy.  This could be for the whole authority rather then just your department.</a:t>
            </a:r>
          </a:p>
          <a:p>
            <a:endParaRPr lang="en-GB" baseline="0" dirty="0"/>
          </a:p>
          <a:p>
            <a:r>
              <a:rPr lang="en-GB" baseline="0" dirty="0"/>
              <a:t>It should given the following details………</a:t>
            </a:r>
          </a:p>
          <a:p>
            <a:endParaRPr lang="en-GB" baseline="0" dirty="0"/>
          </a:p>
          <a:p>
            <a:r>
              <a:rPr lang="en-GB" baseline="0" dirty="0"/>
              <a:t>Remember the OSC conducts audits of Local Authorities so any use of RIPA should be in accordance with this policy.  You might want to check it has been updated with the changes under the Protection of Freedoms Act and Judicial approval!</a:t>
            </a:r>
            <a:endParaRPr lang="en-GB" dirty="0"/>
          </a:p>
        </p:txBody>
      </p:sp>
    </p:spTree>
    <p:extLst>
      <p:ext uri="{BB962C8B-B14F-4D97-AF65-F5344CB8AC3E}">
        <p14:creationId xmlns:p14="http://schemas.microsoft.com/office/powerpoint/2010/main" val="3496177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637955"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Suspects must</a:t>
            </a:r>
            <a:r>
              <a:rPr lang="en-US" baseline="0" dirty="0"/>
              <a:t> make a clear admission and when</a:t>
            </a:r>
            <a:r>
              <a:rPr lang="en-US" dirty="0"/>
              <a:t> signing it you</a:t>
            </a:r>
            <a:r>
              <a:rPr lang="en-US" baseline="0" dirty="0"/>
              <a:t> should inform the person that by signing it this may be considered by a court in the future if you are convicted of another criminal offence.</a:t>
            </a:r>
          </a:p>
          <a:p>
            <a:endParaRPr lang="en-US" baseline="0" dirty="0"/>
          </a:p>
          <a:p>
            <a:r>
              <a:rPr lang="en-US" baseline="0" dirty="0"/>
              <a:t>This may also show up on an advanced criminal records (DBS) check or Police National Computer check.  E.g. may bar your application into certain professions such as teaching or law enforcement.</a:t>
            </a:r>
          </a:p>
          <a:p>
            <a:endParaRPr lang="en-US" baseline="0" dirty="0"/>
          </a:p>
          <a:p>
            <a:r>
              <a:rPr lang="en-US" baseline="0" dirty="0"/>
              <a:t>Must not be used if the person does not write and agree the offence at the time of signing the caution and if there is insufficient evidence to proceed to court.  </a:t>
            </a:r>
          </a:p>
          <a:p>
            <a:endParaRPr lang="en-US" baseline="0" dirty="0"/>
          </a:p>
          <a:p>
            <a:r>
              <a:rPr lang="en-US" baseline="0" dirty="0"/>
              <a:t>If you as a Local Authority are not prepared to end up in court then a Caution is not be appropriate.</a:t>
            </a:r>
          </a:p>
          <a:p>
            <a:endParaRPr lang="en-US" baseline="0" dirty="0"/>
          </a:p>
          <a:p>
            <a:r>
              <a:rPr lang="en-US" baseline="0" dirty="0"/>
              <a:t>E.g. FSA audit on LA who had mixed up Head of Service and FBO signatures,  Also left separate caution offence section blank.</a:t>
            </a:r>
          </a:p>
          <a:p>
            <a:endParaRPr lang="en-US" baseline="0" dirty="0"/>
          </a:p>
          <a:p>
            <a:r>
              <a:rPr lang="en-US" baseline="0" dirty="0"/>
              <a:t>Public interest may require a prosecution e.g. for high profile cases.</a:t>
            </a:r>
          </a:p>
          <a:p>
            <a:endParaRPr lang="en-US" baseline="0" dirty="0"/>
          </a:p>
          <a:p>
            <a:r>
              <a:rPr lang="en-US" baseline="0" dirty="0"/>
              <a:t>Questions?</a:t>
            </a:r>
            <a:endParaRPr lang="en-US" dirty="0"/>
          </a:p>
        </p:txBody>
      </p:sp>
    </p:spTree>
    <p:extLst>
      <p:ext uri="{BB962C8B-B14F-4D97-AF65-F5344CB8AC3E}">
        <p14:creationId xmlns:p14="http://schemas.microsoft.com/office/powerpoint/2010/main" val="1711216217"/>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baseline="0" dirty="0"/>
              <a:t>Certain information needs to be recorded and kept centrally – </a:t>
            </a:r>
          </a:p>
          <a:p>
            <a:pPr marL="171450" indent="-171450">
              <a:buFont typeface="Arial" panose="020B0604020202020204" pitchFamily="34" charset="0"/>
              <a:buChar char="•"/>
            </a:pPr>
            <a:r>
              <a:rPr lang="en-GB" baseline="0" dirty="0"/>
              <a:t>type of authorisation, </a:t>
            </a:r>
          </a:p>
          <a:p>
            <a:pPr marL="171450" indent="-171450">
              <a:buFont typeface="Arial" panose="020B0604020202020204" pitchFamily="34" charset="0"/>
              <a:buChar char="•"/>
            </a:pPr>
            <a:r>
              <a:rPr lang="en-GB" baseline="0" dirty="0"/>
              <a:t>date, </a:t>
            </a:r>
          </a:p>
          <a:p>
            <a:pPr marL="171450" indent="-171450">
              <a:buFont typeface="Arial" panose="020B0604020202020204" pitchFamily="34" charset="0"/>
              <a:buChar char="•"/>
            </a:pPr>
            <a:r>
              <a:rPr lang="en-GB" baseline="0" dirty="0"/>
              <a:t>grade of authorising officer, </a:t>
            </a:r>
          </a:p>
          <a:p>
            <a:pPr marL="171450" indent="-171450">
              <a:buFont typeface="Arial" panose="020B0604020202020204" pitchFamily="34" charset="0"/>
              <a:buChar char="•"/>
            </a:pPr>
            <a:r>
              <a:rPr lang="en-GB" baseline="0" dirty="0"/>
              <a:t>unique reference number, </a:t>
            </a:r>
          </a:p>
          <a:p>
            <a:pPr marL="171450" indent="-171450">
              <a:buFont typeface="Arial" panose="020B0604020202020204" pitchFamily="34" charset="0"/>
              <a:buChar char="•"/>
            </a:pPr>
            <a:r>
              <a:rPr lang="en-GB" baseline="0" dirty="0"/>
              <a:t>title of the investigation, </a:t>
            </a:r>
          </a:p>
          <a:p>
            <a:pPr marL="171450" indent="-171450">
              <a:buFont typeface="Arial" panose="020B0604020202020204" pitchFamily="34" charset="0"/>
              <a:buChar char="•"/>
            </a:pPr>
            <a:r>
              <a:rPr lang="en-GB" baseline="0" dirty="0"/>
              <a:t>attendees to magistrates court – do you record this, </a:t>
            </a:r>
          </a:p>
          <a:p>
            <a:pPr marL="171450" indent="-171450">
              <a:buFont typeface="Arial" panose="020B0604020202020204" pitchFamily="34" charset="0"/>
              <a:buChar char="•"/>
            </a:pPr>
            <a:r>
              <a:rPr lang="en-GB" baseline="0" dirty="0"/>
              <a:t>date of any reviews, </a:t>
            </a:r>
          </a:p>
          <a:p>
            <a:pPr marL="171450" indent="-171450">
              <a:buFont typeface="Arial" panose="020B0604020202020204" pitchFamily="34" charset="0"/>
              <a:buChar char="•"/>
            </a:pPr>
            <a:r>
              <a:rPr lang="en-GB" baseline="0" dirty="0"/>
              <a:t>date authorisation cancelled</a:t>
            </a:r>
          </a:p>
          <a:p>
            <a:pPr marL="171450" indent="-171450">
              <a:buFont typeface="Arial" panose="020B0604020202020204" pitchFamily="34" charset="0"/>
              <a:buChar char="•"/>
            </a:pPr>
            <a:endParaRPr lang="en-GB" dirty="0"/>
          </a:p>
          <a:p>
            <a:r>
              <a:rPr lang="en-GB" dirty="0"/>
              <a:t>Have you had an OSC</a:t>
            </a:r>
            <a:r>
              <a:rPr lang="en-GB" baseline="0" dirty="0"/>
              <a:t> audit – usually a judge or similar who is looking to make recommendations.</a:t>
            </a:r>
          </a:p>
          <a:p>
            <a:endParaRPr lang="en-GB" baseline="0" dirty="0"/>
          </a:p>
          <a:p>
            <a:r>
              <a:rPr lang="en-GB" baseline="0" dirty="0"/>
              <a:t>There has been criticisms from local authorities that audits are not equitable depending on the auditor and the recommendations do vary so have your systems/processes and paperwork in order!</a:t>
            </a:r>
          </a:p>
          <a:p>
            <a:endParaRPr lang="en-GB" baseline="0" dirty="0"/>
          </a:p>
          <a:p>
            <a:r>
              <a:rPr lang="en-GB" baseline="0" dirty="0"/>
              <a:t>Copy of application and copy of authorisation and copy approved by JP should be retained for 3 years.</a:t>
            </a:r>
          </a:p>
          <a:p>
            <a:endParaRPr lang="en-GB" baseline="0" dirty="0"/>
          </a:p>
        </p:txBody>
      </p:sp>
    </p:spTree>
    <p:extLst>
      <p:ext uri="{BB962C8B-B14F-4D97-AF65-F5344CB8AC3E}">
        <p14:creationId xmlns:p14="http://schemas.microsoft.com/office/powerpoint/2010/main" val="137120322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Do you need RIP</a:t>
            </a:r>
            <a:r>
              <a:rPr lang="en-GB" baseline="0" dirty="0"/>
              <a:t>A authorisation when looking at </a:t>
            </a:r>
            <a:r>
              <a:rPr lang="en-GB" baseline="0" dirty="0" err="1"/>
              <a:t>facebook</a:t>
            </a:r>
            <a:r>
              <a:rPr lang="en-GB" baseline="0" dirty="0"/>
              <a:t>?</a:t>
            </a:r>
            <a:endParaRPr lang="en-GB" dirty="0"/>
          </a:p>
          <a:p>
            <a:endParaRPr lang="en-GB" dirty="0"/>
          </a:p>
          <a:p>
            <a:r>
              <a:rPr lang="en-GB" dirty="0"/>
              <a:t>Key question</a:t>
            </a:r>
            <a:r>
              <a:rPr lang="en-GB" baseline="0" dirty="0"/>
              <a:t> when considering Facebook is whether the investigation is likely to result in the obtaining of private information.  Illustrated in the following case (next slide)</a:t>
            </a:r>
          </a:p>
          <a:p>
            <a:endParaRPr lang="en-GB" baseline="0" dirty="0"/>
          </a:p>
          <a:p>
            <a:r>
              <a:rPr lang="en-GB" baseline="0" dirty="0"/>
              <a:t>Experiences?</a:t>
            </a:r>
            <a:endParaRPr lang="en-GB" dirty="0"/>
          </a:p>
        </p:txBody>
      </p:sp>
    </p:spTree>
    <p:extLst>
      <p:ext uri="{BB962C8B-B14F-4D97-AF65-F5344CB8AC3E}">
        <p14:creationId xmlns:p14="http://schemas.microsoft.com/office/powerpoint/2010/main" val="120796461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sz="1200" dirty="0"/>
              <a:t>• Dyson LJ:</a:t>
            </a:r>
          </a:p>
          <a:p>
            <a:r>
              <a:rPr lang="en-GB" sz="1200" dirty="0"/>
              <a:t>   “</a:t>
            </a:r>
            <a:r>
              <a:rPr lang="en-GB" sz="1200" i="1" dirty="0"/>
              <a:t>The retention by police of photographs must be justified and the justification must be the more compelling where the interference with a person's rights is, as in the present case, in pursuit of the protection of the community from the risk of public disorder or low level crime, as opposed, for example, to protection against the danger of terrorism or really serious criminal activity.”</a:t>
            </a:r>
          </a:p>
          <a:p>
            <a:endParaRPr lang="en-GB" sz="1200" i="1" dirty="0"/>
          </a:p>
          <a:p>
            <a:r>
              <a:rPr lang="en-GB" sz="1200" i="1" dirty="0"/>
              <a:t>Photos taken at AGM and retained for subsequent arms</a:t>
            </a:r>
            <a:r>
              <a:rPr lang="en-GB" sz="1200" i="1" baseline="0" dirty="0"/>
              <a:t> fair.  Police could not justify interference with HR because not looking at a crime.</a:t>
            </a:r>
          </a:p>
          <a:p>
            <a:endParaRPr lang="en-GB" sz="1200" i="1" baseline="0" dirty="0"/>
          </a:p>
          <a:p>
            <a:r>
              <a:rPr lang="en-GB" sz="1200" i="1" dirty="0"/>
              <a:t>If you are surfing</a:t>
            </a:r>
            <a:r>
              <a:rPr lang="en-GB" sz="1200" i="1" baseline="0" dirty="0"/>
              <a:t> publically available information open to anyone without gathering, storing or processing material or establishing a relationship it is unlikely to engage article 8 rights so no authority required.</a:t>
            </a:r>
          </a:p>
          <a:p>
            <a:endParaRPr lang="en-GB" sz="1200" i="1" baseline="0" dirty="0"/>
          </a:p>
          <a:p>
            <a:r>
              <a:rPr lang="en-GB" sz="1200" i="1" baseline="0" dirty="0"/>
              <a:t>However as soon as you retain/download/store/process then it is interference and RIPA authorisation will be required.</a:t>
            </a:r>
            <a:endParaRPr lang="en-GB" sz="1200" i="1" dirty="0"/>
          </a:p>
          <a:p>
            <a:endParaRPr lang="en-GB" dirty="0"/>
          </a:p>
        </p:txBody>
      </p:sp>
    </p:spTree>
    <p:extLst>
      <p:ext uri="{BB962C8B-B14F-4D97-AF65-F5344CB8AC3E}">
        <p14:creationId xmlns:p14="http://schemas.microsoft.com/office/powerpoint/2010/main" val="34953099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kumimoji="1" lang="en-GB" sz="1200" kern="1200" dirty="0">
                <a:solidFill>
                  <a:schemeClr val="tx1"/>
                </a:solidFill>
                <a:latin typeface="Times New Roman" pitchFamily="18" charset="0"/>
                <a:ea typeface="+mn-ea"/>
                <a:cs typeface="+mn-cs"/>
              </a:rPr>
              <a:t>In</a:t>
            </a:r>
            <a:r>
              <a:rPr kumimoji="1" lang="en-GB" sz="1200" kern="1200" baseline="0" dirty="0">
                <a:solidFill>
                  <a:schemeClr val="tx1"/>
                </a:solidFill>
                <a:latin typeface="Times New Roman" pitchFamily="18" charset="0"/>
                <a:ea typeface="+mn-ea"/>
                <a:cs typeface="+mn-cs"/>
              </a:rPr>
              <a:t> c</a:t>
            </a:r>
            <a:r>
              <a:rPr kumimoji="1" lang="en-GB" sz="1200" kern="1200" dirty="0">
                <a:solidFill>
                  <a:schemeClr val="tx1"/>
                </a:solidFill>
                <a:latin typeface="Times New Roman" pitchFamily="18" charset="0"/>
                <a:ea typeface="+mn-ea"/>
                <a:cs typeface="+mn-cs"/>
              </a:rPr>
              <a:t>onclusion:</a:t>
            </a:r>
          </a:p>
          <a:p>
            <a:endParaRPr kumimoji="1" lang="en-GB" sz="1200" kern="1200" dirty="0">
              <a:solidFill>
                <a:schemeClr val="tx1"/>
              </a:solidFill>
              <a:latin typeface="Times New Roman" pitchFamily="18" charset="0"/>
              <a:ea typeface="+mn-ea"/>
              <a:cs typeface="+mn-cs"/>
            </a:endParaRPr>
          </a:p>
          <a:p>
            <a:r>
              <a:rPr kumimoji="1" lang="en-GB" sz="1200" b="1" kern="1200" dirty="0">
                <a:solidFill>
                  <a:schemeClr val="tx1"/>
                </a:solidFill>
                <a:latin typeface="Times New Roman" pitchFamily="18" charset="0"/>
                <a:ea typeface="+mn-ea"/>
                <a:cs typeface="+mn-cs"/>
              </a:rPr>
              <a:t>Publically available </a:t>
            </a:r>
            <a:r>
              <a:rPr kumimoji="1" lang="en-GB" sz="1200" b="1" kern="1200" dirty="0" err="1">
                <a:solidFill>
                  <a:schemeClr val="tx1"/>
                </a:solidFill>
                <a:latin typeface="Times New Roman" pitchFamily="18" charset="0"/>
                <a:ea typeface="+mn-ea"/>
                <a:cs typeface="+mn-cs"/>
              </a:rPr>
              <a:t>facebook</a:t>
            </a:r>
            <a:r>
              <a:rPr kumimoji="1" lang="en-GB" sz="1200" b="1" kern="1200" dirty="0">
                <a:solidFill>
                  <a:schemeClr val="tx1"/>
                </a:solidFill>
                <a:latin typeface="Times New Roman" pitchFamily="18" charset="0"/>
                <a:ea typeface="+mn-ea"/>
                <a:cs typeface="+mn-cs"/>
              </a:rPr>
              <a:t> information</a:t>
            </a:r>
          </a:p>
          <a:p>
            <a:r>
              <a:rPr kumimoji="1" lang="en-GB" sz="1200" kern="1200" dirty="0">
                <a:solidFill>
                  <a:schemeClr val="tx1"/>
                </a:solidFill>
                <a:latin typeface="Times New Roman" pitchFamily="18" charset="0"/>
                <a:ea typeface="+mn-ea"/>
                <a:cs typeface="+mn-cs"/>
              </a:rPr>
              <a:t>- No RIPA authorisation required if single, simple visit</a:t>
            </a:r>
          </a:p>
          <a:p>
            <a:r>
              <a:rPr kumimoji="1" lang="en-GB" sz="1200" kern="1200" dirty="0">
                <a:solidFill>
                  <a:schemeClr val="tx1"/>
                </a:solidFill>
                <a:latin typeface="Times New Roman" pitchFamily="18" charset="0"/>
                <a:ea typeface="+mn-ea"/>
                <a:cs typeface="+mn-cs"/>
              </a:rPr>
              <a:t>- Direct Surveillance Authorisation required if repeated</a:t>
            </a:r>
            <a:r>
              <a:rPr kumimoji="1" lang="en-GB" sz="1200" kern="1200" baseline="0" dirty="0">
                <a:solidFill>
                  <a:schemeClr val="tx1"/>
                </a:solidFill>
                <a:latin typeface="Times New Roman" pitchFamily="18" charset="0"/>
                <a:ea typeface="+mn-ea"/>
                <a:cs typeface="+mn-cs"/>
              </a:rPr>
              <a:t> </a:t>
            </a:r>
            <a:r>
              <a:rPr kumimoji="1" lang="en-GB" sz="1200" kern="1200" dirty="0">
                <a:solidFill>
                  <a:schemeClr val="tx1"/>
                </a:solidFill>
                <a:latin typeface="Times New Roman" pitchFamily="18" charset="0"/>
                <a:ea typeface="+mn-ea"/>
                <a:cs typeface="+mn-cs"/>
              </a:rPr>
              <a:t>/ monitoring / retention / analysis</a:t>
            </a:r>
          </a:p>
          <a:p>
            <a:endParaRPr kumimoji="1" lang="en-GB" sz="1200" kern="1200" dirty="0">
              <a:solidFill>
                <a:schemeClr val="tx1"/>
              </a:solidFill>
              <a:latin typeface="Times New Roman" pitchFamily="18" charset="0"/>
              <a:ea typeface="+mn-ea"/>
              <a:cs typeface="+mn-cs"/>
            </a:endParaRPr>
          </a:p>
          <a:p>
            <a:r>
              <a:rPr kumimoji="1" lang="en-GB" sz="1200" kern="1200" dirty="0">
                <a:solidFill>
                  <a:schemeClr val="tx1"/>
                </a:solidFill>
                <a:latin typeface="Times New Roman" pitchFamily="18" charset="0"/>
                <a:ea typeface="+mn-ea"/>
                <a:cs typeface="+mn-cs"/>
              </a:rPr>
              <a:t>Fake profile for test-purchase type interaction </a:t>
            </a:r>
          </a:p>
          <a:p>
            <a:pPr marL="171450" indent="-171450">
              <a:buFontTx/>
              <a:buChar char="-"/>
            </a:pPr>
            <a:r>
              <a:rPr kumimoji="1" lang="en-GB" sz="1200" kern="1200" dirty="0">
                <a:solidFill>
                  <a:schemeClr val="tx1"/>
                </a:solidFill>
                <a:latin typeface="Times New Roman" pitchFamily="18" charset="0"/>
                <a:ea typeface="+mn-ea"/>
                <a:cs typeface="+mn-cs"/>
              </a:rPr>
              <a:t>CHIS authorisation likely to be required</a:t>
            </a:r>
          </a:p>
          <a:p>
            <a:pPr marL="171450" indent="-171450">
              <a:buFontTx/>
              <a:buChar char="-"/>
            </a:pPr>
            <a:endParaRPr kumimoji="1" lang="en-GB" sz="1200" kern="1200" dirty="0">
              <a:solidFill>
                <a:schemeClr val="tx1"/>
              </a:solidFill>
              <a:latin typeface="Times New Roman" pitchFamily="18" charset="0"/>
              <a:ea typeface="+mn-ea"/>
              <a:cs typeface="+mn-cs"/>
            </a:endParaRPr>
          </a:p>
          <a:p>
            <a:pPr marL="0" indent="0">
              <a:buFontTx/>
              <a:buNone/>
            </a:pPr>
            <a:r>
              <a:rPr kumimoji="1" lang="en-GB" sz="1200" kern="1200" dirty="0">
                <a:solidFill>
                  <a:schemeClr val="tx1"/>
                </a:solidFill>
                <a:latin typeface="Times New Roman" pitchFamily="18" charset="0"/>
                <a:ea typeface="+mn-ea"/>
                <a:cs typeface="+mn-cs"/>
              </a:rPr>
              <a:t>All</a:t>
            </a:r>
            <a:r>
              <a:rPr kumimoji="1" lang="en-GB" sz="1200" kern="1200" baseline="0" dirty="0">
                <a:solidFill>
                  <a:schemeClr val="tx1"/>
                </a:solidFill>
                <a:latin typeface="Times New Roman" pitchFamily="18" charset="0"/>
                <a:ea typeface="+mn-ea"/>
                <a:cs typeface="+mn-cs"/>
              </a:rPr>
              <a:t> OK with this?</a:t>
            </a:r>
            <a:endParaRPr kumimoji="1" lang="en-GB" sz="1200" kern="1200" dirty="0">
              <a:solidFill>
                <a:schemeClr val="tx1"/>
              </a:solidFill>
              <a:latin typeface="Times New Roman" pitchFamily="18" charset="0"/>
              <a:ea typeface="+mn-ea"/>
              <a:cs typeface="+mn-cs"/>
            </a:endParaRPr>
          </a:p>
        </p:txBody>
      </p:sp>
    </p:spTree>
    <p:extLst>
      <p:ext uri="{BB962C8B-B14F-4D97-AF65-F5344CB8AC3E}">
        <p14:creationId xmlns:p14="http://schemas.microsoft.com/office/powerpoint/2010/main" val="1131203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 Criminal Procedure and Investigations Act 1996 lays</a:t>
            </a:r>
            <a:r>
              <a:rPr lang="en-GB" baseline="0" dirty="0"/>
              <a:t> down strict rules that must be followed by criminal investigations.  Not to be confused with the Criminal Procedure Rules we looked at earlier.</a:t>
            </a:r>
          </a:p>
          <a:p>
            <a:endParaRPr lang="en-GB" baseline="0" dirty="0"/>
          </a:p>
          <a:p>
            <a:r>
              <a:rPr lang="en-GB" baseline="0" dirty="0"/>
              <a:t>It requires the adoption of adequate case management and procedures with the objective of securing a fair trial.  (article 6 right under ECHR)</a:t>
            </a:r>
            <a:endParaRPr lang="en-GB" dirty="0"/>
          </a:p>
        </p:txBody>
      </p:sp>
    </p:spTree>
    <p:extLst>
      <p:ext uri="{BB962C8B-B14F-4D97-AF65-F5344CB8AC3E}">
        <p14:creationId xmlns:p14="http://schemas.microsoft.com/office/powerpoint/2010/main" val="44762929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CPIA places three main duties</a:t>
            </a:r>
            <a:r>
              <a:rPr lang="en-GB" baseline="0" dirty="0"/>
              <a:t> on criminal investigators which are:</a:t>
            </a:r>
          </a:p>
          <a:p>
            <a:pPr marL="171450" indent="-171450">
              <a:buFont typeface="Arial" panose="020B0604020202020204" pitchFamily="34" charset="0"/>
              <a:buChar char="•"/>
            </a:pPr>
            <a:r>
              <a:rPr lang="en-GB" baseline="0" dirty="0"/>
              <a:t>Recording of evidence</a:t>
            </a:r>
          </a:p>
          <a:p>
            <a:pPr marL="171450" indent="-171450">
              <a:buFont typeface="Arial" panose="020B0604020202020204" pitchFamily="34" charset="0"/>
              <a:buChar char="•"/>
            </a:pPr>
            <a:r>
              <a:rPr lang="en-GB" baseline="0" dirty="0"/>
              <a:t>Retention of evidence</a:t>
            </a:r>
          </a:p>
          <a:p>
            <a:pPr marL="171450" indent="-171450">
              <a:buFont typeface="Arial" panose="020B0604020202020204" pitchFamily="34" charset="0"/>
              <a:buChar char="•"/>
            </a:pPr>
            <a:r>
              <a:rPr lang="en-GB" baseline="0" dirty="0"/>
              <a:t>Disclosure of evidence</a:t>
            </a:r>
            <a:endParaRPr lang="en-GB" dirty="0"/>
          </a:p>
          <a:p>
            <a:endParaRPr lang="en-GB" dirty="0"/>
          </a:p>
          <a:p>
            <a:r>
              <a:rPr lang="en-GB" dirty="0"/>
              <a:t>s.26 CPIA</a:t>
            </a:r>
            <a:r>
              <a:rPr lang="en-GB" baseline="0" dirty="0"/>
              <a:t> states in relation to the code of practice “a person other than a Police Officer charged with a duty of conducting an investigation……….shall in discharging that duty have regard to any relevant provision of a code which would apply if conducted by a Police Officer”  But why wouldn’t you?</a:t>
            </a:r>
          </a:p>
          <a:p>
            <a:endParaRPr lang="en-GB" baseline="0" dirty="0"/>
          </a:p>
          <a:p>
            <a:r>
              <a:rPr lang="en-GB" baseline="0" dirty="0"/>
              <a:t>CPIA duties start as soon as the investigation begins but it could begin as soon as a complaint is received – retention of evidence, disclosure and recording.  Question of fact in each case.</a:t>
            </a:r>
          </a:p>
        </p:txBody>
      </p:sp>
    </p:spTree>
    <p:extLst>
      <p:ext uri="{BB962C8B-B14F-4D97-AF65-F5344CB8AC3E}">
        <p14:creationId xmlns:p14="http://schemas.microsoft.com/office/powerpoint/2010/main" val="11778766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when</a:t>
            </a:r>
            <a:r>
              <a:rPr lang="en-GB" baseline="0" dirty="0"/>
              <a:t> conducting investigations you can’t just stop looking at one area because you don’t think it is relevant or think it may undermine your case.  You have to follow all reasonable lines of inquiry whether these point towards or away from a suspect.  What is reasonable will depend on the particular circumstances in the case e.g. material on a computer for the investigator to decide what is reasonable to enquire into and what manner.</a:t>
            </a:r>
          </a:p>
          <a:p>
            <a:endParaRPr lang="en-GB" baseline="0" dirty="0"/>
          </a:p>
          <a:p>
            <a:r>
              <a:rPr lang="en-GB" baseline="0" dirty="0"/>
              <a:t>At the time you submit your file it must include all reasonable lines of enquiry explored.</a:t>
            </a:r>
          </a:p>
          <a:p>
            <a:endParaRPr lang="en-GB" baseline="0" dirty="0"/>
          </a:p>
          <a:p>
            <a:r>
              <a:rPr lang="en-GB" baseline="0" dirty="0"/>
              <a:t>Possible area for challenge</a:t>
            </a:r>
            <a:endParaRPr lang="en-GB" dirty="0"/>
          </a:p>
        </p:txBody>
      </p:sp>
    </p:spTree>
    <p:extLst>
      <p:ext uri="{BB962C8B-B14F-4D97-AF65-F5344CB8AC3E}">
        <p14:creationId xmlns:p14="http://schemas.microsoft.com/office/powerpoint/2010/main" val="102888410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CPIA introduces requirements</a:t>
            </a:r>
            <a:r>
              <a:rPr lang="en-GB" baseline="0" dirty="0"/>
              <a:t> for the prosecution to disclose relevant information to the defence before the trial.  Failure to do so could lead to the trial being unfair.</a:t>
            </a:r>
            <a:endParaRPr lang="en-GB" dirty="0"/>
          </a:p>
        </p:txBody>
      </p:sp>
    </p:spTree>
    <p:extLst>
      <p:ext uri="{BB962C8B-B14F-4D97-AF65-F5344CB8AC3E}">
        <p14:creationId xmlns:p14="http://schemas.microsoft.com/office/powerpoint/2010/main" val="618361910"/>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Abigail seized</a:t>
            </a:r>
            <a:r>
              <a:rPr lang="en-GB" baseline="0" dirty="0"/>
              <a:t> telephone and gas bill.  (Reasoning for seizure, POCA, FBO proof, s.50/51 seizure).</a:t>
            </a:r>
          </a:p>
          <a:p>
            <a:endParaRPr lang="en-GB" baseline="0" dirty="0"/>
          </a:p>
          <a:p>
            <a:r>
              <a:rPr lang="en-GB" baseline="0" dirty="0"/>
              <a:t>Be careful when taking “records” are they records if not PACE Code B?</a:t>
            </a:r>
          </a:p>
          <a:p>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Does it meet the evidential test, does it meet the public interest test, are there any further lines of enquiry?</a:t>
            </a:r>
          </a:p>
          <a:p>
            <a:endParaRPr lang="en-GB" dirty="0"/>
          </a:p>
        </p:txBody>
      </p:sp>
    </p:spTree>
    <p:extLst>
      <p:ext uri="{BB962C8B-B14F-4D97-AF65-F5344CB8AC3E}">
        <p14:creationId xmlns:p14="http://schemas.microsoft.com/office/powerpoint/2010/main" val="50660992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CPIA defines</a:t>
            </a:r>
            <a:r>
              <a:rPr lang="en-GB" baseline="0" dirty="0"/>
              <a:t> four distinct roles.  They are………………. (see next slide)</a:t>
            </a:r>
            <a:endParaRPr lang="en-GB" dirty="0"/>
          </a:p>
        </p:txBody>
      </p:sp>
    </p:spTree>
    <p:extLst>
      <p:ext uri="{BB962C8B-B14F-4D97-AF65-F5344CB8AC3E}">
        <p14:creationId xmlns:p14="http://schemas.microsoft.com/office/powerpoint/2010/main" val="201945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Has everyone seen this?</a:t>
            </a:r>
          </a:p>
          <a:p>
            <a:endParaRPr lang="en-GB" dirty="0"/>
          </a:p>
          <a:p>
            <a:r>
              <a:rPr lang="en-GB" dirty="0"/>
              <a:t>BRDO</a:t>
            </a:r>
            <a:r>
              <a:rPr lang="en-GB" baseline="0" dirty="0"/>
              <a:t> = voice of business in government and they have published this code which regulators should have regard to when taking enforcement action.</a:t>
            </a:r>
          </a:p>
          <a:p>
            <a:endParaRPr lang="en-GB" baseline="0" dirty="0"/>
          </a:p>
          <a:p>
            <a:r>
              <a:rPr lang="en-GB" baseline="0" dirty="0"/>
              <a:t>Financial consequences of criminal convictions should be considered.  Criminal conviction may stop a business being able to get credit.</a:t>
            </a:r>
          </a:p>
          <a:p>
            <a:endParaRPr lang="en-GB" baseline="0" dirty="0"/>
          </a:p>
          <a:p>
            <a:r>
              <a:rPr lang="en-GB" baseline="0" dirty="0"/>
              <a:t>It says this…… (next slide)</a:t>
            </a:r>
            <a:endParaRPr lang="en-GB" dirty="0"/>
          </a:p>
        </p:txBody>
      </p:sp>
    </p:spTree>
    <p:extLst>
      <p:ext uri="{BB962C8B-B14F-4D97-AF65-F5344CB8AC3E}">
        <p14:creationId xmlns:p14="http://schemas.microsoft.com/office/powerpoint/2010/main" val="41267427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Investigator – all</a:t>
            </a:r>
            <a:r>
              <a:rPr lang="en-GB" baseline="0" dirty="0"/>
              <a:t> investigators have a responsibility to carry out the duties imposed on them under this code.  In particular recording information and retaining records.  There may be more than one!</a:t>
            </a:r>
          </a:p>
          <a:p>
            <a:endParaRPr lang="en-GB" baseline="0" dirty="0"/>
          </a:p>
          <a:p>
            <a:r>
              <a:rPr lang="en-GB" baseline="0" dirty="0"/>
              <a:t>Officer in charge – Officer responsible for directing a criminal investigation responsible for ensuring the proper procedures are in place for recording information and retaining records an information and other material.  This will normally be the line manager of the investigating officer and will be responsible for ensuring the investigation is carried out in a thorough and fair manner.</a:t>
            </a:r>
          </a:p>
          <a:p>
            <a:endParaRPr lang="en-GB" baseline="0" dirty="0"/>
          </a:p>
          <a:p>
            <a:r>
              <a:rPr lang="en-GB" baseline="0" dirty="0"/>
              <a:t>Disclosure Officer – person responsible for examining material retained during an investigation revealing material to the prosecutor and certifying that he has done this.</a:t>
            </a:r>
          </a:p>
          <a:p>
            <a:endParaRPr lang="en-GB" baseline="0" dirty="0"/>
          </a:p>
          <a:p>
            <a:r>
              <a:rPr lang="en-GB" baseline="0" dirty="0"/>
              <a:t>Prosecutor – The authority responsible for the conduct of criminal proceedings.  </a:t>
            </a:r>
          </a:p>
          <a:p>
            <a:endParaRPr lang="en-GB" baseline="0" dirty="0"/>
          </a:p>
          <a:p>
            <a:r>
              <a:rPr lang="en-GB" baseline="0" dirty="0"/>
              <a:t>Police have no difficulty in differentiating these roles but LAs may be more difficult.  It is however inappropriate for the IO to be DO due to not being suitably objective.</a:t>
            </a:r>
            <a:endParaRPr lang="en-GB" dirty="0"/>
          </a:p>
        </p:txBody>
      </p:sp>
    </p:spTree>
    <p:extLst>
      <p:ext uri="{BB962C8B-B14F-4D97-AF65-F5344CB8AC3E}">
        <p14:creationId xmlns:p14="http://schemas.microsoft.com/office/powerpoint/2010/main" val="1140815565"/>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fontScale="92500" lnSpcReduction="20000"/>
          </a:bodyPr>
          <a:lstStyle/>
          <a:p>
            <a:r>
              <a:rPr lang="en-GB" dirty="0"/>
              <a:t>Sensitive material is any material that the disclosure officer believes is not in the public interest to disclose, and therefore attracts public interest immunity from disclosure.  CPIA defines sensitive material as material</a:t>
            </a:r>
            <a:r>
              <a:rPr lang="en-GB" baseline="0" dirty="0"/>
              <a:t> disclosure of which would give rise to a real risk of serious prejudice to an important public interest.  Any material which is believed to be sensitive must be listed in a schedule of sensitive or in exceptional circumstances where the existence is so sensitive it cannot be listed it must be revealed to the prosecutor separately.  </a:t>
            </a:r>
          </a:p>
          <a:p>
            <a:pPr marL="171450" indent="-171450">
              <a:buFont typeface="Arial" panose="020B0604020202020204" pitchFamily="34" charset="0"/>
              <a:buChar char="•"/>
            </a:pPr>
            <a:r>
              <a:rPr lang="en-GB" baseline="0" dirty="0"/>
              <a:t> e.g. home address of a witness (that that relates to a private life of a witness)</a:t>
            </a:r>
          </a:p>
          <a:p>
            <a:pPr marL="171450" indent="-171450">
              <a:buFont typeface="Arial" panose="020B0604020202020204" pitchFamily="34" charset="0"/>
              <a:buChar char="•"/>
            </a:pPr>
            <a:r>
              <a:rPr lang="en-GB" baseline="0" dirty="0"/>
              <a:t>Information which relates to a child or young person</a:t>
            </a:r>
          </a:p>
          <a:p>
            <a:pPr marL="171450" indent="-171450">
              <a:buFont typeface="Arial" panose="020B0604020202020204" pitchFamily="34" charset="0"/>
              <a:buChar char="•"/>
            </a:pPr>
            <a:r>
              <a:rPr lang="en-GB" baseline="0" dirty="0"/>
              <a:t>Material revealing techniques relied upon by the Police.</a:t>
            </a:r>
          </a:p>
          <a:p>
            <a:r>
              <a:rPr lang="en-GB" baseline="0" dirty="0"/>
              <a:t>This information is not disclosed to the defence due to its sensitivity.  The material must be listed on a </a:t>
            </a:r>
            <a:r>
              <a:rPr lang="en-GB" baseline="0" dirty="0" err="1"/>
              <a:t>schegule</a:t>
            </a:r>
            <a:endParaRPr lang="en-GB" baseline="0" dirty="0"/>
          </a:p>
          <a:p>
            <a:endParaRPr lang="en-GB" baseline="0" dirty="0"/>
          </a:p>
          <a:p>
            <a:r>
              <a:rPr lang="en-GB" baseline="0" dirty="0"/>
              <a:t>Privileged material – </a:t>
            </a:r>
            <a:r>
              <a:rPr lang="en-GB" dirty="0"/>
              <a:t>A number of categories of material from an investigation may be privileged. </a:t>
            </a:r>
          </a:p>
          <a:p>
            <a:pPr marL="228600" indent="-228600">
              <a:buFont typeface="Arial" panose="020B0604020202020204" pitchFamily="34" charset="0"/>
              <a:buChar char="•"/>
            </a:pPr>
            <a:r>
              <a:rPr lang="en-GB" dirty="0"/>
              <a:t>The most common example of this is advice of the Legal Advisers Office, solicitor agents and counsel. </a:t>
            </a:r>
          </a:p>
          <a:p>
            <a:pPr marL="228600" indent="-228600">
              <a:buFont typeface="Arial" panose="020B0604020202020204" pitchFamily="34" charset="0"/>
              <a:buChar char="•"/>
            </a:pPr>
            <a:r>
              <a:rPr lang="en-GB" dirty="0"/>
              <a:t>Other material which records the progress of the investigation, such as tentative views provided with the intention of assisting the investigation, e.g. weighing evidence;  notes intended to help direct the investigation; and reports on whether or not to prosecute and on the proposed conduct of the case, including the prosecution report, will not usually be privileged unless prepared for the purposes of seeking legal advice.  </a:t>
            </a:r>
          </a:p>
          <a:p>
            <a:pPr marL="228600" indent="-228600">
              <a:buFont typeface="Arial" panose="020B0604020202020204" pitchFamily="34" charset="0"/>
              <a:buChar char="•"/>
            </a:pPr>
            <a:r>
              <a:rPr lang="en-GB" dirty="0"/>
              <a:t>It is therefore important for the disclosure officer to read and evaluate such papers, obtaining legal advice as necessary.</a:t>
            </a:r>
          </a:p>
          <a:p>
            <a:pPr marL="228600" indent="-228600">
              <a:buFont typeface="Arial" panose="020B0604020202020204" pitchFamily="34" charset="0"/>
              <a:buChar char="•"/>
            </a:pPr>
            <a:r>
              <a:rPr lang="en-GB" dirty="0"/>
              <a:t>If material is legally privileged it falls outside CPIA and therefore should not be scheduled.  However, the disclosure officer should be aware that it exists.</a:t>
            </a:r>
            <a:endParaRPr lang="en-GB" baseline="0" dirty="0"/>
          </a:p>
          <a:p>
            <a:endParaRPr lang="en-GB" baseline="0" dirty="0"/>
          </a:p>
          <a:p>
            <a:r>
              <a:rPr lang="en-GB" baseline="0" dirty="0"/>
              <a:t>Much experience of this?</a:t>
            </a:r>
            <a:endParaRPr lang="en-GB" dirty="0"/>
          </a:p>
        </p:txBody>
      </p:sp>
    </p:spTree>
    <p:extLst>
      <p:ext uri="{BB962C8B-B14F-4D97-AF65-F5344CB8AC3E}">
        <p14:creationId xmlns:p14="http://schemas.microsoft.com/office/powerpoint/2010/main" val="160885168"/>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a:t>
            </a:r>
            <a:r>
              <a:rPr lang="en-GB" baseline="0" dirty="0"/>
              <a:t> Officer in charge must….</a:t>
            </a:r>
          </a:p>
          <a:p>
            <a:endParaRPr lang="en-GB" baseline="0" dirty="0"/>
          </a:p>
          <a:p>
            <a:r>
              <a:rPr lang="en-GB" baseline="0" dirty="0"/>
              <a:t>Durable and retrievable form - This includes audio recordings, written file notes, video recordings or computer records.</a:t>
            </a:r>
          </a:p>
          <a:p>
            <a:endParaRPr lang="en-GB" baseline="0" dirty="0"/>
          </a:p>
          <a:p>
            <a:r>
              <a:rPr lang="en-GB" baseline="0" dirty="0"/>
              <a:t>Negative information – includes previous visits even if closed or nothing was discovered.  Witnesses who were present but who did not observe an event.</a:t>
            </a:r>
          </a:p>
          <a:p>
            <a:endParaRPr lang="en-GB" baseline="0" dirty="0"/>
          </a:p>
          <a:p>
            <a:r>
              <a:rPr lang="en-GB" baseline="0" dirty="0"/>
              <a:t>Relevant information should be recorded as soon as possible after an event.</a:t>
            </a:r>
          </a:p>
          <a:p>
            <a:endParaRPr lang="en-GB" baseline="0" dirty="0"/>
          </a:p>
        </p:txBody>
      </p:sp>
    </p:spTree>
    <p:extLst>
      <p:ext uri="{BB962C8B-B14F-4D97-AF65-F5344CB8AC3E}">
        <p14:creationId xmlns:p14="http://schemas.microsoft.com/office/powerpoint/2010/main" val="2795724332"/>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Retention</a:t>
            </a:r>
            <a:r>
              <a:rPr lang="en-GB" baseline="0" dirty="0"/>
              <a:t> wise </a:t>
            </a:r>
          </a:p>
          <a:p>
            <a:r>
              <a:rPr lang="en-GB" baseline="0" dirty="0"/>
              <a:t>Investigator must retain all relevant material created or coming into his possession.</a:t>
            </a:r>
          </a:p>
          <a:p>
            <a:endParaRPr lang="en-GB" baseline="0" dirty="0"/>
          </a:p>
          <a:p>
            <a:r>
              <a:rPr lang="en-GB" baseline="0" dirty="0"/>
              <a:t>“Material” is material of any kind including information and objects which is obtained or inspected in the course of a criminal investigation and which may be relevant to the investigation includes not only material coming into possession of the investigator but also material generated by them.</a:t>
            </a:r>
          </a:p>
          <a:p>
            <a:endParaRPr lang="en-GB" baseline="0" dirty="0"/>
          </a:p>
          <a:p>
            <a:r>
              <a:rPr lang="en-GB" baseline="0" dirty="0"/>
              <a:t>Officer in charge must keep this under constant review.</a:t>
            </a:r>
          </a:p>
          <a:p>
            <a:endParaRPr lang="en-GB" baseline="0" dirty="0"/>
          </a:p>
          <a:p>
            <a:r>
              <a:rPr lang="en-GB" baseline="0" dirty="0"/>
              <a:t>“Relevant material” is material that has some bearing on any offence under investigation or any person being investigated or on the surrounding circumstances of a case unless it is incapable of having any impact on the case.</a:t>
            </a:r>
            <a:endParaRPr lang="en-GB" dirty="0"/>
          </a:p>
        </p:txBody>
      </p:sp>
    </p:spTree>
    <p:extLst>
      <p:ext uri="{BB962C8B-B14F-4D97-AF65-F5344CB8AC3E}">
        <p14:creationId xmlns:p14="http://schemas.microsoft.com/office/powerpoint/2010/main" val="3643122308"/>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In particular the following should be</a:t>
            </a:r>
            <a:r>
              <a:rPr lang="en-GB" baseline="0" dirty="0"/>
              <a:t> retained……</a:t>
            </a:r>
          </a:p>
          <a:p>
            <a:endParaRPr lang="en-GB" baseline="0" dirty="0"/>
          </a:p>
          <a:p>
            <a:r>
              <a:rPr lang="en-GB" baseline="0" dirty="0"/>
              <a:t>Everything!</a:t>
            </a:r>
          </a:p>
          <a:p>
            <a:endParaRPr lang="en-GB" baseline="0" dirty="0"/>
          </a:p>
          <a:p>
            <a:r>
              <a:rPr lang="en-GB" baseline="0" dirty="0"/>
              <a:t>If unsure seek advice of prosecutor.</a:t>
            </a:r>
            <a:endParaRPr lang="en-GB" dirty="0"/>
          </a:p>
        </p:txBody>
      </p:sp>
    </p:spTree>
    <p:extLst>
      <p:ext uri="{BB962C8B-B14F-4D97-AF65-F5344CB8AC3E}">
        <p14:creationId xmlns:p14="http://schemas.microsoft.com/office/powerpoint/2010/main" val="94838401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In terms of time limits</a:t>
            </a:r>
            <a:r>
              <a:rPr lang="en-GB" baseline="0" dirty="0"/>
              <a:t> all relevant material (which has some bearing on any offence under investigation) needs to be retained until…..</a:t>
            </a:r>
          </a:p>
          <a:p>
            <a:endParaRPr lang="en-GB" baseline="0" dirty="0"/>
          </a:p>
          <a:p>
            <a:r>
              <a:rPr lang="en-GB" baseline="0" dirty="0"/>
              <a:t>Do you do this??</a:t>
            </a:r>
            <a:endParaRPr lang="en-GB" dirty="0"/>
          </a:p>
        </p:txBody>
      </p:sp>
    </p:spTree>
    <p:extLst>
      <p:ext uri="{BB962C8B-B14F-4D97-AF65-F5344CB8AC3E}">
        <p14:creationId xmlns:p14="http://schemas.microsoft.com/office/powerpoint/2010/main" val="125404187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As a reminder CPIA</a:t>
            </a:r>
            <a:r>
              <a:rPr lang="en-GB" baseline="0" dirty="0"/>
              <a:t> places this duty on each investigator.   You should pursue all reasonable lines of enquiry even if these point away from the defence.</a:t>
            </a:r>
          </a:p>
          <a:p>
            <a:endParaRPr lang="en-GB" baseline="0" dirty="0"/>
          </a:p>
        </p:txBody>
      </p:sp>
    </p:spTree>
    <p:extLst>
      <p:ext uri="{BB962C8B-B14F-4D97-AF65-F5344CB8AC3E}">
        <p14:creationId xmlns:p14="http://schemas.microsoft.com/office/powerpoint/2010/main" val="214908425"/>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If it’s a summary offence or either way offence likely to remain in Magistrates</a:t>
            </a:r>
            <a:r>
              <a:rPr lang="en-GB" baseline="0" dirty="0"/>
              <a:t> and likely guilty plea schedule not required.</a:t>
            </a:r>
          </a:p>
          <a:p>
            <a:endParaRPr lang="en-GB" baseline="0" dirty="0"/>
          </a:p>
          <a:p>
            <a:r>
              <a:rPr lang="en-GB" baseline="0" dirty="0"/>
              <a:t>If it’s a summary offence or either way offence likely to remain in Mags and likely not guilty plea a streamlined disclosure certificate is required.  (New procedure for 2015 – it’s a new form!)</a:t>
            </a:r>
          </a:p>
          <a:p>
            <a:endParaRPr lang="en-GB" baseline="0" dirty="0"/>
          </a:p>
          <a:p>
            <a:r>
              <a:rPr lang="en-GB" baseline="0" dirty="0"/>
              <a:t>In crown court unused material schedules are needed.</a:t>
            </a:r>
            <a:endParaRPr lang="en-GB" dirty="0"/>
          </a:p>
          <a:p>
            <a:endParaRPr lang="en-GB" dirty="0"/>
          </a:p>
          <a:p>
            <a:r>
              <a:rPr lang="en-GB" dirty="0"/>
              <a:t>CPIA code requires schedules</a:t>
            </a:r>
            <a:r>
              <a:rPr lang="en-GB" baseline="0" dirty="0"/>
              <a:t> to be made of any relevant material that is being retained during an investigation but which the disclosure officer decides will not form part of the prosecution case.</a:t>
            </a:r>
          </a:p>
          <a:p>
            <a:endParaRPr lang="en-GB" baseline="0" dirty="0"/>
          </a:p>
          <a:p>
            <a:r>
              <a:rPr lang="en-GB" baseline="0" dirty="0"/>
              <a:t>Classified as sensitive or non-sensitive and must be certified by the disclosure officer.</a:t>
            </a:r>
          </a:p>
          <a:p>
            <a:endParaRPr lang="en-GB" baseline="0" dirty="0"/>
          </a:p>
          <a:p>
            <a:endParaRPr lang="en-GB" dirty="0"/>
          </a:p>
        </p:txBody>
      </p:sp>
    </p:spTree>
    <p:extLst>
      <p:ext uri="{BB962C8B-B14F-4D97-AF65-F5344CB8AC3E}">
        <p14:creationId xmlns:p14="http://schemas.microsoft.com/office/powerpoint/2010/main" val="312839548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This is an example schedule but you may have your own forms or ways your legal department likes to present the information.</a:t>
            </a:r>
          </a:p>
          <a:p>
            <a:endParaRPr lang="en-GB" dirty="0"/>
          </a:p>
          <a:p>
            <a:r>
              <a:rPr lang="en-GB" dirty="0"/>
              <a:t>If you do this in excel this</a:t>
            </a:r>
            <a:r>
              <a:rPr lang="en-GB" baseline="0" dirty="0"/>
              <a:t> can save you lots of time and your should do as you go along.</a:t>
            </a:r>
            <a:endParaRPr lang="en-GB" dirty="0"/>
          </a:p>
          <a:p>
            <a:endParaRPr lang="en-GB" dirty="0"/>
          </a:p>
          <a:p>
            <a:endParaRPr lang="en-GB" dirty="0"/>
          </a:p>
        </p:txBody>
      </p:sp>
    </p:spTree>
    <p:extLst>
      <p:ext uri="{BB962C8B-B14F-4D97-AF65-F5344CB8AC3E}">
        <p14:creationId xmlns:p14="http://schemas.microsoft.com/office/powerpoint/2010/main" val="1272624509"/>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Schedules</a:t>
            </a:r>
            <a:r>
              <a:rPr lang="en-GB" baseline="0" dirty="0"/>
              <a:t> should look like the previous slide and contain the following………..</a:t>
            </a:r>
          </a:p>
          <a:p>
            <a:endParaRPr lang="en-GB" baseline="0" dirty="0"/>
          </a:p>
          <a:p>
            <a:r>
              <a:rPr lang="en-GB" baseline="0" dirty="0"/>
              <a:t>The description allows the prosecutor to make a decision whether or not to inspect the document prior to physical disclosure to the defence.</a:t>
            </a:r>
            <a:endParaRPr lang="en-GB" dirty="0"/>
          </a:p>
        </p:txBody>
      </p:sp>
    </p:spTree>
    <p:extLst>
      <p:ext uri="{BB962C8B-B14F-4D97-AF65-F5344CB8AC3E}">
        <p14:creationId xmlns:p14="http://schemas.microsoft.com/office/powerpoint/2010/main" val="3528705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Not a long document but</a:t>
            </a:r>
            <a:r>
              <a:rPr lang="en-GB" baseline="0" dirty="0"/>
              <a:t> states that regulators:</a:t>
            </a:r>
            <a:endParaRPr lang="en-GB" dirty="0"/>
          </a:p>
          <a:p>
            <a:endParaRPr lang="en-GB" dirty="0"/>
          </a:p>
          <a:p>
            <a:pPr marL="228600" indent="-228600">
              <a:buFont typeface="Arial" panose="020B0604020202020204" pitchFamily="34" charset="0"/>
              <a:buChar char="•"/>
            </a:pPr>
            <a:r>
              <a:rPr lang="en-GB" dirty="0"/>
              <a:t>Should</a:t>
            </a:r>
            <a:r>
              <a:rPr lang="en-GB" baseline="0" dirty="0"/>
              <a:t> carry out activities to support those they regulate to comply and grow.  Avoid regulatory burdens and cost.</a:t>
            </a:r>
          </a:p>
          <a:p>
            <a:pPr marL="228600" marR="0" indent="-22860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dirty="0"/>
              <a:t>Engage with those they regulate and hear their views.  Consult</a:t>
            </a:r>
            <a:r>
              <a:rPr lang="en-GB" baseline="0" dirty="0"/>
              <a:t> before publishing documents.</a:t>
            </a:r>
          </a:p>
          <a:p>
            <a:pPr marL="228600" indent="-228600">
              <a:buFont typeface="Arial" panose="020B0604020202020204" pitchFamily="34" charset="0"/>
              <a:buChar char="•"/>
            </a:pPr>
            <a:r>
              <a:rPr lang="en-GB" baseline="0" dirty="0"/>
              <a:t>Base regulatory activities on risk.  E.g. allergens is written as a criminal offence into FIRs so this is a high risk area for central government.</a:t>
            </a:r>
          </a:p>
          <a:p>
            <a:pPr marL="228600" indent="-228600">
              <a:buFont typeface="Arial" panose="020B0604020202020204" pitchFamily="34" charset="0"/>
              <a:buChar char="•"/>
            </a:pPr>
            <a:r>
              <a:rPr lang="en-GB" dirty="0"/>
              <a:t>Share information about compliance and risk.</a:t>
            </a:r>
            <a:r>
              <a:rPr lang="en-GB" baseline="0" dirty="0"/>
              <a:t>  Speak to businesses.</a:t>
            </a:r>
            <a:endParaRPr lang="en-GB" dirty="0"/>
          </a:p>
          <a:p>
            <a:pPr marL="228600" indent="-228600">
              <a:buFont typeface="Arial" panose="020B0604020202020204" pitchFamily="34" charset="0"/>
              <a:buChar char="•"/>
            </a:pPr>
            <a:r>
              <a:rPr lang="en-GB" dirty="0"/>
              <a:t>Ensure guidance and advice is available to help those they regulate meet their responsibilities to comply.</a:t>
            </a:r>
            <a:r>
              <a:rPr lang="en-GB" baseline="0" dirty="0"/>
              <a:t>  Lots of regulators moving away from advice and guidance currently.</a:t>
            </a:r>
            <a:endParaRPr lang="en-GB" dirty="0"/>
          </a:p>
          <a:p>
            <a:pPr marL="228600" indent="-228600">
              <a:buFont typeface="Arial" panose="020B0604020202020204" pitchFamily="34" charset="0"/>
              <a:buChar char="•"/>
            </a:pPr>
            <a:r>
              <a:rPr lang="en-GB" dirty="0"/>
              <a:t>Their</a:t>
            </a:r>
            <a:r>
              <a:rPr lang="en-GB" baseline="0" dirty="0"/>
              <a:t> </a:t>
            </a:r>
            <a:r>
              <a:rPr lang="en-GB" dirty="0"/>
              <a:t>approach to regulatory activities is transparent.</a:t>
            </a:r>
            <a:r>
              <a:rPr lang="en-GB" baseline="0" dirty="0"/>
              <a:t>  E.g. Published enforcement policy and giving routes for appeal.</a:t>
            </a:r>
            <a:endParaRPr lang="en-GB" dirty="0"/>
          </a:p>
          <a:p>
            <a:pPr marL="228600" indent="-228600">
              <a:buFont typeface="Arial" panose="020B0604020202020204" pitchFamily="34" charset="0"/>
              <a:buChar char="•"/>
            </a:pPr>
            <a:endParaRPr lang="en-GB" dirty="0"/>
          </a:p>
        </p:txBody>
      </p:sp>
    </p:spTree>
    <p:extLst>
      <p:ext uri="{BB962C8B-B14F-4D97-AF65-F5344CB8AC3E}">
        <p14:creationId xmlns:p14="http://schemas.microsoft.com/office/powerpoint/2010/main" val="2749386495"/>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At the end</a:t>
            </a:r>
            <a:r>
              <a:rPr lang="en-GB" baseline="0" dirty="0"/>
              <a:t> of an investigation there may be material which is not going to be used as evidence so an additional schedule may be served.  This may include additional material which comes to light following formal disclosure. </a:t>
            </a:r>
          </a:p>
          <a:p>
            <a:endParaRPr lang="en-GB" baseline="0" dirty="0"/>
          </a:p>
          <a:p>
            <a:r>
              <a:rPr lang="en-GB" baseline="0" dirty="0"/>
              <a:t>For big cases getting your schedules correct early on is a massive time and resource saving exercise.</a:t>
            </a:r>
            <a:endParaRPr lang="en-GB" dirty="0"/>
          </a:p>
        </p:txBody>
      </p:sp>
    </p:spTree>
    <p:extLst>
      <p:ext uri="{BB962C8B-B14F-4D97-AF65-F5344CB8AC3E}">
        <p14:creationId xmlns:p14="http://schemas.microsoft.com/office/powerpoint/2010/main" val="311108907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Disclosure Officer must</a:t>
            </a:r>
            <a:r>
              <a:rPr lang="en-GB" baseline="0" dirty="0"/>
              <a:t> reveal to the prosecutor all relevant material and certify to say “to the best of my knowledge and belief all relevant material has been retained and made available to him, has been revealed to the prosecutor in accordance with this code” must sign and date certificate.</a:t>
            </a:r>
          </a:p>
          <a:p>
            <a:endParaRPr lang="en-GB" baseline="0" dirty="0"/>
          </a:p>
          <a:p>
            <a:r>
              <a:rPr lang="en-GB" baseline="0" dirty="0"/>
              <a:t>Prosecutor makes formal disclosure to the defence giving copies of schedules and allowing inspection of material (or copies).</a:t>
            </a:r>
          </a:p>
          <a:p>
            <a:endParaRPr lang="en-GB" baseline="0" dirty="0"/>
          </a:p>
          <a:p>
            <a:r>
              <a:rPr lang="en-GB" baseline="0" dirty="0"/>
              <a:t>Disclosure helps to ensure that a fair trial is carried out however material should not be disclosed which overburdens the participants, diverts attention away from relevant issues, leads to unjustifiable delay and is wasteful of resources.</a:t>
            </a:r>
          </a:p>
          <a:p>
            <a:endParaRPr lang="en-GB" baseline="0" dirty="0"/>
          </a:p>
          <a:p>
            <a:r>
              <a:rPr lang="en-GB" baseline="0" dirty="0"/>
              <a:t>s.32 CJA amends s.3 CPIA see next slide</a:t>
            </a:r>
          </a:p>
          <a:p>
            <a:endParaRPr lang="en-GB" baseline="0" dirty="0"/>
          </a:p>
          <a:p>
            <a:endParaRPr lang="en-GB" dirty="0"/>
          </a:p>
        </p:txBody>
      </p:sp>
    </p:spTree>
    <p:extLst>
      <p:ext uri="{BB962C8B-B14F-4D97-AF65-F5344CB8AC3E}">
        <p14:creationId xmlns:p14="http://schemas.microsoft.com/office/powerpoint/2010/main" val="21986979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fontScale="92500"/>
          </a:bodyPr>
          <a:lstStyle/>
          <a:p>
            <a:r>
              <a:rPr lang="en-GB" dirty="0"/>
              <a:t>s.3 CPIA states that</a:t>
            </a:r>
            <a:r>
              <a:rPr lang="en-GB" baseline="0" dirty="0"/>
              <a:t> disclosure refers to providing the defence with copies of or access to and prosecution material which might be reasonably considered capable of undermining the case for the prosecution against the accused or of assisting the case for the accused and which is not previously disclosed.</a:t>
            </a:r>
          </a:p>
          <a:p>
            <a:endParaRPr lang="en-GB" baseline="0" dirty="0"/>
          </a:p>
          <a:p>
            <a:r>
              <a:rPr lang="en-GB" baseline="0" dirty="0"/>
              <a:t>Essentially full, frank and timely disclosure is what should be aimed for.</a:t>
            </a:r>
          </a:p>
          <a:p>
            <a:endParaRPr lang="en-GB" baseline="0" dirty="0"/>
          </a:p>
          <a:p>
            <a:r>
              <a:rPr lang="en-GB" baseline="0" dirty="0"/>
              <a:t>Consideration should be given to material that might be used in cross examination, its capacity to support submissions of exclusion of evidence, stay of proceedings, breaches of ECHR, that might explain the accused actions, have a bearing on scientific or medical evidence.  </a:t>
            </a:r>
          </a:p>
          <a:p>
            <a:endParaRPr lang="en-GB" baseline="0" dirty="0"/>
          </a:p>
          <a:p>
            <a:r>
              <a:rPr lang="en-GB" baseline="0" dirty="0"/>
              <a:t>Material in isolation may not meet these but several pieces together might do.</a:t>
            </a:r>
          </a:p>
          <a:p>
            <a:endParaRPr lang="en-GB" baseline="0" dirty="0"/>
          </a:p>
          <a:p>
            <a:r>
              <a:rPr lang="en-GB" baseline="0" dirty="0"/>
              <a:t>Disclosure must not be an open ended trawl of unused material.  The defence statement is important.  Full log of disclosure decisions must be kept and disclosed to the prosecution team.</a:t>
            </a:r>
          </a:p>
          <a:p>
            <a:endParaRPr lang="en-GB" baseline="0" dirty="0"/>
          </a:p>
          <a:p>
            <a:r>
              <a:rPr lang="en-GB" baseline="0" dirty="0"/>
              <a:t>Cumbria vs </a:t>
            </a:r>
            <a:r>
              <a:rPr lang="en-GB" baseline="0" dirty="0" err="1"/>
              <a:t>Nineham</a:t>
            </a:r>
            <a:r>
              <a:rPr lang="en-GB" baseline="0" dirty="0"/>
              <a:t> 2013 – Cumbria TS lost a large case “risk of serious prejudice occasioned by the delay and the faults in disclose to the defendants to the extent that I think no fair trial can now be heard”  Nobody is clear to the size of the case as its estimated there were 250,000 documents and a very large amount of digital material.</a:t>
            </a:r>
          </a:p>
          <a:p>
            <a:endParaRPr lang="en-GB" baseline="0" dirty="0"/>
          </a:p>
          <a:p>
            <a:r>
              <a:rPr lang="en-GB" baseline="0" dirty="0"/>
              <a:t>Every</a:t>
            </a:r>
            <a:endParaRPr lang="en-GB" dirty="0"/>
          </a:p>
        </p:txBody>
      </p:sp>
    </p:spTree>
    <p:extLst>
      <p:ext uri="{BB962C8B-B14F-4D97-AF65-F5344CB8AC3E}">
        <p14:creationId xmlns:p14="http://schemas.microsoft.com/office/powerpoint/2010/main" val="4014084339"/>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Statements,</a:t>
            </a:r>
            <a:r>
              <a:rPr lang="en-GB" baseline="0" dirty="0"/>
              <a:t> Evidence, both analyst reports </a:t>
            </a:r>
          </a:p>
          <a:p>
            <a:endParaRPr lang="en-GB" baseline="0" dirty="0"/>
          </a:p>
          <a:p>
            <a:r>
              <a:rPr lang="en-GB" baseline="0" dirty="0"/>
              <a:t>Any interview….</a:t>
            </a:r>
            <a:endParaRPr lang="en-GB" dirty="0"/>
          </a:p>
        </p:txBody>
      </p:sp>
    </p:spTree>
    <p:extLst>
      <p:ext uri="{BB962C8B-B14F-4D97-AF65-F5344CB8AC3E}">
        <p14:creationId xmlns:p14="http://schemas.microsoft.com/office/powerpoint/2010/main" val="178573040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We are going to have a look at interviewing defendants</a:t>
            </a:r>
            <a:r>
              <a:rPr lang="en-GB" baseline="0" dirty="0"/>
              <a:t> once you have obtained evidence and you wish to put this to the business.</a:t>
            </a:r>
            <a:endParaRPr lang="en-GB" dirty="0"/>
          </a:p>
        </p:txBody>
      </p:sp>
    </p:spTree>
    <p:extLst>
      <p:ext uri="{BB962C8B-B14F-4D97-AF65-F5344CB8AC3E}">
        <p14:creationId xmlns:p14="http://schemas.microsoft.com/office/powerpoint/2010/main" val="15145033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Police and Criminal Evidence Act</a:t>
            </a:r>
            <a:r>
              <a:rPr lang="en-GB" baseline="0" dirty="0"/>
              <a:t> was introduced to ensure that criminal investigations were carried out in a fair way.  Those of you that have seen life on mars or ashes to ashes or any 70s Police show can probably think of some examples of unfair treatment. </a:t>
            </a:r>
            <a:endParaRPr lang="en-GB" dirty="0"/>
          </a:p>
          <a:p>
            <a:endParaRPr lang="en-GB" dirty="0"/>
          </a:p>
          <a:p>
            <a:r>
              <a:rPr lang="en-GB" dirty="0"/>
              <a:t>Along</a:t>
            </a:r>
            <a:r>
              <a:rPr lang="en-GB" baseline="0" dirty="0"/>
              <a:t> with the act are some c</a:t>
            </a:r>
            <a:r>
              <a:rPr lang="en-GB" dirty="0"/>
              <a:t>odes of practice</a:t>
            </a:r>
            <a:r>
              <a:rPr lang="en-GB" baseline="0" dirty="0"/>
              <a:t>.  So when you are conducting a recorded interview you are conducting in interview in accordance with the codes of practice made under the Police and Criminal Evidence Act 1984 specifically Codes E and F.  This is a common error in witness statements.</a:t>
            </a:r>
          </a:p>
          <a:p>
            <a:endParaRPr lang="en-GB" baseline="0" dirty="0"/>
          </a:p>
          <a:p>
            <a:endParaRPr lang="en-GB" dirty="0"/>
          </a:p>
        </p:txBody>
      </p:sp>
    </p:spTree>
    <p:extLst>
      <p:ext uri="{BB962C8B-B14F-4D97-AF65-F5344CB8AC3E}">
        <p14:creationId xmlns:p14="http://schemas.microsoft.com/office/powerpoint/2010/main" val="3078476078"/>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solidFill>
                  <a:schemeClr val="tx1"/>
                </a:solidFill>
              </a:rPr>
              <a:t>Code A - Police powers to search a person or a vehicle without first making an arrest and the need for a police officer to make a record of a stop or</a:t>
            </a:r>
            <a:r>
              <a:rPr lang="en-GB" baseline="0" dirty="0">
                <a:solidFill>
                  <a:schemeClr val="tx1"/>
                </a:solidFill>
              </a:rPr>
              <a:t> </a:t>
            </a:r>
            <a:r>
              <a:rPr lang="en-GB" dirty="0" err="1">
                <a:solidFill>
                  <a:schemeClr val="tx1"/>
                </a:solidFill>
              </a:rPr>
              <a:t>en</a:t>
            </a:r>
            <a:r>
              <a:rPr lang="en-GB" dirty="0">
                <a:solidFill>
                  <a:schemeClr val="tx1"/>
                </a:solidFill>
              </a:rPr>
              <a:t> counter</a:t>
            </a:r>
          </a:p>
          <a:p>
            <a:r>
              <a:rPr lang="en-GB" dirty="0">
                <a:solidFill>
                  <a:schemeClr val="tx1"/>
                </a:solidFill>
              </a:rPr>
              <a:t>Code B -  Police powers to search premises and to seize and retain property found on premises and persons</a:t>
            </a:r>
          </a:p>
          <a:p>
            <a:r>
              <a:rPr lang="en-GB" dirty="0">
                <a:solidFill>
                  <a:schemeClr val="tx1"/>
                </a:solidFill>
              </a:rPr>
              <a:t>Code C  - Requirements for the detention, treatment and questioning of suspects not related to terrorism in police custody by police officers. Includes the requirement to explain a person’s rights while detained</a:t>
            </a:r>
          </a:p>
          <a:p>
            <a:r>
              <a:rPr lang="en-GB" dirty="0">
                <a:solidFill>
                  <a:schemeClr val="tx1"/>
                </a:solidFill>
              </a:rPr>
              <a:t>Code D - Main methods used by the police to identify people in connection with the investigation of offences and the keeping of accurate and reliable criminal records</a:t>
            </a:r>
          </a:p>
          <a:p>
            <a:r>
              <a:rPr lang="en-GB" dirty="0">
                <a:solidFill>
                  <a:schemeClr val="tx1"/>
                </a:solidFill>
              </a:rPr>
              <a:t>Code E - Audio recording of interviews with suspects in the police station</a:t>
            </a:r>
          </a:p>
          <a:p>
            <a:r>
              <a:rPr lang="en-GB" dirty="0">
                <a:solidFill>
                  <a:schemeClr val="tx1"/>
                </a:solidFill>
              </a:rPr>
              <a:t>Code F -Visual recording with sound of interviews with suspects - there is no statutory requirement on police officers to visually record interviews, but the contents of this code should be considered if an interviewing officer decides to make a visual recording with sound of an interview with a suspect</a:t>
            </a:r>
          </a:p>
          <a:p>
            <a:r>
              <a:rPr lang="en-GB" dirty="0">
                <a:solidFill>
                  <a:schemeClr val="tx1"/>
                </a:solidFill>
              </a:rPr>
              <a:t>Code G -Powers of arrest under section 24 the Police and Criminal Evidence Act 1984 as amended by section 110 of the Serious Organised Crime and Police Act 2005</a:t>
            </a:r>
          </a:p>
          <a:p>
            <a:r>
              <a:rPr lang="en-GB" dirty="0">
                <a:solidFill>
                  <a:schemeClr val="tx1"/>
                </a:solidFill>
              </a:rPr>
              <a:t>Code H - requirements for the detention, treatment and questioning of suspects related to terrorism in police custody by police officers. Includes the requirement to explain a person’s rights while detained in connection with terrorism</a:t>
            </a:r>
          </a:p>
        </p:txBody>
      </p:sp>
    </p:spTree>
    <p:extLst>
      <p:ext uri="{BB962C8B-B14F-4D97-AF65-F5344CB8AC3E}">
        <p14:creationId xmlns:p14="http://schemas.microsoft.com/office/powerpoint/2010/main" val="2676858835"/>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Codes have to be complied</a:t>
            </a:r>
            <a:r>
              <a:rPr lang="en-GB" baseline="0" dirty="0"/>
              <a:t> with by the Police and other investigators MUST have regard to its provisions.  </a:t>
            </a:r>
            <a:r>
              <a:rPr lang="en-GB" dirty="0"/>
              <a:t>So the key term is to have regard to the codes</a:t>
            </a:r>
            <a:r>
              <a:rPr lang="en-GB" baseline="0" dirty="0"/>
              <a:t> of practice.</a:t>
            </a:r>
          </a:p>
          <a:p>
            <a:endParaRPr lang="en-GB" baseline="0" dirty="0"/>
          </a:p>
          <a:p>
            <a:r>
              <a:rPr lang="en-GB" baseline="0" dirty="0"/>
              <a:t>A case may not fail if you don’t follow the codes however you may be asked some tricky questions.</a:t>
            </a:r>
          </a:p>
          <a:p>
            <a:endParaRPr lang="en-GB" baseline="0" dirty="0"/>
          </a:p>
          <a:p>
            <a:r>
              <a:rPr lang="en-GB" baseline="0" dirty="0"/>
              <a:t>E.g. significant statements-yes we top up this bottle with this</a:t>
            </a:r>
          </a:p>
          <a:p>
            <a:r>
              <a:rPr kumimoji="1" lang="en-GB" sz="1200" b="0" i="0" u="none" strike="noStrike" kern="1200" baseline="0" dirty="0">
                <a:solidFill>
                  <a:schemeClr val="tx1"/>
                </a:solidFill>
                <a:latin typeface="Times New Roman" pitchFamily="18" charset="0"/>
                <a:ea typeface="+mn-ea"/>
                <a:cs typeface="+mn-cs"/>
              </a:rPr>
              <a:t>Code C - A significant statement is one which appears capable of being used in evidence against the suspect, in particular a direct admission of guilt. A significant silence is a failure or refusal to answer a question or answer satisfactorily when under caution, which might, allowing for the restriction on drawing adverse inferences from silence</a:t>
            </a:r>
          </a:p>
          <a:p>
            <a:endParaRPr kumimoji="1" lang="en-GB" sz="1200" b="0" i="0" u="none" strike="noStrike" kern="1200" baseline="0" dirty="0">
              <a:solidFill>
                <a:schemeClr val="tx1"/>
              </a:solidFill>
              <a:latin typeface="Times New Roman" pitchFamily="18" charset="0"/>
              <a:ea typeface="+mn-ea"/>
              <a:cs typeface="+mn-cs"/>
            </a:endParaRPr>
          </a:p>
          <a:p>
            <a:r>
              <a:rPr kumimoji="1" lang="en-GB" sz="1200" b="0" i="1" u="none" strike="noStrike" kern="1200" baseline="0" dirty="0">
                <a:solidFill>
                  <a:schemeClr val="tx1"/>
                </a:solidFill>
                <a:latin typeface="Times New Roman" pitchFamily="18" charset="0"/>
                <a:ea typeface="+mn-ea"/>
                <a:cs typeface="+mn-cs"/>
              </a:rPr>
              <a:t>Significant statements described in paragraph 11.4 will always be relevant to the offence and must be recorded. When a suspect agrees to read records of interviews and other comments and sign them as correct, they should be asked to endorse the record with, e.g. ‘I agree that this is a correct record of what was said’ and add their signature. If the suspect does not agree with the record, the interviewer should record the details of any disagreement and ask the suspect to read these details and sign them to the effect that they accurately reflect their disagreement. Any refusal to sign should be recorded.</a:t>
            </a:r>
            <a:endParaRPr lang="en-GB" dirty="0"/>
          </a:p>
        </p:txBody>
      </p:sp>
    </p:spTree>
    <p:extLst>
      <p:ext uri="{BB962C8B-B14F-4D97-AF65-F5344CB8AC3E}">
        <p14:creationId xmlns:p14="http://schemas.microsoft.com/office/powerpoint/2010/main" val="2990008271"/>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These are the codes you need to read to</a:t>
            </a:r>
            <a:r>
              <a:rPr lang="en-GB" baseline="0" dirty="0"/>
              <a:t> have regard to.  (Can’t have regard to them if you have not read them!)</a:t>
            </a:r>
          </a:p>
          <a:p>
            <a:endParaRPr lang="en-GB" baseline="0" dirty="0"/>
          </a:p>
          <a:p>
            <a:r>
              <a:rPr lang="en-GB" baseline="0" dirty="0"/>
              <a:t>They also need to be available in current form in your interview room.</a:t>
            </a:r>
            <a:endParaRPr lang="en-GB" dirty="0"/>
          </a:p>
        </p:txBody>
      </p:sp>
    </p:spTree>
    <p:extLst>
      <p:ext uri="{BB962C8B-B14F-4D97-AF65-F5344CB8AC3E}">
        <p14:creationId xmlns:p14="http://schemas.microsoft.com/office/powerpoint/2010/main" val="860763938"/>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This is what a recorded</a:t>
            </a:r>
            <a:r>
              <a:rPr lang="en-GB" baseline="0" dirty="0"/>
              <a:t> interview under the codes of practice is….</a:t>
            </a:r>
          </a:p>
          <a:p>
            <a:endParaRPr lang="en-GB" baseline="0" dirty="0"/>
          </a:p>
          <a:p>
            <a:r>
              <a:rPr lang="en-GB" baseline="0" dirty="0"/>
              <a:t>Importantly for food offences this also includes the exploration of any statutory defence.</a:t>
            </a:r>
            <a:endParaRPr lang="en-GB" dirty="0"/>
          </a:p>
        </p:txBody>
      </p:sp>
    </p:spTree>
    <p:extLst>
      <p:ext uri="{BB962C8B-B14F-4D97-AF65-F5344CB8AC3E}">
        <p14:creationId xmlns:p14="http://schemas.microsoft.com/office/powerpoint/2010/main" val="39088142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Although</a:t>
            </a:r>
            <a:r>
              <a:rPr lang="en-GB" baseline="0" dirty="0"/>
              <a:t> the code for crown prosecutors is for crown prosecutors the principles are relevant for LAs taking private prosecutions and making enforcement decisions.</a:t>
            </a:r>
          </a:p>
          <a:p>
            <a:endParaRPr lang="en-GB" baseline="0" dirty="0"/>
          </a:p>
          <a:p>
            <a:r>
              <a:rPr lang="en-GB" baseline="0" dirty="0"/>
              <a:t>Decision to prosecute is a serious step and has serious implications for all involved.</a:t>
            </a:r>
          </a:p>
          <a:p>
            <a:endParaRPr lang="en-GB" baseline="0" dirty="0"/>
          </a:p>
          <a:p>
            <a:r>
              <a:rPr lang="en-GB" baseline="0" dirty="0"/>
              <a:t>Defence solicitors have access to this document so you should adhere to what it says which is that…..</a:t>
            </a:r>
          </a:p>
          <a:p>
            <a:endParaRPr lang="en-GB" baseline="0" dirty="0"/>
          </a:p>
          <a:p>
            <a:r>
              <a:rPr lang="en-GB" baseline="0" dirty="0"/>
              <a:t>Prosecutors must always act in the interest of justice not solely for the purpose of obtaining a conviction.</a:t>
            </a:r>
            <a:endParaRPr lang="en-GB" dirty="0"/>
          </a:p>
        </p:txBody>
      </p:sp>
    </p:spTree>
    <p:extLst>
      <p:ext uri="{BB962C8B-B14F-4D97-AF65-F5344CB8AC3E}">
        <p14:creationId xmlns:p14="http://schemas.microsoft.com/office/powerpoint/2010/main" val="3977803629"/>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As a reminder the codes ar</a:t>
            </a:r>
            <a:r>
              <a:rPr lang="en-GB" baseline="0" dirty="0"/>
              <a:t>e there to protect suspects form unfair oppressive treatment.</a:t>
            </a:r>
          </a:p>
          <a:p>
            <a:endParaRPr lang="en-GB" baseline="0" dirty="0"/>
          </a:p>
          <a:p>
            <a:r>
              <a:rPr lang="en-GB" baseline="0" dirty="0"/>
              <a:t>E.g. 4 hour interview with no break or food or water is oppressive </a:t>
            </a:r>
            <a:r>
              <a:rPr lang="en-GB" baseline="0" dirty="0" err="1"/>
              <a:t>treatement</a:t>
            </a:r>
            <a:r>
              <a:rPr lang="en-GB" baseline="0" dirty="0"/>
              <a:t>.  Codes stipulate a break after 2 hours.</a:t>
            </a:r>
            <a:endParaRPr lang="en-GB" dirty="0"/>
          </a:p>
        </p:txBody>
      </p:sp>
    </p:spTree>
    <p:extLst>
      <p:ext uri="{BB962C8B-B14F-4D97-AF65-F5344CB8AC3E}">
        <p14:creationId xmlns:p14="http://schemas.microsoft.com/office/powerpoint/2010/main" val="2659257767"/>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the purpose of an interview (voluntary to attend)</a:t>
            </a:r>
            <a:r>
              <a:rPr lang="en-GB" baseline="0" dirty="0"/>
              <a:t> is to give the person an opportunity to put their side or their businesses side of the events.  Up until this point it is a one sided version of the events to this date.</a:t>
            </a:r>
          </a:p>
          <a:p>
            <a:endParaRPr lang="en-GB" baseline="0" dirty="0"/>
          </a:p>
          <a:p>
            <a:r>
              <a:rPr lang="en-GB" baseline="0" dirty="0"/>
              <a:t>Further evidence may be gathered in the form of admissions, production of documents or other materials.</a:t>
            </a:r>
          </a:p>
          <a:p>
            <a:endParaRPr lang="en-GB" baseline="0" dirty="0"/>
          </a:p>
          <a:p>
            <a:r>
              <a:rPr lang="en-GB" baseline="0" dirty="0"/>
              <a:t>The person may like to clarify matters uncovered in the course of the investigation and add weight to the evidence.</a:t>
            </a:r>
          </a:p>
          <a:p>
            <a:endParaRPr lang="en-GB" baseline="0" dirty="0"/>
          </a:p>
          <a:p>
            <a:r>
              <a:rPr lang="en-GB" baseline="0" dirty="0"/>
              <a:t>The interview may help when making a decision on whether or not the investigation meets the evidential and public interest tests.</a:t>
            </a:r>
          </a:p>
          <a:p>
            <a:endParaRPr lang="en-GB" baseline="0" dirty="0"/>
          </a:p>
          <a:p>
            <a:r>
              <a:rPr lang="en-GB" baseline="0" dirty="0"/>
              <a:t>Consider these points when conducting your own interviews.</a:t>
            </a:r>
            <a:endParaRPr lang="en-GB" dirty="0"/>
          </a:p>
        </p:txBody>
      </p:sp>
    </p:spTree>
    <p:extLst>
      <p:ext uri="{BB962C8B-B14F-4D97-AF65-F5344CB8AC3E}">
        <p14:creationId xmlns:p14="http://schemas.microsoft.com/office/powerpoint/2010/main" val="4124348841"/>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lnSpcReduction="10000"/>
          </a:bodyPr>
          <a:lstStyle/>
          <a:p>
            <a:r>
              <a:rPr lang="en-GB" dirty="0"/>
              <a:t>Best to</a:t>
            </a:r>
            <a:r>
              <a:rPr lang="en-GB" baseline="0" dirty="0"/>
              <a:t> do the interview in your offices so that you are comfortable and controlled.  The businesses may also not turn up.  The Officer is not being interviewed and will need to take control.</a:t>
            </a:r>
          </a:p>
          <a:p>
            <a:endParaRPr lang="en-GB" baseline="0" dirty="0"/>
          </a:p>
          <a:p>
            <a:r>
              <a:rPr lang="en-GB" baseline="0" dirty="0"/>
              <a:t>It is good practice to invite the person or business in writing stating the offence so legal representation can be sought if chosen to do so.  The letter should make clear its voluntary and offer the services of an interpreter.</a:t>
            </a:r>
          </a:p>
          <a:p>
            <a:endParaRPr lang="en-GB" baseline="0" dirty="0"/>
          </a:p>
          <a:p>
            <a:r>
              <a:rPr lang="en-GB" baseline="0" dirty="0"/>
              <a:t>In preparation you should be clear about </a:t>
            </a:r>
          </a:p>
          <a:p>
            <a:pPr marL="171450" indent="-171450">
              <a:buFont typeface="Arial" panose="020B0604020202020204" pitchFamily="34" charset="0"/>
              <a:buChar char="•"/>
            </a:pPr>
            <a:r>
              <a:rPr lang="en-GB" baseline="0" dirty="0"/>
              <a:t>the correct person – making sure the FBO or business is correct.  Questions such as role, entitled to speak on behalf of, details of business can help.</a:t>
            </a:r>
          </a:p>
          <a:p>
            <a:pPr marL="171450" indent="-171450">
              <a:buFont typeface="Arial" panose="020B0604020202020204" pitchFamily="34" charset="0"/>
              <a:buChar char="•"/>
            </a:pPr>
            <a:r>
              <a:rPr lang="en-GB" baseline="0" dirty="0"/>
              <a:t>Nature of offence – you will need to state this or them to the suspect.  Can’t question on one offence and prosecute on another.</a:t>
            </a:r>
          </a:p>
          <a:p>
            <a:pPr marL="171450" indent="-171450">
              <a:buFont typeface="Arial" panose="020B0604020202020204" pitchFamily="34" charset="0"/>
              <a:buChar char="•"/>
            </a:pPr>
            <a:r>
              <a:rPr lang="en-GB" baseline="0" dirty="0"/>
              <a:t>Review evidence and any gaps to be put to the suspect considering any potential statutory defence</a:t>
            </a:r>
          </a:p>
          <a:p>
            <a:pPr marL="171450" indent="-171450">
              <a:buFont typeface="Arial" panose="020B0604020202020204" pitchFamily="34" charset="0"/>
              <a:buChar char="•"/>
            </a:pPr>
            <a:r>
              <a:rPr lang="en-GB" baseline="0" dirty="0"/>
              <a:t>Any areas you want clarified</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Key point is what are the “facts in issue”?  Links back to nature of offence and being fair.  Suspect needs to know why they are there.</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E.g. Interview with colleague who could not name the legislation or section the interview was about.</a:t>
            </a:r>
          </a:p>
        </p:txBody>
      </p:sp>
    </p:spTree>
    <p:extLst>
      <p:ext uri="{BB962C8B-B14F-4D97-AF65-F5344CB8AC3E}">
        <p14:creationId xmlns:p14="http://schemas.microsoft.com/office/powerpoint/2010/main" val="4230938864"/>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kumimoji="1" lang="en-GB" sz="1200" kern="1200" dirty="0">
                <a:solidFill>
                  <a:schemeClr val="tx1"/>
                </a:solidFill>
                <a:latin typeface="Times New Roman" pitchFamily="18" charset="0"/>
                <a:ea typeface="+mn-ea"/>
                <a:cs typeface="+mn-cs"/>
              </a:rPr>
              <a:t>There is no general provision in law or the relevant PACE Codes governing the disclosure of material to suspects during the investigation.  The legislation and</a:t>
            </a:r>
            <a:r>
              <a:rPr kumimoji="1" lang="en-GB" sz="1200" kern="1200" baseline="0" dirty="0">
                <a:solidFill>
                  <a:schemeClr val="tx1"/>
                </a:solidFill>
                <a:latin typeface="Times New Roman" pitchFamily="18" charset="0"/>
                <a:ea typeface="+mn-ea"/>
                <a:cs typeface="+mn-cs"/>
              </a:rPr>
              <a:t> c</a:t>
            </a:r>
            <a:r>
              <a:rPr kumimoji="1" lang="en-GB" sz="1200" kern="1200" dirty="0">
                <a:solidFill>
                  <a:schemeClr val="tx1"/>
                </a:solidFill>
                <a:latin typeface="Times New Roman" pitchFamily="18" charset="0"/>
                <a:ea typeface="+mn-ea"/>
                <a:cs typeface="+mn-cs"/>
              </a:rPr>
              <a:t>ase law concerning adverse inferences is relevant. </a:t>
            </a:r>
          </a:p>
          <a:p>
            <a:endParaRPr kumimoji="1" lang="en-GB" sz="1200" kern="1200" dirty="0">
              <a:solidFill>
                <a:schemeClr val="tx1"/>
              </a:solidFill>
              <a:latin typeface="Times New Roman" pitchFamily="18" charset="0"/>
              <a:ea typeface="+mn-ea"/>
              <a:cs typeface="+mn-cs"/>
            </a:endParaRPr>
          </a:p>
          <a:p>
            <a:r>
              <a:rPr kumimoji="1" lang="en-GB" sz="1200" kern="1200" dirty="0">
                <a:solidFill>
                  <a:schemeClr val="tx1"/>
                </a:solidFill>
                <a:latin typeface="Times New Roman" pitchFamily="18" charset="0"/>
                <a:ea typeface="+mn-ea"/>
                <a:cs typeface="+mn-cs"/>
              </a:rPr>
              <a:t>This requires investigators to exercise their judgment as to what information is given and at what stage of the interviewing process (bearing in mind there may be several interviews spread over an extended period of time).  Too little disclosure may prevent the suspect providing a reasonable account; too much may prevent the investigator testing the veracity of the suspect’s account.  Too early may enable the suspect to manipulate the evidence in a way that undermines the investigation; too late and the suspect may not be able to give an account in a way that assists the investigation. </a:t>
            </a:r>
          </a:p>
          <a:p>
            <a:pPr lvl="1"/>
            <a:endParaRPr kumimoji="1" lang="en-GB" sz="1200" kern="1200" dirty="0">
              <a:solidFill>
                <a:schemeClr val="tx1"/>
              </a:solidFill>
              <a:latin typeface="Times New Roman" pitchFamily="18" charset="0"/>
              <a:ea typeface="+mn-ea"/>
              <a:cs typeface="+mn-cs"/>
            </a:endParaRPr>
          </a:p>
          <a:p>
            <a:pPr lvl="1"/>
            <a:r>
              <a:rPr lang="en-GB" dirty="0"/>
              <a:t>A record should be kept of pre-interview disclosure: what material was given and in what form; to whom</a:t>
            </a:r>
            <a:r>
              <a:rPr lang="en-GB" baseline="0" dirty="0"/>
              <a:t> </a:t>
            </a:r>
            <a:r>
              <a:rPr lang="en-GB" dirty="0"/>
              <a:t>it was given; and when.  This record-keeping can be vital when inferences are to be drawn from what the suspect has or has not said in interview.</a:t>
            </a:r>
          </a:p>
          <a:p>
            <a:pPr lvl="1"/>
            <a:endParaRPr lang="en-GB" dirty="0"/>
          </a:p>
          <a:p>
            <a:r>
              <a:rPr kumimoji="1" lang="en-GB" sz="1200" kern="1200" dirty="0">
                <a:solidFill>
                  <a:schemeClr val="tx1"/>
                </a:solidFill>
                <a:latin typeface="Times New Roman" pitchFamily="18" charset="0"/>
                <a:ea typeface="+mn-ea"/>
                <a:cs typeface="+mn-cs"/>
              </a:rPr>
              <a:t>A suspect’s legal representative or staff association representative has a responsibility to ensure their client is properly advised, including properly advised before an interview takes place.  As a consequence, representatives will ask for pre-interview disclosure – Law Society guidance encourages legal representatives to seek full disclosure.</a:t>
            </a:r>
            <a:endParaRPr lang="en-GB" dirty="0"/>
          </a:p>
          <a:p>
            <a:endParaRPr lang="en-GB" dirty="0"/>
          </a:p>
        </p:txBody>
      </p:sp>
    </p:spTree>
    <p:extLst>
      <p:ext uri="{BB962C8B-B14F-4D97-AF65-F5344CB8AC3E}">
        <p14:creationId xmlns:p14="http://schemas.microsoft.com/office/powerpoint/2010/main" val="1461679267"/>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4"/>
            <a:ext cx="5680075" cy="4600575"/>
          </a:xfrm>
          <a:prstGeom prst="rect">
            <a:avLst/>
          </a:prstGeom>
        </p:spPr>
        <p:txBody>
          <a:bodyPr>
            <a:normAutofit/>
          </a:bodyPr>
          <a:lstStyle/>
          <a:p>
            <a:r>
              <a:rPr lang="en-GB" dirty="0"/>
              <a:t>The PEACE Model was developed in the early 90s as a collaborative effort between law enforcement and psychologists in England and Wales.  It was conceived as a way to stem the proliferation of false confessions that were resulting from an accusatory style of interviewing.</a:t>
            </a:r>
          </a:p>
          <a:p>
            <a:endParaRPr lang="en-GB" dirty="0"/>
          </a:p>
          <a:p>
            <a:r>
              <a:rPr lang="en-GB" dirty="0"/>
              <a:t>PEACE stands for:</a:t>
            </a:r>
          </a:p>
          <a:p>
            <a:pPr marL="171450" indent="-171450">
              <a:buFont typeface="Arial" panose="020B0604020202020204" pitchFamily="34" charset="0"/>
              <a:buChar char="•"/>
            </a:pPr>
            <a:r>
              <a:rPr lang="en-GB" dirty="0"/>
              <a:t>Preparation and Planning (important stage)</a:t>
            </a:r>
          </a:p>
          <a:p>
            <a:pPr marL="171450" indent="-171450">
              <a:buFont typeface="Arial" panose="020B0604020202020204" pitchFamily="34" charset="0"/>
              <a:buChar char="•"/>
            </a:pPr>
            <a:r>
              <a:rPr lang="en-GB" dirty="0"/>
              <a:t>Engage and Explain (engage with interviewee –more relevant for Police)</a:t>
            </a:r>
          </a:p>
          <a:p>
            <a:pPr marL="171450" indent="-171450">
              <a:buFont typeface="Arial" panose="020B0604020202020204" pitchFamily="34" charset="0"/>
              <a:buChar char="•"/>
            </a:pPr>
            <a:r>
              <a:rPr lang="en-GB" dirty="0"/>
              <a:t>Account, Clarify and Challenge </a:t>
            </a:r>
          </a:p>
          <a:p>
            <a:pPr marL="171450" indent="-171450">
              <a:buFont typeface="Arial" panose="020B0604020202020204" pitchFamily="34" charset="0"/>
              <a:buChar char="•"/>
            </a:pPr>
            <a:r>
              <a:rPr lang="en-GB" dirty="0"/>
              <a:t>Closure</a:t>
            </a:r>
          </a:p>
          <a:p>
            <a:pPr marL="171450" indent="-171450">
              <a:buFont typeface="Arial" panose="020B0604020202020204" pitchFamily="34" charset="0"/>
              <a:buChar char="•"/>
            </a:pPr>
            <a:r>
              <a:rPr lang="en-GB" dirty="0"/>
              <a:t>Evaluation</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Important</a:t>
            </a:r>
            <a:r>
              <a:rPr lang="en-GB" baseline="0" dirty="0"/>
              <a:t> for </a:t>
            </a:r>
            <a:r>
              <a:rPr lang="en-GB" baseline="0" dirty="0" err="1"/>
              <a:t>mens</a:t>
            </a:r>
            <a:r>
              <a:rPr lang="en-GB" baseline="0" dirty="0"/>
              <a:t> rea offences e.g. fraud but not for strict liability offences generally</a:t>
            </a:r>
            <a:endParaRPr lang="en-GB" dirty="0"/>
          </a:p>
          <a:p>
            <a:endParaRPr lang="en-GB" dirty="0"/>
          </a:p>
          <a:p>
            <a:r>
              <a:rPr lang="en-GB" dirty="0"/>
              <a:t>A non-accusatory, information gathering approach to investigative interviewing, the PEACE model is considered to be best practice and is suitable for any type of interviewee, victim, witness or suspect</a:t>
            </a:r>
          </a:p>
        </p:txBody>
      </p:sp>
    </p:spTree>
    <p:extLst>
      <p:ext uri="{BB962C8B-B14F-4D97-AF65-F5344CB8AC3E}">
        <p14:creationId xmlns:p14="http://schemas.microsoft.com/office/powerpoint/2010/main" val="3422619674"/>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When conducting yourself during an interview you must be fair to the person being interviewed.  Don’t lead</a:t>
            </a:r>
            <a:r>
              <a:rPr lang="en-GB" baseline="0" dirty="0"/>
              <a:t> them and be open and honest on the reasoning for the interview and offences being examined.</a:t>
            </a:r>
          </a:p>
          <a:p>
            <a:endParaRPr lang="en-GB" baseline="0" dirty="0"/>
          </a:p>
          <a:p>
            <a:r>
              <a:rPr lang="en-GB" baseline="0" dirty="0"/>
              <a:t>This also applies when questioning is put out of a PACE interview setting.</a:t>
            </a:r>
          </a:p>
          <a:p>
            <a:endParaRPr lang="en-GB" baseline="0" dirty="0"/>
          </a:p>
          <a:p>
            <a:r>
              <a:rPr lang="en-GB" baseline="0" dirty="0"/>
              <a:t>Any record of interview must be accurate and fair.  If you caution someone after making the caution you should record everything they say relevant or not and get them to read and sign to say its an accurate account.</a:t>
            </a:r>
          </a:p>
          <a:p>
            <a:endParaRPr lang="en-GB" baseline="0" dirty="0"/>
          </a:p>
          <a:p>
            <a:endParaRPr lang="en-GB" baseline="0" dirty="0"/>
          </a:p>
        </p:txBody>
      </p:sp>
    </p:spTree>
    <p:extLst>
      <p:ext uri="{BB962C8B-B14F-4D97-AF65-F5344CB8AC3E}">
        <p14:creationId xmlns:p14="http://schemas.microsoft.com/office/powerpoint/2010/main" val="3567942124"/>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This case highlights</a:t>
            </a:r>
            <a:r>
              <a:rPr lang="en-GB" baseline="0" dirty="0"/>
              <a:t> the importance of being open and honest and explaining the offence or offences being investigated.</a:t>
            </a:r>
          </a:p>
          <a:p>
            <a:endParaRPr lang="en-GB" baseline="0" dirty="0"/>
          </a:p>
          <a:p>
            <a:r>
              <a:rPr lang="en-GB" baseline="0" dirty="0"/>
              <a:t>Decision on what offences are being examined should be made before the interview!</a:t>
            </a:r>
            <a:endParaRPr lang="en-GB" dirty="0"/>
          </a:p>
        </p:txBody>
      </p:sp>
    </p:spTree>
    <p:extLst>
      <p:ext uri="{BB962C8B-B14F-4D97-AF65-F5344CB8AC3E}">
        <p14:creationId xmlns:p14="http://schemas.microsoft.com/office/powerpoint/2010/main" val="1215119329"/>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If there has been any oppression or unfair treatment (e.g. going over 2 hours without a break)</a:t>
            </a:r>
            <a:r>
              <a:rPr lang="en-GB" baseline="0" dirty="0"/>
              <a:t> then chances are the court may exclude your evidence.</a:t>
            </a:r>
          </a:p>
          <a:p>
            <a:endParaRPr lang="en-GB" baseline="0" dirty="0"/>
          </a:p>
          <a:p>
            <a:r>
              <a:rPr lang="en-GB" baseline="0" dirty="0"/>
              <a:t>This may completely undermine the prosecutions case.</a:t>
            </a:r>
            <a:endParaRPr lang="en-GB" dirty="0"/>
          </a:p>
        </p:txBody>
      </p:sp>
    </p:spTree>
    <p:extLst>
      <p:ext uri="{BB962C8B-B14F-4D97-AF65-F5344CB8AC3E}">
        <p14:creationId xmlns:p14="http://schemas.microsoft.com/office/powerpoint/2010/main" val="2080676870"/>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Solicitors are</a:t>
            </a:r>
            <a:r>
              <a:rPr lang="en-GB" baseline="0" dirty="0"/>
              <a:t> entitled to be present to advise their client on points of law, however they must not answer the questions for them.</a:t>
            </a:r>
          </a:p>
          <a:p>
            <a:endParaRPr lang="en-GB" baseline="0" dirty="0"/>
          </a:p>
          <a:p>
            <a:r>
              <a:rPr lang="en-GB" baseline="0" dirty="0"/>
              <a:t>They are entitled to know (so they can advise their client) the grounds for the interview and to ask about evidence against the client.  If you don’t tell them this they are entitled to stop the interview at any time to advise their client or advise their client to make no comment.</a:t>
            </a:r>
          </a:p>
          <a:p>
            <a:endParaRPr lang="en-GB" baseline="0" dirty="0"/>
          </a:p>
          <a:p>
            <a:r>
              <a:rPr lang="en-GB" baseline="0" dirty="0"/>
              <a:t>They are entitled to challenge inappropriate behaviour or questions which may be deemed oppressive.  They are entitled to a copy of the interview recording.</a:t>
            </a:r>
          </a:p>
        </p:txBody>
      </p:sp>
    </p:spTree>
    <p:extLst>
      <p:ext uri="{BB962C8B-B14F-4D97-AF65-F5344CB8AC3E}">
        <p14:creationId xmlns:p14="http://schemas.microsoft.com/office/powerpoint/2010/main" val="1215088471"/>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baseline="0" dirty="0"/>
              <a:t>They represent the legal rights of the client and ensure the codes of practice are complied with to ensure their clients are treated fairly to prevent oppression.</a:t>
            </a:r>
          </a:p>
          <a:p>
            <a:endParaRPr lang="en-GB" baseline="0" dirty="0"/>
          </a:p>
          <a:p>
            <a:r>
              <a:rPr lang="en-GB" baseline="0" dirty="0"/>
              <a:t>If a solicitor does start answering questions on behalf of their client then they can be required to leave the interview.  If you are concerned suspend the interview and consult a senior manager as you may need to refer the matter to the law society.</a:t>
            </a:r>
          </a:p>
          <a:p>
            <a:endParaRPr lang="en-GB" dirty="0"/>
          </a:p>
        </p:txBody>
      </p:sp>
    </p:spTree>
    <p:extLst>
      <p:ext uri="{BB962C8B-B14F-4D97-AF65-F5344CB8AC3E}">
        <p14:creationId xmlns:p14="http://schemas.microsoft.com/office/powerpoint/2010/main" val="749000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before prosecuting any file the contents should pass the code tests which are</a:t>
            </a:r>
            <a:r>
              <a:rPr lang="en-GB" baseline="0" dirty="0"/>
              <a:t>:</a:t>
            </a:r>
          </a:p>
          <a:p>
            <a:pPr marL="171450" indent="-171450">
              <a:buFont typeface="Arial" panose="020B0604020202020204" pitchFamily="34" charset="0"/>
              <a:buChar char="•"/>
            </a:pPr>
            <a:r>
              <a:rPr lang="en-GB" baseline="0" dirty="0"/>
              <a:t>Evidential test</a:t>
            </a:r>
          </a:p>
          <a:p>
            <a:pPr marL="171450" indent="-171450">
              <a:buFont typeface="Arial" panose="020B0604020202020204" pitchFamily="34" charset="0"/>
              <a:buChar char="•"/>
            </a:pPr>
            <a:r>
              <a:rPr lang="en-GB" baseline="0" dirty="0"/>
              <a:t>Public interest test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Prosecutors must only start or continue a prosecution when the case has passed both stages of the code tests.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Prosecutors should not start prosecutions which would be regarded as oppressive, or unfair and abuse of the courts process.</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So if it becomes clear you are not going to meet both tests during the course of an investigation (e.g. not enough evidence to prove an offence or not in the public interest) then the investigation should be stopped.  It would be a waste of time and resources.</a:t>
            </a:r>
            <a:endParaRPr lang="en-GB" dirty="0"/>
          </a:p>
        </p:txBody>
      </p:sp>
    </p:spTree>
    <p:extLst>
      <p:ext uri="{BB962C8B-B14F-4D97-AF65-F5344CB8AC3E}">
        <p14:creationId xmlns:p14="http://schemas.microsoft.com/office/powerpoint/2010/main" val="2228858192"/>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So</a:t>
            </a:r>
            <a:r>
              <a:rPr lang="en-GB" baseline="0" dirty="0"/>
              <a:t> this may be tape, CD or DVD or networked drive depending on what equipment you have.</a:t>
            </a:r>
            <a:endParaRPr lang="en-GB" dirty="0"/>
          </a:p>
        </p:txBody>
      </p:sp>
    </p:spTree>
    <p:extLst>
      <p:ext uri="{BB962C8B-B14F-4D97-AF65-F5344CB8AC3E}">
        <p14:creationId xmlns:p14="http://schemas.microsoft.com/office/powerpoint/2010/main" val="1871962496"/>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what equipment do you have?  Anything like this which is getting a bit old now!</a:t>
            </a:r>
          </a:p>
          <a:p>
            <a:endParaRPr lang="en-GB" dirty="0"/>
          </a:p>
          <a:p>
            <a:r>
              <a:rPr lang="en-GB" dirty="0"/>
              <a:t>You will need a recorder…</a:t>
            </a:r>
          </a:p>
        </p:txBody>
      </p:sp>
    </p:spTree>
    <p:extLst>
      <p:ext uri="{BB962C8B-B14F-4D97-AF65-F5344CB8AC3E}">
        <p14:creationId xmlns:p14="http://schemas.microsoft.com/office/powerpoint/2010/main" val="2185335918"/>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 microphone</a:t>
            </a:r>
          </a:p>
        </p:txBody>
      </p:sp>
    </p:spTree>
    <p:extLst>
      <p:ext uri="{BB962C8B-B14F-4D97-AF65-F5344CB8AC3E}">
        <p14:creationId xmlns:p14="http://schemas.microsoft.com/office/powerpoint/2010/main" val="45328184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And some recordable</a:t>
            </a:r>
            <a:r>
              <a:rPr lang="en-GB" baseline="0" dirty="0"/>
              <a:t> media.</a:t>
            </a:r>
          </a:p>
          <a:p>
            <a:endParaRPr lang="en-GB" baseline="0" dirty="0"/>
          </a:p>
          <a:p>
            <a:r>
              <a:rPr lang="en-GB" baseline="0" dirty="0"/>
              <a:t>The media will need to be sealed and multiple recordings will be made.  One of the recordings will be the master copy and as a minimum you will have one working copy. </a:t>
            </a:r>
          </a:p>
          <a:p>
            <a:endParaRPr lang="en-GB" baseline="0" dirty="0"/>
          </a:p>
          <a:p>
            <a:r>
              <a:rPr lang="en-GB" baseline="0" dirty="0"/>
              <a:t>PACE code E states that “if they are charged or will be prosecuted a copy of the recording shall be supplied as soon as practicable” consider if the person will have the means to listen to a tape.</a:t>
            </a:r>
          </a:p>
          <a:p>
            <a:endParaRPr lang="en-GB" baseline="0" dirty="0"/>
          </a:p>
          <a:p>
            <a:r>
              <a:rPr lang="en-GB" baseline="0" dirty="0"/>
              <a:t>Everyone happy?</a:t>
            </a:r>
            <a:endParaRPr lang="en-GB" dirty="0"/>
          </a:p>
        </p:txBody>
      </p:sp>
    </p:spTree>
    <p:extLst>
      <p:ext uri="{BB962C8B-B14F-4D97-AF65-F5344CB8AC3E}">
        <p14:creationId xmlns:p14="http://schemas.microsoft.com/office/powerpoint/2010/main" val="325969177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baseline="0" dirty="0"/>
              <a:t>The master should be sealed at the end of the interview in the view of the interviewee.   The working copy may be copied again to create more copies for solicitors, interviewees etc.  The master…..</a:t>
            </a:r>
          </a:p>
          <a:p>
            <a:endParaRPr lang="en-GB" baseline="0" dirty="0"/>
          </a:p>
          <a:p>
            <a:endParaRPr lang="en-GB" baseline="0" dirty="0"/>
          </a:p>
          <a:p>
            <a:endParaRPr lang="en-GB" baseline="0" dirty="0"/>
          </a:p>
          <a:p>
            <a:endParaRPr lang="en-GB" dirty="0"/>
          </a:p>
        </p:txBody>
      </p:sp>
    </p:spTree>
    <p:extLst>
      <p:ext uri="{BB962C8B-B14F-4D97-AF65-F5344CB8AC3E}">
        <p14:creationId xmlns:p14="http://schemas.microsoft.com/office/powerpoint/2010/main" val="2330450852"/>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So prior to interview you may want to check you have the</a:t>
            </a:r>
            <a:r>
              <a:rPr lang="en-GB" baseline="0" dirty="0"/>
              <a:t> following………..</a:t>
            </a:r>
          </a:p>
          <a:p>
            <a:endParaRPr lang="en-GB" baseline="0" dirty="0"/>
          </a:p>
          <a:p>
            <a:r>
              <a:rPr lang="en-GB" baseline="0" dirty="0"/>
              <a:t>Also time and date e.g. Norfolk TS machine was in area of building with no radio signal so would not automatically update date and time or a leap year.</a:t>
            </a:r>
          </a:p>
          <a:p>
            <a:endParaRPr lang="en-GB" baseline="0" dirty="0"/>
          </a:p>
          <a:p>
            <a:r>
              <a:rPr lang="en-GB" baseline="0" dirty="0"/>
              <a:t>May want to consider health and safety – alarm, location of interview, persons present.</a:t>
            </a:r>
          </a:p>
          <a:p>
            <a:endParaRPr lang="en-GB" baseline="0" dirty="0"/>
          </a:p>
          <a:p>
            <a:r>
              <a:rPr lang="en-GB" baseline="0" dirty="0"/>
              <a:t>Senior Manage is needed in the case of interviewee refusal to sign seal.</a:t>
            </a:r>
          </a:p>
          <a:p>
            <a:endParaRPr lang="en-GB" baseline="0" dirty="0"/>
          </a:p>
        </p:txBody>
      </p:sp>
    </p:spTree>
    <p:extLst>
      <p:ext uri="{BB962C8B-B14F-4D97-AF65-F5344CB8AC3E}">
        <p14:creationId xmlns:p14="http://schemas.microsoft.com/office/powerpoint/2010/main" val="3406151233"/>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Interviews</a:t>
            </a:r>
            <a:r>
              <a:rPr lang="en-GB" baseline="0" dirty="0"/>
              <a:t> in businesses are difficult – interruptions, phones, customers so best place is in the office where you have control over the environment.</a:t>
            </a:r>
          </a:p>
          <a:p>
            <a:endParaRPr lang="en-GB" baseline="0" dirty="0"/>
          </a:p>
          <a:p>
            <a:r>
              <a:rPr lang="en-GB" baseline="0" dirty="0"/>
              <a:t>If you do have to visit a business to conduct an interview make sure there is a quiet room and make sure you are not going to be disturbed.  Consider unfairness at all times in this case.  E.g. family, employees present, time of the interview – baker who has been in since the early hours etc.</a:t>
            </a:r>
          </a:p>
          <a:p>
            <a:endParaRPr lang="en-GB" baseline="0" dirty="0"/>
          </a:p>
        </p:txBody>
      </p:sp>
    </p:spTree>
    <p:extLst>
      <p:ext uri="{BB962C8B-B14F-4D97-AF65-F5344CB8AC3E}">
        <p14:creationId xmlns:p14="http://schemas.microsoft.com/office/powerpoint/2010/main" val="3129952076"/>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So who is the interviewer!</a:t>
            </a:r>
          </a:p>
        </p:txBody>
      </p:sp>
    </p:spTree>
    <p:extLst>
      <p:ext uri="{BB962C8B-B14F-4D97-AF65-F5344CB8AC3E}">
        <p14:creationId xmlns:p14="http://schemas.microsoft.com/office/powerpoint/2010/main" val="408824846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Here is a typical</a:t>
            </a:r>
            <a:r>
              <a:rPr lang="en-GB" baseline="0" dirty="0"/>
              <a:t> layout</a:t>
            </a:r>
          </a:p>
          <a:p>
            <a:r>
              <a:rPr lang="en-GB" baseline="0" dirty="0"/>
              <a:t>1= first officer</a:t>
            </a:r>
          </a:p>
          <a:p>
            <a:r>
              <a:rPr lang="en-GB" baseline="0" dirty="0"/>
              <a:t>2= second officer</a:t>
            </a:r>
          </a:p>
          <a:p>
            <a:r>
              <a:rPr lang="en-GB" baseline="0" dirty="0"/>
              <a:t>3 = legal representative</a:t>
            </a:r>
          </a:p>
          <a:p>
            <a:r>
              <a:rPr lang="en-GB" baseline="0" dirty="0"/>
              <a:t>4 = suspect</a:t>
            </a:r>
          </a:p>
          <a:p>
            <a:r>
              <a:rPr lang="en-GB" baseline="0" dirty="0"/>
              <a:t>5 = interpreter</a:t>
            </a:r>
          </a:p>
          <a:p>
            <a:r>
              <a:rPr lang="en-GB" baseline="0" dirty="0"/>
              <a:t>6 = observer/friend of suspect</a:t>
            </a:r>
          </a:p>
          <a:p>
            <a:r>
              <a:rPr lang="en-GB" baseline="0" dirty="0"/>
              <a:t>M1/M2 microphone on wall or table</a:t>
            </a:r>
          </a:p>
          <a:p>
            <a:r>
              <a:rPr lang="en-GB" baseline="0" dirty="0"/>
              <a:t>T1/T2 recording machine on wall or table</a:t>
            </a:r>
          </a:p>
          <a:p>
            <a:r>
              <a:rPr lang="en-GB" baseline="0" dirty="0"/>
              <a:t>Exit = make sure you are closest to the Exit when organising your room!</a:t>
            </a:r>
          </a:p>
          <a:p>
            <a:r>
              <a:rPr lang="en-GB" baseline="0" dirty="0"/>
              <a:t>May be alarm strip?</a:t>
            </a:r>
          </a:p>
          <a:p>
            <a:r>
              <a:rPr lang="en-GB" baseline="0" dirty="0"/>
              <a:t>Camera – room overview and suspect close up recorded</a:t>
            </a:r>
          </a:p>
          <a:p>
            <a:r>
              <a:rPr lang="en-GB" baseline="0" dirty="0"/>
              <a:t>Current Pace codes on table</a:t>
            </a:r>
          </a:p>
          <a:p>
            <a:endParaRPr lang="en-GB" dirty="0"/>
          </a:p>
        </p:txBody>
      </p:sp>
    </p:spTree>
    <p:extLst>
      <p:ext uri="{BB962C8B-B14F-4D97-AF65-F5344CB8AC3E}">
        <p14:creationId xmlns:p14="http://schemas.microsoft.com/office/powerpoint/2010/main" val="181287655"/>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First and second officer.  First officer</a:t>
            </a:r>
            <a:r>
              <a:rPr lang="en-GB" baseline="0" dirty="0"/>
              <a:t> takes the lead, second officer picks up on points and monitors questioning. Important you allow each other to comment E.g. failure to caution over dangerous dog.  </a:t>
            </a:r>
          </a:p>
          <a:p>
            <a:endParaRPr lang="en-GB" baseline="0" dirty="0"/>
          </a:p>
          <a:p>
            <a:r>
              <a:rPr lang="en-GB" baseline="0" dirty="0"/>
              <a:t>So before you start the recording, explain the nature of what is about to happen and that you will explain everything on the recording.  Ensure the suspect is clear about the purpose of the interview – opportunity to put their side of events forward.</a:t>
            </a:r>
          </a:p>
          <a:p>
            <a:endParaRPr lang="en-GB" baseline="0" dirty="0"/>
          </a:p>
          <a:p>
            <a:r>
              <a:rPr lang="en-GB" baseline="0" dirty="0"/>
              <a:t>Before you start think about mobile telephones, alarms, conduct and microphone warnings at this point.  Toilet break?</a:t>
            </a:r>
            <a:endParaRPr lang="en-GB" dirty="0"/>
          </a:p>
        </p:txBody>
      </p:sp>
    </p:spTree>
    <p:extLst>
      <p:ext uri="{BB962C8B-B14F-4D97-AF65-F5344CB8AC3E}">
        <p14:creationId xmlns:p14="http://schemas.microsoft.com/office/powerpoint/2010/main" val="3849569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Evidential</a:t>
            </a:r>
            <a:r>
              <a:rPr lang="en-GB" baseline="0" dirty="0"/>
              <a:t> test is the first stage test – is there evidence to prove beyond all reasonable doubt that a crime has been committed.</a:t>
            </a:r>
          </a:p>
          <a:p>
            <a:endParaRPr lang="en-GB" baseline="0" dirty="0"/>
          </a:p>
          <a:p>
            <a:r>
              <a:rPr lang="en-GB" baseline="0" dirty="0"/>
              <a:t>Prosecutors must be satisfied that there is a “realistic prospect of conviction” which is an objective test.  The prosecutor must also consider what the defence case may be.</a:t>
            </a:r>
          </a:p>
          <a:p>
            <a:endParaRPr lang="en-GB" baseline="0" dirty="0"/>
          </a:p>
          <a:p>
            <a:r>
              <a:rPr lang="en-GB" baseline="0" dirty="0"/>
              <a:t>A case which does not pass the evidential stage must not proceed no matter how serious or sensitive it may be.</a:t>
            </a:r>
          </a:p>
          <a:p>
            <a:endParaRPr lang="en-GB" baseline="0" dirty="0"/>
          </a:p>
          <a:p>
            <a:r>
              <a:rPr lang="en-GB" baseline="0" dirty="0"/>
              <a:t>So prosecutors must….</a:t>
            </a:r>
            <a:endParaRPr lang="en-GB" dirty="0"/>
          </a:p>
        </p:txBody>
      </p:sp>
    </p:spTree>
    <p:extLst>
      <p:ext uri="{BB962C8B-B14F-4D97-AF65-F5344CB8AC3E}">
        <p14:creationId xmlns:p14="http://schemas.microsoft.com/office/powerpoint/2010/main" val="3677156091"/>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Roles of officers.  So the first officer……</a:t>
            </a:r>
          </a:p>
          <a:p>
            <a:endParaRPr lang="en-GB" dirty="0"/>
          </a:p>
          <a:p>
            <a:r>
              <a:rPr lang="en-GB" dirty="0"/>
              <a:t>Or you can agree differences depending on the circumstances.  (knowledge of</a:t>
            </a:r>
            <a:r>
              <a:rPr lang="en-GB" baseline="0" dirty="0"/>
              <a:t> equipment, experience etc.)</a:t>
            </a:r>
            <a:endParaRPr lang="en-GB" dirty="0"/>
          </a:p>
        </p:txBody>
      </p:sp>
    </p:spTree>
    <p:extLst>
      <p:ext uri="{BB962C8B-B14F-4D97-AF65-F5344CB8AC3E}">
        <p14:creationId xmlns:p14="http://schemas.microsoft.com/office/powerpoint/2010/main" val="387474195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a:t>
            </a:r>
            <a:r>
              <a:rPr lang="en-GB" baseline="0" dirty="0"/>
              <a:t> you must….</a:t>
            </a:r>
          </a:p>
          <a:p>
            <a:endParaRPr lang="en-GB" baseline="0" dirty="0"/>
          </a:p>
          <a:p>
            <a:r>
              <a:rPr lang="en-GB" baseline="0" dirty="0"/>
              <a:t>Break the seal in front of the suspect so they are clear the media is new and unused.  Put it into the machine and start the recording.</a:t>
            </a:r>
          </a:p>
          <a:p>
            <a:endParaRPr lang="en-GB" baseline="0" dirty="0"/>
          </a:p>
          <a:p>
            <a:r>
              <a:rPr lang="en-GB" baseline="0" dirty="0"/>
              <a:t>If you are using a CD/DVD the machine may be beeping at you until you put the media into it.  </a:t>
            </a:r>
          </a:p>
          <a:p>
            <a:endParaRPr lang="en-GB" baseline="0" dirty="0"/>
          </a:p>
          <a:p>
            <a:r>
              <a:rPr lang="en-GB" baseline="0" dirty="0"/>
              <a:t>At this stage if you haven’t use a machine before you will get a long buzz indicating the recording has started.  If you don’t get this then the equipment is not operating correctly.</a:t>
            </a:r>
            <a:endParaRPr lang="en-GB" dirty="0"/>
          </a:p>
        </p:txBody>
      </p:sp>
    </p:spTree>
    <p:extLst>
      <p:ext uri="{BB962C8B-B14F-4D97-AF65-F5344CB8AC3E}">
        <p14:creationId xmlns:p14="http://schemas.microsoft.com/office/powerpoint/2010/main" val="1451869369"/>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At the beginning introduce</a:t>
            </a:r>
            <a:r>
              <a:rPr lang="en-GB" baseline="0" dirty="0"/>
              <a:t> the location, date and time of the interview then introduce yourself and the others present including any legal representatives and persons present.</a:t>
            </a:r>
          </a:p>
          <a:p>
            <a:endParaRPr lang="en-GB" baseline="0" dirty="0"/>
          </a:p>
          <a:p>
            <a:r>
              <a:rPr lang="en-GB" baseline="0" dirty="0"/>
              <a:t>Record the details in your notebook.</a:t>
            </a:r>
          </a:p>
          <a:p>
            <a:endParaRPr lang="en-GB" baseline="0" dirty="0"/>
          </a:p>
        </p:txBody>
      </p:sp>
    </p:spTree>
    <p:extLst>
      <p:ext uri="{BB962C8B-B14F-4D97-AF65-F5344CB8AC3E}">
        <p14:creationId xmlns:p14="http://schemas.microsoft.com/office/powerpoint/2010/main" val="3000802921"/>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Advise the suspect of their rights – </a:t>
            </a:r>
          </a:p>
          <a:p>
            <a:pPr marL="171450" indent="-171450">
              <a:buFont typeface="Arial" panose="020B0604020202020204" pitchFamily="34" charset="0"/>
              <a:buChar char="•"/>
            </a:pPr>
            <a:r>
              <a:rPr lang="en-GB" dirty="0"/>
              <a:t>Not under arrest and can leave</a:t>
            </a:r>
          </a:p>
          <a:p>
            <a:pPr marL="171450" indent="-171450">
              <a:buFont typeface="Arial" panose="020B0604020202020204" pitchFamily="34" charset="0"/>
              <a:buChar char="•"/>
            </a:pPr>
            <a:r>
              <a:rPr lang="en-GB" dirty="0"/>
              <a:t>May like to seek legal advice before answering</a:t>
            </a:r>
            <a:r>
              <a:rPr lang="en-GB" baseline="0" dirty="0"/>
              <a:t> any question and if not present that they are happy to continue without legal representative.</a:t>
            </a:r>
          </a:p>
          <a:p>
            <a:pPr marL="171450" indent="-171450">
              <a:buFont typeface="Arial" panose="020B0604020202020204" pitchFamily="34" charset="0"/>
              <a:buChar char="•"/>
            </a:pPr>
            <a:r>
              <a:rPr lang="en-GB" baseline="0" dirty="0"/>
              <a:t>Confirm interview is being recorded and not to use hand gestures if audio only.</a:t>
            </a:r>
            <a:endParaRPr lang="en-GB" dirty="0"/>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During the introduction you may like to confirm on the recording that the suspect has received a notice about the recording and how to get a copy if not provided at the time.</a:t>
            </a:r>
            <a:endParaRPr lang="en-GB"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2121971413"/>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Clarify</a:t>
            </a:r>
            <a:r>
              <a:rPr lang="en-GB" baseline="0" dirty="0"/>
              <a:t> business details – trading details – sole trader, partnership, limited company.  Address of the business and any address anomalies you have come across during the course of the investigation.</a:t>
            </a:r>
          </a:p>
          <a:p>
            <a:endParaRPr lang="en-GB" baseline="0" dirty="0"/>
          </a:p>
          <a:p>
            <a:r>
              <a:rPr lang="en-GB" baseline="0" dirty="0"/>
              <a:t>Confirm able to speak on behalf of the company (may like to confirm this again following a caution)</a:t>
            </a:r>
          </a:p>
          <a:p>
            <a:endParaRPr lang="en-GB" baseline="0" dirty="0"/>
          </a:p>
          <a:p>
            <a:r>
              <a:rPr lang="en-GB" baseline="0" dirty="0"/>
              <a:t>Advise suspect for reason for interview.</a:t>
            </a:r>
          </a:p>
          <a:p>
            <a:endParaRPr lang="en-GB" baseline="0" dirty="0"/>
          </a:p>
          <a:p>
            <a:r>
              <a:rPr lang="en-GB" baseline="0" dirty="0"/>
              <a:t>At this point (if you are interviewing the correct person) you should caution the suspect….</a:t>
            </a:r>
            <a:endParaRPr lang="en-GB" dirty="0"/>
          </a:p>
        </p:txBody>
      </p:sp>
    </p:spTree>
    <p:extLst>
      <p:ext uri="{BB962C8B-B14F-4D97-AF65-F5344CB8AC3E}">
        <p14:creationId xmlns:p14="http://schemas.microsoft.com/office/powerpoint/2010/main" val="288761959"/>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pPr marL="0" indent="0">
              <a:buFont typeface="Arial" panose="020B0604020202020204" pitchFamily="34" charset="0"/>
              <a:buNone/>
            </a:pPr>
            <a:r>
              <a:rPr lang="en-GB" dirty="0"/>
              <a:t>Explanation of the caution</a:t>
            </a:r>
          </a:p>
          <a:p>
            <a:pPr marL="171450" indent="-171450">
              <a:buFont typeface="Arial" panose="020B0604020202020204" pitchFamily="34" charset="0"/>
              <a:buChar char="•"/>
            </a:pPr>
            <a:r>
              <a:rPr lang="en-GB" dirty="0"/>
              <a:t>Even through I will be asking</a:t>
            </a:r>
            <a:r>
              <a:rPr lang="en-GB" baseline="0" dirty="0"/>
              <a:t> you questions , you still have the right not to answer those questions.</a:t>
            </a:r>
          </a:p>
          <a:p>
            <a:pPr marL="171450" indent="-171450">
              <a:buFont typeface="Arial" panose="020B0604020202020204" pitchFamily="34" charset="0"/>
              <a:buChar char="•"/>
            </a:pPr>
            <a:r>
              <a:rPr lang="en-GB" baseline="0" dirty="0"/>
              <a:t>During the interview I will be asking you questions and will be recording your replies.  If this case goes to court and you tell the court something which you did not tell me during this interview (and would reasonably have been expected to tell me) then the court can draw their own conclusion about your reasons for doing this.</a:t>
            </a:r>
          </a:p>
          <a:p>
            <a:pPr marL="171450" indent="-171450">
              <a:buFont typeface="Arial" panose="020B0604020202020204" pitchFamily="34" charset="0"/>
              <a:buChar char="•"/>
            </a:pPr>
            <a:r>
              <a:rPr lang="en-GB" baseline="0" dirty="0"/>
              <a:t>Depending on what you fail to mention this may harm your defence.</a:t>
            </a:r>
          </a:p>
          <a:p>
            <a:pPr marL="171450" indent="-171450">
              <a:buFont typeface="Arial" panose="020B0604020202020204" pitchFamily="34" charset="0"/>
              <a:buChar char="•"/>
            </a:pPr>
            <a:r>
              <a:rPr lang="en-GB" baseline="0" dirty="0"/>
              <a:t>If this case goes to court then anything you do say during this interview, which has a bearing on the case, may be used in evidence.</a:t>
            </a:r>
          </a:p>
          <a:p>
            <a:pPr marL="171450" indent="-171450">
              <a:buFont typeface="Arial" panose="020B0604020202020204" pitchFamily="34" charset="0"/>
              <a:buChar char="•"/>
            </a:pPr>
            <a:r>
              <a:rPr lang="en-GB" baseline="0" dirty="0"/>
              <a:t>Do you understand?</a:t>
            </a:r>
            <a:endParaRPr lang="en-GB" dirty="0"/>
          </a:p>
        </p:txBody>
      </p:sp>
    </p:spTree>
    <p:extLst>
      <p:ext uri="{BB962C8B-B14F-4D97-AF65-F5344CB8AC3E}">
        <p14:creationId xmlns:p14="http://schemas.microsoft.com/office/powerpoint/2010/main" val="63210581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This is when you should caution – when you suspect an offence and you wish to ask them questions</a:t>
            </a:r>
            <a:r>
              <a:rPr lang="en-GB" baseline="0" dirty="0"/>
              <a:t> in order for the responses to be given as evidence in court.</a:t>
            </a:r>
            <a:endParaRPr lang="en-GB" dirty="0"/>
          </a:p>
        </p:txBody>
      </p:sp>
    </p:spTree>
    <p:extLst>
      <p:ext uri="{BB962C8B-B14F-4D97-AF65-F5344CB8AC3E}">
        <p14:creationId xmlns:p14="http://schemas.microsoft.com/office/powerpoint/2010/main" val="202394674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As</a:t>
            </a:r>
            <a:r>
              <a:rPr lang="en-GB" baseline="0" dirty="0"/>
              <a:t> a reminder you don’t need to caution to establish identity.  You may like to re-confirm after the caution that the person is for example able to speak on behalf of a company and the company name.</a:t>
            </a:r>
          </a:p>
          <a:p>
            <a:endParaRPr lang="en-GB" baseline="0" dirty="0"/>
          </a:p>
          <a:p>
            <a:r>
              <a:rPr lang="en-GB" baseline="0" dirty="0"/>
              <a:t>You can ask questions however most food offence interviews will be undertaken when you can prove an offence has already been committed so get the caution in early once you have confirmed identity.</a:t>
            </a:r>
            <a:endParaRPr lang="en-GB" dirty="0"/>
          </a:p>
        </p:txBody>
      </p:sp>
    </p:spTree>
    <p:extLst>
      <p:ext uri="{BB962C8B-B14F-4D97-AF65-F5344CB8AC3E}">
        <p14:creationId xmlns:p14="http://schemas.microsoft.com/office/powerpoint/2010/main" val="356123146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You should record in your notebook the time of the interview</a:t>
            </a:r>
            <a:r>
              <a:rPr lang="en-GB" baseline="0" dirty="0"/>
              <a:t> and the time of the caution when given.</a:t>
            </a:r>
          </a:p>
          <a:p>
            <a:endParaRPr lang="en-GB" baseline="0" dirty="0"/>
          </a:p>
          <a:p>
            <a:r>
              <a:rPr lang="en-GB" baseline="0" dirty="0"/>
              <a:t>Confirm they understood the caution – you may have a local authority pro-forma for explaining the caution you may refer to or your own method.</a:t>
            </a:r>
          </a:p>
          <a:p>
            <a:endParaRPr lang="en-GB" baseline="0" dirty="0"/>
          </a:p>
          <a:p>
            <a:r>
              <a:rPr lang="en-GB" baseline="0" dirty="0"/>
              <a:t>Ask relevant questions and explore any statutory defence a suspect may have.</a:t>
            </a:r>
          </a:p>
          <a:p>
            <a:endParaRPr lang="en-GB" baseline="0" dirty="0"/>
          </a:p>
          <a:p>
            <a:r>
              <a:rPr lang="en-GB" baseline="0" dirty="0"/>
              <a:t>Produce relevant exhibits relevant to the facts in issues.  If the interview is audio only you will need to describe them verbally for the recording. E.g. for the purposes of the recording I am showing Mr </a:t>
            </a:r>
            <a:r>
              <a:rPr lang="en-GB" baseline="0" dirty="0" err="1"/>
              <a:t>Bloggs</a:t>
            </a:r>
            <a:r>
              <a:rPr lang="en-GB" baseline="0" dirty="0"/>
              <a:t> a menu identified as exhibit DH1.</a:t>
            </a:r>
          </a:p>
          <a:p>
            <a:endParaRPr lang="en-GB" baseline="0" dirty="0"/>
          </a:p>
          <a:p>
            <a:r>
              <a:rPr lang="en-GB" baseline="0" dirty="0"/>
              <a:t>You also may have to describe any hand gestures or actions in a similar manner on the recording.</a:t>
            </a:r>
            <a:endParaRPr lang="en-GB" dirty="0"/>
          </a:p>
        </p:txBody>
      </p:sp>
    </p:spTree>
    <p:extLst>
      <p:ext uri="{BB962C8B-B14F-4D97-AF65-F5344CB8AC3E}">
        <p14:creationId xmlns:p14="http://schemas.microsoft.com/office/powerpoint/2010/main" val="1701027472"/>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Important that adverse inferences can still be drawn following submission of a prepared statement so don’t let a</a:t>
            </a:r>
            <a:r>
              <a:rPr lang="en-GB" baseline="0" dirty="0"/>
              <a:t> pre-prepared statement</a:t>
            </a:r>
            <a:r>
              <a:rPr lang="en-GB" dirty="0"/>
              <a:t> put you off.</a:t>
            </a:r>
          </a:p>
          <a:p>
            <a:endParaRPr lang="en-GB" dirty="0"/>
          </a:p>
          <a:p>
            <a:r>
              <a:rPr lang="en-GB" dirty="0"/>
              <a:t>May be drafted by a solicitor and ultimately may</a:t>
            </a:r>
            <a:r>
              <a:rPr lang="en-GB" baseline="0" dirty="0"/>
              <a:t> be read out by them.  At the point the statement is given you should suspend the interview in order for you to consider the contents.  You may be passed it before starting the interview.</a:t>
            </a:r>
          </a:p>
          <a:p>
            <a:endParaRPr lang="en-GB" baseline="0" dirty="0"/>
          </a:p>
          <a:p>
            <a:r>
              <a:rPr lang="en-GB" baseline="0" dirty="0"/>
              <a:t>It must be signed and dated – legally privileged document until read out at interview.   Some solicitors will allow you copies whilst some may not.</a:t>
            </a:r>
          </a:p>
          <a:p>
            <a:endParaRPr lang="en-GB" baseline="0" dirty="0"/>
          </a:p>
          <a:p>
            <a:r>
              <a:rPr lang="en-GB" baseline="0" dirty="0"/>
              <a:t>The Police generally allow the statement to be read and then terminate the interview but they are missing a trick here as an investigator – may be the only opportunity to speak to the defendant.</a:t>
            </a:r>
          </a:p>
          <a:p>
            <a:endParaRPr lang="en-GB" baseline="0" dirty="0"/>
          </a:p>
          <a:p>
            <a:r>
              <a:rPr lang="en-GB" baseline="0" dirty="0"/>
              <a:t>Once the statement has been received and read and contents considered, the officer should re-commence the interview and point out any gaps, anomalies or ambiguities and ask further questions.  The suspect may have been advised to answer no comment to each question but just carry on and ask all the questions.  Careful planning is necessary for this situation.</a:t>
            </a:r>
          </a:p>
          <a:p>
            <a:endParaRPr lang="en-GB" baseline="0" dirty="0"/>
          </a:p>
          <a:p>
            <a:r>
              <a:rPr lang="en-GB" baseline="0" dirty="0"/>
              <a:t>Defendant may leave!  Its is only a voluntary interview.</a:t>
            </a:r>
          </a:p>
          <a:p>
            <a:endParaRPr lang="en-GB" dirty="0"/>
          </a:p>
        </p:txBody>
      </p:sp>
    </p:spTree>
    <p:extLst>
      <p:ext uri="{BB962C8B-B14F-4D97-AF65-F5344CB8AC3E}">
        <p14:creationId xmlns:p14="http://schemas.microsoft.com/office/powerpoint/2010/main" val="2796876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Stage two is the public interest</a:t>
            </a:r>
            <a:r>
              <a:rPr lang="en-GB" baseline="0" dirty="0"/>
              <a:t> test.</a:t>
            </a:r>
            <a:r>
              <a:rPr lang="en-GB" dirty="0"/>
              <a:t> </a:t>
            </a:r>
          </a:p>
          <a:p>
            <a:endParaRPr lang="en-GB" dirty="0"/>
          </a:p>
          <a:p>
            <a:r>
              <a:rPr lang="en-GB" dirty="0"/>
              <a:t>Local</a:t>
            </a:r>
            <a:r>
              <a:rPr lang="en-GB" baseline="0" dirty="0"/>
              <a:t> authorities d</a:t>
            </a:r>
            <a:r>
              <a:rPr lang="en-GB" dirty="0"/>
              <a:t>on’t always have to prosecute for</a:t>
            </a:r>
            <a:r>
              <a:rPr lang="en-GB" baseline="0" dirty="0"/>
              <a:t> every offence that meets the evidential test.  The second stage test is the public interest test which should be applied once there is enough evidence for a realistic prospect of conviction.</a:t>
            </a:r>
          </a:p>
          <a:p>
            <a:endParaRPr lang="en-GB" baseline="0" dirty="0"/>
          </a:p>
          <a:p>
            <a:r>
              <a:rPr lang="en-GB" baseline="0" dirty="0"/>
              <a:t>Lord </a:t>
            </a:r>
            <a:r>
              <a:rPr lang="en-GB" baseline="0" dirty="0" err="1"/>
              <a:t>Shawcross</a:t>
            </a:r>
            <a:r>
              <a:rPr lang="en-GB" baseline="0" dirty="0"/>
              <a:t> stated in the House of Commons debate on the 29</a:t>
            </a:r>
            <a:r>
              <a:rPr lang="en-GB" baseline="30000" dirty="0"/>
              <a:t>th</a:t>
            </a:r>
            <a:r>
              <a:rPr lang="en-GB" baseline="0" dirty="0"/>
              <a:t> January 1951 that……</a:t>
            </a:r>
          </a:p>
          <a:p>
            <a:endParaRPr lang="en-GB" baseline="0" dirty="0"/>
          </a:p>
          <a:p>
            <a:r>
              <a:rPr lang="en-GB" baseline="0" dirty="0"/>
              <a:t>E.g. Ltd company trading with America and sole director.  May or may not be appropriate to convict both.  Conviction against director would effectively wind up business as would not be able to travel into America. </a:t>
            </a:r>
          </a:p>
          <a:p>
            <a:endParaRPr lang="en-GB" baseline="0" dirty="0"/>
          </a:p>
          <a:p>
            <a:r>
              <a:rPr lang="en-GB" baseline="0" dirty="0"/>
              <a:t>E.g. PACE interview with person 3 months to live – still alive 2 years later – fake consultants letter.</a:t>
            </a:r>
            <a:endParaRPr lang="en-GB" dirty="0"/>
          </a:p>
        </p:txBody>
      </p:sp>
    </p:spTree>
    <p:extLst>
      <p:ext uri="{BB962C8B-B14F-4D97-AF65-F5344CB8AC3E}">
        <p14:creationId xmlns:p14="http://schemas.microsoft.com/office/powerpoint/2010/main" val="1867682928"/>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In very rare cases the suspect may object to an interview being recorded.  You must record this objection</a:t>
            </a:r>
            <a:r>
              <a:rPr lang="en-GB" baseline="0" dirty="0"/>
              <a:t> (probably advisable to get suspect to sign notebook as a minimum)</a:t>
            </a:r>
          </a:p>
          <a:p>
            <a:endParaRPr lang="en-GB" baseline="0" dirty="0"/>
          </a:p>
          <a:p>
            <a:r>
              <a:rPr lang="en-GB" baseline="0" dirty="0"/>
              <a:t>Carry on interview in written form if the suspect is happy to continue.  Remember voluntarily interview.</a:t>
            </a:r>
          </a:p>
          <a:p>
            <a:endParaRPr lang="en-GB" baseline="0" dirty="0"/>
          </a:p>
          <a:p>
            <a:r>
              <a:rPr lang="en-GB" dirty="0"/>
              <a:t>Direct Holidays plc v Wirral Metropolitan Borough Council [1998] EWHC Admin 456 </a:t>
            </a:r>
            <a:r>
              <a:rPr lang="en-GB" baseline="0" dirty="0"/>
              <a:t>established that cautioned correspondence or interview by letter was admissible as long as the caution was included in the letter to the suspect.  Recorded interview is much better and should be first choice.</a:t>
            </a:r>
            <a:endParaRPr lang="en-GB" dirty="0"/>
          </a:p>
        </p:txBody>
      </p:sp>
    </p:spTree>
    <p:extLst>
      <p:ext uri="{BB962C8B-B14F-4D97-AF65-F5344CB8AC3E}">
        <p14:creationId xmlns:p14="http://schemas.microsoft.com/office/powerpoint/2010/main" val="3261450628"/>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There will be</a:t>
            </a:r>
            <a:r>
              <a:rPr lang="en-GB" baseline="0" dirty="0"/>
              <a:t> longer interviews where tapes or media needs to be changed or where breaks are needed.</a:t>
            </a:r>
          </a:p>
          <a:p>
            <a:endParaRPr lang="en-GB" baseline="0" dirty="0"/>
          </a:p>
          <a:p>
            <a:r>
              <a:rPr lang="en-GB" baseline="0" dirty="0"/>
              <a:t>You will get a buzz 2 minutes before the end of a tape if using a tape machine and a similar warning for discs.  Don’t sit there is silence!  E.g.</a:t>
            </a:r>
          </a:p>
          <a:p>
            <a:endParaRPr lang="en-GB" baseline="0" dirty="0"/>
          </a:p>
          <a:p>
            <a:r>
              <a:rPr lang="en-GB" baseline="0" dirty="0"/>
              <a:t>Explain tape is coming to an end and state the time, stop machine, remove tapes, seal master and insert new tapes.</a:t>
            </a:r>
          </a:p>
          <a:p>
            <a:endParaRPr lang="en-GB" baseline="0" dirty="0"/>
          </a:p>
          <a:p>
            <a:r>
              <a:rPr lang="en-GB" baseline="0" dirty="0"/>
              <a:t>At the start of the second tape confirm details of persons present, state date time and place, confirm continuation and that suspect still under caution.  If long suspension e.g. solicitor advising client you may need to re-caution.</a:t>
            </a:r>
            <a:endParaRPr lang="en-GB" dirty="0"/>
          </a:p>
        </p:txBody>
      </p:sp>
    </p:spTree>
    <p:extLst>
      <p:ext uri="{BB962C8B-B14F-4D97-AF65-F5344CB8AC3E}">
        <p14:creationId xmlns:p14="http://schemas.microsoft.com/office/powerpoint/2010/main" val="237957541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If using a</a:t>
            </a:r>
            <a:r>
              <a:rPr lang="en-GB" baseline="0" dirty="0"/>
              <a:t> CD or DVD they are likely to be 2 hour discs.  After 2 hours you must give break to interviewee under PACE.  E.g. 4 hour interview with no breaks inadmissible.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Follow the same method in terms of explaining the reason for the stop, the time and seal the media while the suspect is in the room.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If you or the suspect leaves the room at any stage then the media will need to be removed and sealed.  E.g. solicitors consultation, lunch break etc.</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Record the details in your notebook.</a:t>
            </a:r>
            <a:endParaRPr lang="en-GB" dirty="0"/>
          </a:p>
          <a:p>
            <a:endParaRPr lang="en-GB" dirty="0"/>
          </a:p>
        </p:txBody>
      </p:sp>
    </p:spTree>
    <p:extLst>
      <p:ext uri="{BB962C8B-B14F-4D97-AF65-F5344CB8AC3E}">
        <p14:creationId xmlns:p14="http://schemas.microsoft.com/office/powerpoint/2010/main" val="3900539799"/>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Reminder of the starting procedure</a:t>
            </a:r>
            <a:r>
              <a:rPr lang="en-GB" baseline="0" dirty="0"/>
              <a:t> – record time, new tapes, continuation of interview, date, time place, persons present</a:t>
            </a:r>
          </a:p>
          <a:p>
            <a:endParaRPr lang="en-GB" baseline="0" dirty="0"/>
          </a:p>
          <a:p>
            <a:r>
              <a:rPr lang="en-GB" baseline="0" dirty="0"/>
              <a:t>Remind still under caution and if it’s a long break re-caution.</a:t>
            </a:r>
          </a:p>
          <a:p>
            <a:endParaRPr lang="en-GB" baseline="0" dirty="0"/>
          </a:p>
          <a:p>
            <a:r>
              <a:rPr lang="en-GB" baseline="0" dirty="0"/>
              <a:t>Confirm nothing untoward happened or was said during the break.</a:t>
            </a:r>
            <a:endParaRPr lang="en-GB" dirty="0"/>
          </a:p>
        </p:txBody>
      </p:sp>
    </p:spTree>
    <p:extLst>
      <p:ext uri="{BB962C8B-B14F-4D97-AF65-F5344CB8AC3E}">
        <p14:creationId xmlns:p14="http://schemas.microsoft.com/office/powerpoint/2010/main" val="305326802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More</a:t>
            </a:r>
            <a:r>
              <a:rPr lang="en-GB" baseline="0" dirty="0"/>
              <a:t> likely with tapes but does happen with other media.  CD/DVD confirm recording successful at end but must finalise discs.</a:t>
            </a:r>
          </a:p>
          <a:p>
            <a:endParaRPr lang="en-GB" baseline="0" dirty="0"/>
          </a:p>
          <a:p>
            <a:r>
              <a:rPr lang="en-GB" baseline="0" dirty="0"/>
              <a:t>Don’t panic.  These things happen.  Remove both discs.  Seal what you have already, record details in notebook, try again with new media.  </a:t>
            </a:r>
          </a:p>
          <a:p>
            <a:endParaRPr lang="en-GB" baseline="0" dirty="0"/>
          </a:p>
          <a:p>
            <a:r>
              <a:rPr lang="en-GB" baseline="0" dirty="0"/>
              <a:t>If complete failure of equipment and you don’t have anything else available you can continue making a written record.</a:t>
            </a:r>
            <a:endParaRPr lang="en-GB" dirty="0"/>
          </a:p>
        </p:txBody>
      </p:sp>
    </p:spTree>
    <p:extLst>
      <p:ext uri="{BB962C8B-B14F-4D97-AF65-F5344CB8AC3E}">
        <p14:creationId xmlns:p14="http://schemas.microsoft.com/office/powerpoint/2010/main" val="321731710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This is why its</a:t>
            </a:r>
            <a:r>
              <a:rPr lang="en-GB" baseline="0" dirty="0"/>
              <a:t> best to do the interview at the office.</a:t>
            </a:r>
          </a:p>
          <a:p>
            <a:endParaRPr lang="en-GB" baseline="0" dirty="0"/>
          </a:p>
          <a:p>
            <a:r>
              <a:rPr lang="en-GB" baseline="0" dirty="0"/>
              <a:t>Interruptions should be explained identifying the person and the reason for entering the room.  Remember do not disturb sign, letting colleagues know you are conducting an interview etc.</a:t>
            </a:r>
          </a:p>
          <a:p>
            <a:endParaRPr lang="en-GB" baseline="0" dirty="0"/>
          </a:p>
          <a:p>
            <a:r>
              <a:rPr lang="en-GB" baseline="0" dirty="0"/>
              <a:t>Remind suspect and solicitor/persons present to turn off mobile phone at the beginning and make sure yours is switched off or not present.</a:t>
            </a:r>
            <a:endParaRPr lang="en-GB" dirty="0"/>
          </a:p>
        </p:txBody>
      </p:sp>
    </p:spTree>
    <p:extLst>
      <p:ext uri="{BB962C8B-B14F-4D97-AF65-F5344CB8AC3E}">
        <p14:creationId xmlns:p14="http://schemas.microsoft.com/office/powerpoint/2010/main" val="3304322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At the end of the interview when</a:t>
            </a:r>
            <a:r>
              <a:rPr lang="en-GB" baseline="0" dirty="0"/>
              <a:t> you have finished questioning ask the suspect whether they wish to add or clarify anything they have said. </a:t>
            </a:r>
          </a:p>
          <a:p>
            <a:endParaRPr lang="en-GB" baseline="0" dirty="0"/>
          </a:p>
          <a:p>
            <a:r>
              <a:rPr lang="en-GB" baseline="0" dirty="0"/>
              <a:t>I am terminating this interview and the time, switch off the machine and remove the media and seal.</a:t>
            </a:r>
          </a:p>
          <a:p>
            <a:endParaRPr lang="en-GB" baseline="0" dirty="0"/>
          </a:p>
          <a:p>
            <a:r>
              <a:rPr lang="en-GB" baseline="0" dirty="0"/>
              <a:t>If you are using a CD/DVD you will need to wait for the disks to be finalised which can take a minute or two before removing and sealing the discs.</a:t>
            </a:r>
          </a:p>
          <a:p>
            <a:endParaRPr lang="en-GB" baseline="0" dirty="0"/>
          </a:p>
          <a:p>
            <a:r>
              <a:rPr lang="en-GB" baseline="0" dirty="0"/>
              <a:t>Get the suspect and legal representative to sign the seal along with the interviewers.  If the person refuses get a senior officer in to sign the label.</a:t>
            </a:r>
            <a:endParaRPr lang="en-GB" dirty="0"/>
          </a:p>
        </p:txBody>
      </p:sp>
    </p:spTree>
    <p:extLst>
      <p:ext uri="{BB962C8B-B14F-4D97-AF65-F5344CB8AC3E}">
        <p14:creationId xmlns:p14="http://schemas.microsoft.com/office/powerpoint/2010/main" val="3607943560"/>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Make</a:t>
            </a:r>
            <a:r>
              <a:rPr lang="en-GB" baseline="0" dirty="0"/>
              <a:t> sure you have recorded in your notebook…….</a:t>
            </a:r>
          </a:p>
          <a:p>
            <a:endParaRPr lang="en-GB" baseline="0" dirty="0"/>
          </a:p>
          <a:p>
            <a:r>
              <a:rPr lang="en-GB" baseline="0" dirty="0"/>
              <a:t>You may be cross examined on this in the stand so make sure you make good notes.</a:t>
            </a:r>
            <a:endParaRPr lang="en-GB" dirty="0"/>
          </a:p>
        </p:txBody>
      </p:sp>
    </p:spTree>
    <p:extLst>
      <p:ext uri="{BB962C8B-B14F-4D97-AF65-F5344CB8AC3E}">
        <p14:creationId xmlns:p14="http://schemas.microsoft.com/office/powerpoint/2010/main" val="664052216"/>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During the interview</a:t>
            </a:r>
            <a:r>
              <a:rPr lang="en-GB" baseline="0" dirty="0"/>
              <a:t> you may like to get the second officer to record for instance the time of the caution, any significant admissions…..</a:t>
            </a:r>
          </a:p>
          <a:p>
            <a:endParaRPr lang="en-GB" baseline="0" dirty="0"/>
          </a:p>
          <a:p>
            <a:r>
              <a:rPr lang="en-GB" baseline="0" dirty="0"/>
              <a:t>This makes life easier when reviewing tapes and files.</a:t>
            </a:r>
            <a:endParaRPr lang="en-GB" dirty="0"/>
          </a:p>
        </p:txBody>
      </p:sp>
    </p:spTree>
    <p:extLst>
      <p:ext uri="{BB962C8B-B14F-4D97-AF65-F5344CB8AC3E}">
        <p14:creationId xmlns:p14="http://schemas.microsoft.com/office/powerpoint/2010/main" val="116238997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You must stop the interview</a:t>
            </a:r>
            <a:r>
              <a:rPr lang="en-GB" baseline="0" dirty="0"/>
              <a:t> when you are satisfied all relevant questions have been put to the suspect, you have taken into account all available evidence at that particular time and that the evidence is sufficient to provide a realistic prospect of conviction.</a:t>
            </a:r>
          </a:p>
          <a:p>
            <a:endParaRPr lang="en-GB" baseline="0" dirty="0"/>
          </a:p>
          <a:p>
            <a:r>
              <a:rPr lang="en-GB" baseline="0" dirty="0"/>
              <a:t>With food offences you may have enough evidence prior to interview but the purpose is to avoid an argument in court that the person had a statutory defence.</a:t>
            </a:r>
          </a:p>
        </p:txBody>
      </p:sp>
    </p:spTree>
    <p:extLst>
      <p:ext uri="{BB962C8B-B14F-4D97-AF65-F5344CB8AC3E}">
        <p14:creationId xmlns:p14="http://schemas.microsoft.com/office/powerpoint/2010/main" val="42824728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lnSpcReduction="10000"/>
          </a:bodyPr>
          <a:lstStyle/>
          <a:p>
            <a:r>
              <a:rPr lang="en-GB" dirty="0"/>
              <a:t>Prosecutors must</a:t>
            </a:r>
            <a:r>
              <a:rPr lang="en-GB" baseline="0" dirty="0"/>
              <a:t> balance the facts for and against prosecution.</a:t>
            </a:r>
          </a:p>
          <a:p>
            <a:endParaRPr lang="en-GB" baseline="0" dirty="0"/>
          </a:p>
          <a:p>
            <a:r>
              <a:rPr lang="en-GB" baseline="0" dirty="0"/>
              <a:t>e.g. Rebecca Brooks and Andy Coulson were prosecuted for phone hacking.  High media attention meaning the offences were likely to be reported meant that the CPS would have considered this when applying the public interest test.</a:t>
            </a:r>
          </a:p>
          <a:p>
            <a:endParaRPr lang="en-GB" baseline="0" dirty="0"/>
          </a:p>
          <a:p>
            <a:r>
              <a:rPr lang="en-GB" baseline="0" dirty="0"/>
              <a:t>A nightclub in Norwich was prosecuted for a free wine promotion.  The wine was actually alcohol free meaning it should have been described as such.  In terms of victim harm and loss then this may have gone against a decision to prosecute.</a:t>
            </a:r>
          </a:p>
          <a:p>
            <a:endParaRPr lang="en-GB" baseline="0" dirty="0"/>
          </a:p>
          <a:p>
            <a:r>
              <a:rPr lang="en-GB" baseline="0" dirty="0"/>
              <a:t>There are seven questions in the CPS code:</a:t>
            </a:r>
          </a:p>
          <a:p>
            <a:pPr marL="228600" indent="-228600">
              <a:buFont typeface="+mj-lt"/>
              <a:buAutoNum type="arabicPeriod"/>
            </a:pPr>
            <a:r>
              <a:rPr lang="en-GB" baseline="0" dirty="0"/>
              <a:t>How serious is the offence</a:t>
            </a:r>
          </a:p>
          <a:p>
            <a:pPr marL="228600" indent="-228600">
              <a:buFont typeface="+mj-lt"/>
              <a:buAutoNum type="arabicPeriod"/>
            </a:pPr>
            <a:r>
              <a:rPr lang="en-GB" baseline="0" dirty="0"/>
              <a:t>Level of culpability of the suspect</a:t>
            </a:r>
          </a:p>
          <a:p>
            <a:pPr marL="228600" indent="-228600">
              <a:buFont typeface="+mj-lt"/>
              <a:buAutoNum type="arabicPeriod"/>
            </a:pPr>
            <a:r>
              <a:rPr lang="en-GB" baseline="0" dirty="0"/>
              <a:t>Circumstances of and harm caused to the victim</a:t>
            </a:r>
          </a:p>
          <a:p>
            <a:pPr marL="228600" indent="-228600">
              <a:buFont typeface="+mj-lt"/>
              <a:buAutoNum type="arabicPeriod"/>
            </a:pPr>
            <a:r>
              <a:rPr lang="en-GB" baseline="0" dirty="0"/>
              <a:t>Was suspect under 18 at time</a:t>
            </a:r>
          </a:p>
          <a:p>
            <a:pPr marL="228600" indent="-228600">
              <a:buFont typeface="+mj-lt"/>
              <a:buAutoNum type="arabicPeriod"/>
            </a:pPr>
            <a:r>
              <a:rPr lang="en-GB" baseline="0" dirty="0"/>
              <a:t>Impact on community</a:t>
            </a:r>
          </a:p>
          <a:p>
            <a:pPr marL="228600" indent="-228600">
              <a:buFont typeface="+mj-lt"/>
              <a:buAutoNum type="arabicPeriod"/>
            </a:pPr>
            <a:r>
              <a:rPr lang="en-GB" baseline="0" dirty="0"/>
              <a:t>Is prosecution a proportionate response</a:t>
            </a:r>
          </a:p>
          <a:p>
            <a:pPr marL="228600" indent="-228600">
              <a:buFont typeface="+mj-lt"/>
              <a:buAutoNum type="arabicPeriod"/>
            </a:pPr>
            <a:r>
              <a:rPr lang="en-GB" baseline="0" dirty="0"/>
              <a:t>Do sources of information require protecting</a:t>
            </a:r>
          </a:p>
          <a:p>
            <a:endParaRPr lang="en-GB" baseline="0" dirty="0"/>
          </a:p>
          <a:p>
            <a:r>
              <a:rPr lang="en-GB" baseline="0" dirty="0"/>
              <a:t>OK?  Do you have a documented full code test?  Is this signed off by heads of service, members </a:t>
            </a:r>
            <a:r>
              <a:rPr lang="en-GB" baseline="0" dirty="0" err="1"/>
              <a:t>etc</a:t>
            </a:r>
            <a:r>
              <a:rPr lang="en-GB" baseline="0" dirty="0"/>
              <a:t>?</a:t>
            </a:r>
            <a:endParaRPr lang="en-GB" dirty="0"/>
          </a:p>
        </p:txBody>
      </p:sp>
    </p:spTree>
    <p:extLst>
      <p:ext uri="{BB962C8B-B14F-4D97-AF65-F5344CB8AC3E}">
        <p14:creationId xmlns:p14="http://schemas.microsoft.com/office/powerpoint/2010/main" val="2700547984"/>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A written record of the interview is usually made to</a:t>
            </a:r>
            <a:r>
              <a:rPr lang="en-GB" baseline="0" dirty="0"/>
              <a:t> allow review and assist with the code tests.</a:t>
            </a:r>
          </a:p>
          <a:p>
            <a:endParaRPr lang="en-GB" baseline="0" dirty="0"/>
          </a:p>
          <a:p>
            <a:r>
              <a:rPr lang="en-GB" baseline="0" dirty="0"/>
              <a:t>The record must be objective and fair (not missing out sections and recording accurately what was said).  If someone such as an admin team is creating this for you, you will need to check the contents for accuracy.  You should sign the record at this stage.</a:t>
            </a:r>
          </a:p>
          <a:p>
            <a:endParaRPr lang="en-GB" baseline="0" dirty="0"/>
          </a:p>
          <a:p>
            <a:r>
              <a:rPr lang="en-GB" baseline="0" dirty="0"/>
              <a:t>If an admission is made and recorded on a summary then the admission should be recorded in full together with the whole question.</a:t>
            </a:r>
          </a:p>
          <a:p>
            <a:endParaRPr lang="en-GB" baseline="0" dirty="0"/>
          </a:p>
          <a:p>
            <a:r>
              <a:rPr lang="en-GB" baseline="0" dirty="0"/>
              <a:t>A transcript is a full verbatim written record of the interview.  A summary is a summary of the main points.  </a:t>
            </a:r>
          </a:p>
        </p:txBody>
      </p:sp>
    </p:spTree>
    <p:extLst>
      <p:ext uri="{BB962C8B-B14F-4D97-AF65-F5344CB8AC3E}">
        <p14:creationId xmlns:p14="http://schemas.microsoft.com/office/powerpoint/2010/main" val="41193163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PACE code C</a:t>
            </a:r>
          </a:p>
          <a:p>
            <a:endParaRPr lang="en-GB" dirty="0"/>
          </a:p>
          <a:p>
            <a:r>
              <a:rPr lang="en-GB" dirty="0"/>
              <a:t>If person has difficulty</a:t>
            </a:r>
            <a:r>
              <a:rPr lang="en-GB" baseline="0" dirty="0"/>
              <a:t> understanding spoken, or written English or cannot speak the language or wishes for an interpreter to be present the interview should not be conducted without one.</a:t>
            </a:r>
          </a:p>
          <a:p>
            <a:endParaRPr lang="en-GB" baseline="0" dirty="0"/>
          </a:p>
          <a:p>
            <a:r>
              <a:rPr lang="en-GB" baseline="0" dirty="0"/>
              <a:t>E.g. Witnessed written Police interview with Sri </a:t>
            </a:r>
            <a:r>
              <a:rPr lang="en-GB" baseline="0" dirty="0" err="1"/>
              <a:t>Lanken</a:t>
            </a:r>
            <a:r>
              <a:rPr lang="en-GB" baseline="0" dirty="0"/>
              <a:t> national who spoke limited English.  Officer said he would read out what was said as person did not read English.   </a:t>
            </a:r>
          </a:p>
          <a:p>
            <a:endParaRPr lang="en-GB" baseline="0" dirty="0"/>
          </a:p>
          <a:p>
            <a:r>
              <a:rPr lang="en-GB" baseline="0" dirty="0"/>
              <a:t>If you don’t follow this = unfair and inadmissible in court.</a:t>
            </a:r>
            <a:endParaRPr lang="en-GB" dirty="0"/>
          </a:p>
        </p:txBody>
      </p:sp>
    </p:spTree>
    <p:extLst>
      <p:ext uri="{BB962C8B-B14F-4D97-AF65-F5344CB8AC3E}">
        <p14:creationId xmlns:p14="http://schemas.microsoft.com/office/powerpoint/2010/main" val="293687279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When choosing an interpreter then it is recommended to use DPSI qualified</a:t>
            </a:r>
            <a:r>
              <a:rPr lang="en-GB" baseline="0" dirty="0"/>
              <a:t> interpreters.</a:t>
            </a:r>
          </a:p>
          <a:p>
            <a:endParaRPr lang="en-GB" baseline="0" dirty="0"/>
          </a:p>
          <a:p>
            <a:r>
              <a:rPr lang="en-GB" baseline="0" dirty="0"/>
              <a:t>Make sure they understand the purpose of the interview and what their role is.</a:t>
            </a:r>
          </a:p>
          <a:p>
            <a:endParaRPr lang="en-GB" baseline="0" dirty="0"/>
          </a:p>
          <a:p>
            <a:r>
              <a:rPr lang="en-GB" baseline="0" dirty="0"/>
              <a:t>E.g. Suspect asked one question and long answer.  Interpreter told interviewer telling suspect disgrace to community and should be ashamed on what they have done.</a:t>
            </a:r>
          </a:p>
          <a:p>
            <a:endParaRPr lang="en-GB" baseline="0" dirty="0"/>
          </a:p>
          <a:p>
            <a:r>
              <a:rPr lang="en-GB" baseline="0" dirty="0"/>
              <a:t>In small communities interpreter may have already met suspect – use of interpreter in Norfolk who was also present during birth of child.</a:t>
            </a:r>
            <a:endParaRPr lang="en-GB" dirty="0"/>
          </a:p>
        </p:txBody>
      </p:sp>
    </p:spTree>
    <p:extLst>
      <p:ext uri="{BB962C8B-B14F-4D97-AF65-F5344CB8AC3E}">
        <p14:creationId xmlns:p14="http://schemas.microsoft.com/office/powerpoint/2010/main" val="3076558227"/>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This slide illustrates that exact language and dialect is</a:t>
            </a:r>
            <a:r>
              <a:rPr lang="en-GB" baseline="0" dirty="0"/>
              <a:t> important.  </a:t>
            </a: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Northern Kurdish is the largest dialect group, spoken by an estimated 15 to 20 million Kurds in Turkey, Syria, northern Iraq and </a:t>
            </a:r>
            <a:r>
              <a:rPr lang="en-GB" dirty="0" err="1"/>
              <a:t>northwestern</a:t>
            </a:r>
            <a:r>
              <a:rPr lang="en-GB" dirty="0"/>
              <a:t> Iran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Central Kurdish is spoken by an estimated 6 to 7 million Kurds in much of Iraqi Kurdistan and the Iranian Kurdistan Province. Sorani is a written standard of Central Kurdish developed in the 1920s.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r>
              <a:rPr lang="en-GB" dirty="0"/>
              <a:t>Southern Kurdish is spoken by about 3 million Kurds in Kermanshah and </a:t>
            </a:r>
            <a:r>
              <a:rPr lang="en-GB" dirty="0" err="1"/>
              <a:t>Ilam</a:t>
            </a:r>
            <a:r>
              <a:rPr lang="en-GB" dirty="0"/>
              <a:t> provinces of Iran.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p>
          <a:p>
            <a:r>
              <a:rPr lang="en-GB" dirty="0">
                <a:effectLst/>
              </a:rPr>
              <a:t>The exact number of Sorani speakers is difficult to determine, but it is generally thought that Sorani is spoken by about 6 to 7 million people in Iraq and Iran. It is the most widespread speech of Kurds in Iran and Iraq.</a:t>
            </a:r>
          </a:p>
        </p:txBody>
      </p:sp>
    </p:spTree>
    <p:extLst>
      <p:ext uri="{BB962C8B-B14F-4D97-AF65-F5344CB8AC3E}">
        <p14:creationId xmlns:p14="http://schemas.microsoft.com/office/powerpoint/2010/main" val="3819347458"/>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Lead</a:t>
            </a:r>
            <a:r>
              <a:rPr lang="en-GB" baseline="0" dirty="0"/>
              <a:t> interviewing officer will produce the master tape or disc and the transcript and any paperwork from the interview handed over by the suspect.  Any copies of notices should be retained.</a:t>
            </a:r>
          </a:p>
          <a:p>
            <a:endParaRPr lang="en-GB" baseline="0" dirty="0"/>
          </a:p>
          <a:p>
            <a:r>
              <a:rPr lang="en-GB" baseline="0" dirty="0"/>
              <a:t>Written interviews must be exhibited by the person that writes it down.</a:t>
            </a:r>
            <a:endParaRPr lang="en-GB" dirty="0"/>
          </a:p>
        </p:txBody>
      </p:sp>
    </p:spTree>
    <p:extLst>
      <p:ext uri="{BB962C8B-B14F-4D97-AF65-F5344CB8AC3E}">
        <p14:creationId xmlns:p14="http://schemas.microsoft.com/office/powerpoint/2010/main" val="257730723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In terms of copies of discs or tapes the suspect can request</a:t>
            </a:r>
            <a:r>
              <a:rPr lang="en-GB" baseline="0" dirty="0"/>
              <a:t> a copy and a notice should be given indicating how they can obtain a copy.</a:t>
            </a:r>
          </a:p>
          <a:p>
            <a:endParaRPr lang="en-GB" baseline="0" dirty="0"/>
          </a:p>
          <a:p>
            <a:r>
              <a:rPr lang="en-GB" baseline="0" dirty="0"/>
              <a:t>It is best practice to provide a copy at the end of the interview but you don’t have to.  Norfolk TS had a three deck tape machine for this purpose.</a:t>
            </a:r>
          </a:p>
          <a:p>
            <a:endParaRPr lang="en-GB" baseline="0" dirty="0"/>
          </a:p>
          <a:p>
            <a:r>
              <a:rPr lang="en-GB" baseline="0" dirty="0"/>
              <a:t>If you are using tapes and the suspect has no legal representative and no way to play them you may have to assist the suspect with reviewing the contents or provide a transcript.  A legal representative may be able to assist with this.</a:t>
            </a:r>
            <a:endParaRPr lang="en-GB" dirty="0"/>
          </a:p>
        </p:txBody>
      </p:sp>
    </p:spTree>
    <p:extLst>
      <p:ext uri="{BB962C8B-B14F-4D97-AF65-F5344CB8AC3E}">
        <p14:creationId xmlns:p14="http://schemas.microsoft.com/office/powerpoint/2010/main" val="1276467467"/>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228600" indent="-228600">
              <a:buFont typeface="+mj-lt"/>
              <a:buAutoNum type="arabicPeriod"/>
            </a:pPr>
            <a:endParaRPr lang="en-GB" dirty="0"/>
          </a:p>
          <a:p>
            <a:pPr marL="228600" indent="-228600">
              <a:buFont typeface="+mj-lt"/>
              <a:buAutoNum type="arabicPeriod"/>
            </a:pPr>
            <a:r>
              <a:rPr lang="en-GB" dirty="0"/>
              <a:t>Give</a:t>
            </a:r>
            <a:r>
              <a:rPr lang="en-GB" baseline="0" dirty="0"/>
              <a:t> out interview- what are the issues?  Fairness, interpreter, Understanding the caution, exploring the defence, offence being investigated.  It would be excluded = inadmissible as evidence.  This is based on a real life examples we have come across!</a:t>
            </a:r>
          </a:p>
          <a:p>
            <a:pPr marL="228600" indent="-228600">
              <a:buFont typeface="+mj-lt"/>
              <a:buAutoNum type="arabicPeriod"/>
            </a:pPr>
            <a:endParaRPr lang="en-GB" baseline="0" dirty="0"/>
          </a:p>
          <a:p>
            <a:pPr marL="228600" indent="-228600">
              <a:buFont typeface="+mj-lt"/>
              <a:buAutoNum type="arabicPeriod"/>
            </a:pPr>
            <a:r>
              <a:rPr lang="en-GB" dirty="0"/>
              <a:t>Prepare an interview – defendant/offences - 30</a:t>
            </a:r>
            <a:r>
              <a:rPr lang="en-GB" baseline="0" dirty="0"/>
              <a:t> minute interview</a:t>
            </a:r>
            <a:endParaRPr lang="en-GB" dirty="0"/>
          </a:p>
          <a:p>
            <a:pPr marL="171450" indent="-171450">
              <a:buFont typeface="Arial" panose="020B0604020202020204" pitchFamily="34" charset="0"/>
              <a:buChar char="•"/>
            </a:pPr>
            <a:r>
              <a:rPr lang="en-GB" dirty="0"/>
              <a:t>Volunteer?</a:t>
            </a:r>
          </a:p>
          <a:p>
            <a:pPr marL="171450" indent="-171450">
              <a:buFont typeface="Arial" panose="020B0604020202020204" pitchFamily="34" charset="0"/>
              <a:buChar char="•"/>
            </a:pPr>
            <a:r>
              <a:rPr lang="en-GB" dirty="0"/>
              <a:t>Set out what they want to get out of</a:t>
            </a:r>
            <a:r>
              <a:rPr lang="en-GB" baseline="0" dirty="0"/>
              <a:t> the interview - defences</a:t>
            </a:r>
            <a:r>
              <a:rPr lang="en-GB" dirty="0"/>
              <a:t>.</a:t>
            </a:r>
          </a:p>
          <a:p>
            <a:pPr marL="171450" indent="-171450">
              <a:buFont typeface="Arial" panose="020B0604020202020204" pitchFamily="34" charset="0"/>
              <a:buChar char="•"/>
            </a:pPr>
            <a:r>
              <a:rPr lang="en-GB" dirty="0"/>
              <a:t>(Article</a:t>
            </a:r>
            <a:r>
              <a:rPr lang="en-GB" baseline="0" dirty="0"/>
              <a:t> 14 placing on the market food which was unsafe)</a:t>
            </a:r>
            <a:r>
              <a:rPr lang="en-GB" dirty="0"/>
              <a:t> </a:t>
            </a:r>
          </a:p>
          <a:p>
            <a:pPr marL="171450" indent="-171450">
              <a:buFont typeface="Arial" panose="020B0604020202020204" pitchFamily="34" charset="0"/>
              <a:buChar char="•"/>
            </a:pPr>
            <a:r>
              <a:rPr lang="en-GB" dirty="0" err="1"/>
              <a:t>Proforma</a:t>
            </a:r>
            <a:r>
              <a:rPr lang="en-GB" dirty="0"/>
              <a:t> not provided</a:t>
            </a:r>
            <a:r>
              <a:rPr lang="en-GB" baseline="0" dirty="0"/>
              <a:t> but good and you may have within LA</a:t>
            </a:r>
          </a:p>
          <a:p>
            <a:pPr marL="171450" indent="-171450">
              <a:buFont typeface="Arial" panose="020B0604020202020204" pitchFamily="34" charset="0"/>
              <a:buChar char="•"/>
            </a:pPr>
            <a:r>
              <a:rPr lang="en-GB" baseline="0" dirty="0"/>
              <a:t>six questions - </a:t>
            </a:r>
            <a:r>
              <a:rPr lang="en-GB" dirty="0"/>
              <a:t>Is</a:t>
            </a:r>
            <a:r>
              <a:rPr lang="en-GB" baseline="0" dirty="0"/>
              <a:t> this the FBO – role, day to day responsibility?</a:t>
            </a:r>
            <a:endParaRPr lang="en-GB" dirty="0"/>
          </a:p>
        </p:txBody>
      </p:sp>
    </p:spTree>
    <p:extLst>
      <p:ext uri="{BB962C8B-B14F-4D97-AF65-F5344CB8AC3E}">
        <p14:creationId xmlns:p14="http://schemas.microsoft.com/office/powerpoint/2010/main" val="1795363052"/>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5330"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995331"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The prosecution file allows for</a:t>
            </a:r>
            <a:r>
              <a:rPr lang="en-US" baseline="0" dirty="0"/>
              <a:t> the code tests to be applied and there are many different department formats.</a:t>
            </a:r>
            <a:endParaRPr lang="en-US" dirty="0"/>
          </a:p>
        </p:txBody>
      </p:sp>
    </p:spTree>
    <p:extLst>
      <p:ext uri="{BB962C8B-B14F-4D97-AF65-F5344CB8AC3E}">
        <p14:creationId xmlns:p14="http://schemas.microsoft.com/office/powerpoint/2010/main" val="1382906678"/>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7378"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997379"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The prosecution file or prosecution</a:t>
            </a:r>
            <a:r>
              <a:rPr lang="en-US" baseline="0" dirty="0"/>
              <a:t> report provides the…..</a:t>
            </a:r>
          </a:p>
          <a:p>
            <a:endParaRPr lang="en-US" baseline="0" dirty="0"/>
          </a:p>
          <a:p>
            <a:r>
              <a:rPr lang="en-US" baseline="0" dirty="0"/>
              <a:t>We will break these down now…</a:t>
            </a:r>
            <a:endParaRPr lang="en-US" dirty="0"/>
          </a:p>
        </p:txBody>
      </p:sp>
    </p:spTree>
    <p:extLst>
      <p:ext uri="{BB962C8B-B14F-4D97-AF65-F5344CB8AC3E}">
        <p14:creationId xmlns:p14="http://schemas.microsoft.com/office/powerpoint/2010/main" val="208947019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9426"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999427"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Summary of the case should include the nature of the offence and the circumstances that led to discovery.</a:t>
            </a:r>
          </a:p>
          <a:p>
            <a:endParaRPr lang="en-US" dirty="0"/>
          </a:p>
          <a:p>
            <a:r>
              <a:rPr lang="en-US" dirty="0"/>
              <a:t>Think</a:t>
            </a:r>
            <a:r>
              <a:rPr lang="en-US" baseline="0" dirty="0"/>
              <a:t> of this as what you would like a solicitor or barrister to read out in court and will be used in the event of a guilty plea.  This is the story of the case and should be easy for a lay person to understand and read out.  It should be in a logical order.  The easier it is for a Magistrate/Judge to understand the case the better.</a:t>
            </a:r>
          </a:p>
          <a:p>
            <a:endParaRPr lang="en-US" baseline="0" dirty="0"/>
          </a:p>
          <a:p>
            <a:r>
              <a:rPr lang="en-US" baseline="0" dirty="0"/>
              <a:t>It should identify the defendant and may include draft summons or </a:t>
            </a:r>
            <a:r>
              <a:rPr lang="en-US" baseline="0" dirty="0" err="1"/>
              <a:t>informations</a:t>
            </a:r>
            <a:r>
              <a:rPr lang="en-US" baseline="0" dirty="0"/>
              <a:t>.</a:t>
            </a:r>
          </a:p>
          <a:p>
            <a:endParaRPr lang="en-US" baseline="0" dirty="0"/>
          </a:p>
          <a:p>
            <a:r>
              <a:rPr lang="en-US" baseline="0" dirty="0"/>
              <a:t>Depending on your local authority any previous convictions may be required here or in the Officers recommendations.</a:t>
            </a:r>
          </a:p>
          <a:p>
            <a:endParaRPr lang="en-US" baseline="0" dirty="0"/>
          </a:p>
          <a:p>
            <a:endParaRPr lang="en-US" baseline="0" dirty="0"/>
          </a:p>
          <a:p>
            <a:endParaRPr lang="en-US" baseline="0" dirty="0"/>
          </a:p>
          <a:p>
            <a:endParaRPr lang="en-US" dirty="0"/>
          </a:p>
        </p:txBody>
      </p:sp>
    </p:spTree>
    <p:extLst>
      <p:ext uri="{BB962C8B-B14F-4D97-AF65-F5344CB8AC3E}">
        <p14:creationId xmlns:p14="http://schemas.microsoft.com/office/powerpoint/2010/main" val="35894330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Talk through rules of evidence and presenting</a:t>
            </a:r>
            <a:r>
              <a:rPr lang="en-GB" baseline="0" dirty="0"/>
              <a:t> information in court</a:t>
            </a:r>
            <a:endParaRPr lang="en-GB" dirty="0"/>
          </a:p>
        </p:txBody>
      </p:sp>
    </p:spTree>
    <p:extLst>
      <p:ext uri="{BB962C8B-B14F-4D97-AF65-F5344CB8AC3E}">
        <p14:creationId xmlns:p14="http://schemas.microsoft.com/office/powerpoint/2010/main" val="3416490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baseline="0" dirty="0"/>
              <a:t>Alongside the investigation an assessment should be done against the LA enforcement policy.  This should be a clear and published document based on the requirements of ……..</a:t>
            </a:r>
          </a:p>
          <a:p>
            <a:endParaRPr lang="en-GB" baseline="0" dirty="0"/>
          </a:p>
          <a:p>
            <a:r>
              <a:rPr lang="en-GB" baseline="0" dirty="0"/>
              <a:t>Staff should be aware of the contents and not start any investigation that would go against it.  The defence will have access to this and could question you on it if you have not followed it.  </a:t>
            </a:r>
          </a:p>
          <a:p>
            <a:endParaRPr lang="en-GB" baseline="0" dirty="0"/>
          </a:p>
        </p:txBody>
      </p:sp>
    </p:spTree>
    <p:extLst>
      <p:ext uri="{BB962C8B-B14F-4D97-AF65-F5344CB8AC3E}">
        <p14:creationId xmlns:p14="http://schemas.microsoft.com/office/powerpoint/2010/main" val="1613473380"/>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6594"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1006595"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There</a:t>
            </a:r>
            <a:r>
              <a:rPr lang="en-US" baseline="0" dirty="0"/>
              <a:t> should be an evidential review making sure the evidence relates to the facts in issue and proves the offence.</a:t>
            </a:r>
          </a:p>
          <a:p>
            <a:endParaRPr lang="en-US" baseline="0" dirty="0"/>
          </a:p>
          <a:p>
            <a:r>
              <a:rPr lang="en-US" baseline="0" dirty="0"/>
              <a:t>Flag up where the evidence is held and any issues.  E.g. continuity, reliability of witnesses etc.</a:t>
            </a:r>
          </a:p>
          <a:p>
            <a:endParaRPr lang="en-US" baseline="0" dirty="0"/>
          </a:p>
          <a:p>
            <a:r>
              <a:rPr lang="en-US" baseline="0" dirty="0"/>
              <a:t>If you think you have any problems with evidence speak to your local authority legal representative as they will be able to advise you.  E.g. hearsay rules.  This is what they are trained on and they will be able to help you with this.</a:t>
            </a:r>
          </a:p>
          <a:p>
            <a:endParaRPr lang="en-US" baseline="0" dirty="0"/>
          </a:p>
          <a:p>
            <a:r>
              <a:rPr lang="en-US" baseline="0" dirty="0"/>
              <a:t>This will help with the Evidential test.</a:t>
            </a:r>
            <a:endParaRPr lang="en-US" dirty="0"/>
          </a:p>
        </p:txBody>
      </p:sp>
    </p:spTree>
    <p:extLst>
      <p:ext uri="{BB962C8B-B14F-4D97-AF65-F5344CB8AC3E}">
        <p14:creationId xmlns:p14="http://schemas.microsoft.com/office/powerpoint/2010/main" val="198064595"/>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9666"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1009667"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Schedules</a:t>
            </a:r>
            <a:r>
              <a:rPr lang="en-US" baseline="0" dirty="0"/>
              <a:t> will need to be prepared as we have already been through.</a:t>
            </a:r>
          </a:p>
          <a:p>
            <a:endParaRPr lang="en-US" baseline="0" dirty="0"/>
          </a:p>
          <a:p>
            <a:r>
              <a:rPr lang="en-US" baseline="0" dirty="0"/>
              <a:t>Schedules of unused material, sensitive material, exhibits and statements.  Your local authority legal representative will probably want statements and exhibits in a specific order.</a:t>
            </a:r>
            <a:endParaRPr lang="en-US" dirty="0"/>
          </a:p>
        </p:txBody>
      </p:sp>
    </p:spTree>
    <p:extLst>
      <p:ext uri="{BB962C8B-B14F-4D97-AF65-F5344CB8AC3E}">
        <p14:creationId xmlns:p14="http://schemas.microsoft.com/office/powerpoint/2010/main" val="2973387202"/>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4786"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1014787"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You will</a:t>
            </a:r>
            <a:r>
              <a:rPr lang="en-US" baseline="0" dirty="0"/>
              <a:t> need to identify any of the following….</a:t>
            </a:r>
          </a:p>
          <a:p>
            <a:endParaRPr lang="en-US" baseline="0" dirty="0"/>
          </a:p>
          <a:p>
            <a:r>
              <a:rPr lang="en-US" baseline="0" dirty="0"/>
              <a:t>And again anything that undermines your case!</a:t>
            </a:r>
            <a:endParaRPr lang="en-US" dirty="0"/>
          </a:p>
        </p:txBody>
      </p:sp>
    </p:spTree>
    <p:extLst>
      <p:ext uri="{BB962C8B-B14F-4D97-AF65-F5344CB8AC3E}">
        <p14:creationId xmlns:p14="http://schemas.microsoft.com/office/powerpoint/2010/main" val="1954396763"/>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1016835"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This is the officers own words on what they feel</a:t>
            </a:r>
            <a:r>
              <a:rPr lang="en-US" baseline="0" dirty="0"/>
              <a:t> should be the likely outcome of the case.  This should be a reasoned explanation based on their experiences.  Any subjective, background, matters outside the investigation which may be relevant to explain the reasoning e.g. previous convictions should be included.</a:t>
            </a:r>
          </a:p>
          <a:p>
            <a:endParaRPr lang="en-US" baseline="0" dirty="0"/>
          </a:p>
          <a:p>
            <a:r>
              <a:rPr lang="en-US" baseline="0" dirty="0"/>
              <a:t>This is not disclosed to the </a:t>
            </a:r>
            <a:r>
              <a:rPr lang="en-US" baseline="0" dirty="0" err="1"/>
              <a:t>defence</a:t>
            </a:r>
            <a:r>
              <a:rPr lang="en-US" baseline="0" dirty="0"/>
              <a:t> so is an opportunity to say what you feel about this case.  </a:t>
            </a:r>
          </a:p>
          <a:p>
            <a:endParaRPr lang="en-US" baseline="0" dirty="0"/>
          </a:p>
          <a:p>
            <a:r>
              <a:rPr lang="en-US" baseline="0" dirty="0"/>
              <a:t>This report or recommendation may form part of the public interest test so you may like to comment on media interest for instance.  E.g. tobacco files</a:t>
            </a:r>
          </a:p>
          <a:p>
            <a:endParaRPr lang="en-US" baseline="0" dirty="0"/>
          </a:p>
          <a:p>
            <a:r>
              <a:rPr lang="en-US" baseline="0" dirty="0"/>
              <a:t>The prosecutor may not agree or follow your recommendations.</a:t>
            </a:r>
            <a:endParaRPr lang="en-US" dirty="0"/>
          </a:p>
        </p:txBody>
      </p:sp>
    </p:spTree>
    <p:extLst>
      <p:ext uri="{BB962C8B-B14F-4D97-AF65-F5344CB8AC3E}">
        <p14:creationId xmlns:p14="http://schemas.microsoft.com/office/powerpoint/2010/main" val="429239585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Costs</a:t>
            </a:r>
            <a:r>
              <a:rPr lang="en-GB" baseline="0" dirty="0"/>
              <a:t> should be an accurate reflection of the time and resources put into investigating the offence.  Depending on how your local authority wants this information you may have to record this during the course of the investigation.</a:t>
            </a:r>
          </a:p>
          <a:p>
            <a:endParaRPr lang="en-GB" baseline="0" dirty="0"/>
          </a:p>
          <a:p>
            <a:r>
              <a:rPr lang="en-GB" baseline="0" dirty="0"/>
              <a:t>Time, level of officer, mileage, fees, and other costs should all be documented so the court can make a decision on appropriate costs to award.</a:t>
            </a:r>
          </a:p>
          <a:p>
            <a:endParaRPr lang="en-GB" baseline="0" dirty="0"/>
          </a:p>
          <a:p>
            <a:r>
              <a:rPr lang="en-GB" baseline="0" dirty="0"/>
              <a:t>This may not be a true reflection of your true costs and you may not be successful in being awarded these anyway.</a:t>
            </a:r>
            <a:endParaRPr lang="en-GB" dirty="0"/>
          </a:p>
        </p:txBody>
      </p:sp>
    </p:spTree>
    <p:extLst>
      <p:ext uri="{BB962C8B-B14F-4D97-AF65-F5344CB8AC3E}">
        <p14:creationId xmlns:p14="http://schemas.microsoft.com/office/powerpoint/2010/main" val="1797030416"/>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1954" name="Rectangle 2"/>
          <p:cNvSpPr>
            <a:spLocks noGrp="1" noRot="1" noChangeAspect="1" noChangeArrowheads="1" noTextEdit="1"/>
          </p:cNvSpPr>
          <p:nvPr>
            <p:ph type="sldImg"/>
          </p:nvPr>
        </p:nvSpPr>
        <p:spPr bwMode="auto">
          <a:xfrm>
            <a:off x="993775" y="766763"/>
            <a:ext cx="5114925" cy="3835400"/>
          </a:xfrm>
          <a:prstGeom prst="rect">
            <a:avLst/>
          </a:prstGeom>
          <a:noFill/>
          <a:ln>
            <a:solidFill>
              <a:srgbClr val="000000"/>
            </a:solidFill>
            <a:miter lim="800000"/>
            <a:headEnd/>
            <a:tailEnd/>
          </a:ln>
        </p:spPr>
      </p:sp>
      <p:sp>
        <p:nvSpPr>
          <p:cNvPr id="1021955" name="Rectangle 3"/>
          <p:cNvSpPr>
            <a:spLocks noGrp="1" noChangeArrowheads="1"/>
          </p:cNvSpPr>
          <p:nvPr>
            <p:ph type="body" idx="1"/>
          </p:nvPr>
        </p:nvSpPr>
        <p:spPr bwMode="auto">
          <a:xfrm>
            <a:off x="711257" y="4857512"/>
            <a:ext cx="5676787" cy="4599185"/>
          </a:xfrm>
          <a:prstGeom prst="rect">
            <a:avLst/>
          </a:prstGeom>
          <a:noFill/>
          <a:ln>
            <a:miter lim="800000"/>
            <a:headEnd/>
            <a:tailEnd/>
          </a:ln>
        </p:spPr>
        <p:txBody>
          <a:bodyPr lIns="94704" tIns="47352" rIns="94704" bIns="47352"/>
          <a:lstStyle/>
          <a:p>
            <a:r>
              <a:rPr lang="en-US" dirty="0"/>
              <a:t>Summary</a:t>
            </a:r>
            <a:r>
              <a:rPr lang="en-US" baseline="0" dirty="0"/>
              <a:t> sheet differs for Local authority to local authority.  Should include defendant, charge, dates of offence and time limits, list of witnesses and schedules, and details of RIPA </a:t>
            </a:r>
            <a:r>
              <a:rPr lang="en-US" baseline="0" dirty="0" err="1"/>
              <a:t>authorisations</a:t>
            </a:r>
            <a:r>
              <a:rPr lang="en-US" baseline="0" dirty="0"/>
              <a:t>.</a:t>
            </a:r>
          </a:p>
          <a:p>
            <a:endParaRPr lang="en-US" baseline="0" dirty="0"/>
          </a:p>
          <a:p>
            <a:r>
              <a:rPr lang="en-US" baseline="0" dirty="0"/>
              <a:t>May also include other details such as maximum penalties, defenses, unique case reference number etc.</a:t>
            </a:r>
            <a:endParaRPr lang="en-US" dirty="0"/>
          </a:p>
        </p:txBody>
      </p:sp>
    </p:spTree>
    <p:extLst>
      <p:ext uri="{BB962C8B-B14F-4D97-AF65-F5344CB8AC3E}">
        <p14:creationId xmlns:p14="http://schemas.microsoft.com/office/powerpoint/2010/main" val="1511297072"/>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As</a:t>
            </a:r>
            <a:r>
              <a:rPr lang="en-GB" baseline="0" dirty="0"/>
              <a:t> you leave the court you job is not quite done.  You should consider:</a:t>
            </a:r>
          </a:p>
          <a:p>
            <a:pPr marL="171450" indent="-171450">
              <a:buFont typeface="Arial" panose="020B0604020202020204" pitchFamily="34" charset="0"/>
              <a:buChar char="•"/>
            </a:pPr>
            <a:r>
              <a:rPr lang="en-GB" baseline="0" dirty="0"/>
              <a:t>publicity (perhaps prior to the hearing) to media and members, </a:t>
            </a:r>
          </a:p>
          <a:p>
            <a:pPr marL="171450" indent="-171450">
              <a:buFont typeface="Arial" panose="020B0604020202020204" pitchFamily="34" charset="0"/>
              <a:buChar char="•"/>
            </a:pPr>
            <a:r>
              <a:rPr lang="en-GB" baseline="0" dirty="0"/>
              <a:t>be alert to any appeal (retaining evidence and documents)</a:t>
            </a:r>
          </a:p>
          <a:p>
            <a:pPr marL="171450" indent="-171450">
              <a:buFont typeface="Arial" panose="020B0604020202020204" pitchFamily="34" charset="0"/>
              <a:buChar char="•"/>
            </a:pPr>
            <a:r>
              <a:rPr lang="en-GB" baseline="0" dirty="0"/>
              <a:t>Notifying witnesses (very important so they don’t read the outcome in the paper and they may have civil claims)</a:t>
            </a:r>
          </a:p>
          <a:p>
            <a:pPr marL="171450" indent="-171450">
              <a:buFont typeface="Arial" panose="020B0604020202020204" pitchFamily="34" charset="0"/>
              <a:buChar char="•"/>
            </a:pPr>
            <a:r>
              <a:rPr lang="en-GB" baseline="0" dirty="0"/>
              <a:t>Any internal reporting mechanisms (such as members or directors or cabinets and your own computer system)</a:t>
            </a:r>
          </a:p>
          <a:p>
            <a:pPr marL="171450" indent="-171450">
              <a:buFont typeface="Arial" panose="020B0604020202020204" pitchFamily="34" charset="0"/>
              <a:buChar char="•"/>
            </a:pPr>
            <a:r>
              <a:rPr lang="en-GB" baseline="0" dirty="0"/>
              <a:t>Destruction or return of evidence (after appeal period)</a:t>
            </a:r>
          </a:p>
          <a:p>
            <a:pPr marL="171450" indent="-171450">
              <a:buFont typeface="Arial" panose="020B0604020202020204" pitchFamily="34" charset="0"/>
              <a:buChar char="•"/>
            </a:pPr>
            <a:r>
              <a:rPr lang="en-GB" baseline="0" dirty="0"/>
              <a:t>Filing and retention of records (6 years)</a:t>
            </a:r>
            <a:endParaRPr lang="en-GB" dirty="0"/>
          </a:p>
        </p:txBody>
      </p:sp>
    </p:spTree>
    <p:extLst>
      <p:ext uri="{BB962C8B-B14F-4D97-AF65-F5344CB8AC3E}">
        <p14:creationId xmlns:p14="http://schemas.microsoft.com/office/powerpoint/2010/main" val="31239437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dirty="0"/>
              <a:t>Reminder</a:t>
            </a:r>
            <a:r>
              <a:rPr lang="en-GB" baseline="0" dirty="0"/>
              <a:t> that the Food Law Code of Practice states….</a:t>
            </a:r>
            <a:endParaRPr lang="en-GB" dirty="0"/>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This is often something the FSA pick up on during the course of a LA audit. - Has it been amended if you didn’t use improvement notices before and you can now?</a:t>
            </a:r>
            <a:endParaRPr lang="en-GB" dirty="0"/>
          </a:p>
        </p:txBody>
      </p:sp>
    </p:spTree>
    <p:extLst>
      <p:ext uri="{BB962C8B-B14F-4D97-AF65-F5344CB8AC3E}">
        <p14:creationId xmlns:p14="http://schemas.microsoft.com/office/powerpoint/2010/main" val="1566887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Enforcement</a:t>
            </a:r>
            <a:r>
              <a:rPr lang="en-GB" baseline="0" dirty="0"/>
              <a:t> Policy should be in line with FSA advice</a:t>
            </a:r>
          </a:p>
          <a:p>
            <a:endParaRPr lang="en-GB" baseline="0" dirty="0"/>
          </a:p>
          <a:p>
            <a:r>
              <a:rPr lang="en-GB" baseline="0" dirty="0"/>
              <a:t>And</a:t>
            </a:r>
          </a:p>
          <a:p>
            <a:endParaRPr lang="en-GB" baseline="0" dirty="0"/>
          </a:p>
          <a:p>
            <a:r>
              <a:rPr lang="en-GB" baseline="0" dirty="0"/>
              <a:t>Departures from the policy should be exceptional and documented.</a:t>
            </a:r>
            <a:endParaRPr lang="en-GB" dirty="0"/>
          </a:p>
        </p:txBody>
      </p:sp>
    </p:spTree>
    <p:extLst>
      <p:ext uri="{BB962C8B-B14F-4D97-AF65-F5344CB8AC3E}">
        <p14:creationId xmlns:p14="http://schemas.microsoft.com/office/powerpoint/2010/main" val="37661328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When considering enforcement</a:t>
            </a:r>
            <a:r>
              <a:rPr lang="en-GB" baseline="0" dirty="0"/>
              <a:t> action authorised officers should consider the nature of the breach and the history of compliance and the willingness to undertake work.</a:t>
            </a:r>
          </a:p>
          <a:p>
            <a:endParaRPr lang="en-GB" baseline="0" dirty="0"/>
          </a:p>
          <a:p>
            <a:r>
              <a:rPr lang="en-GB" baseline="0" dirty="0"/>
              <a:t>Notifications to PA must be done.</a:t>
            </a:r>
            <a:endParaRPr lang="en-GB" dirty="0"/>
          </a:p>
        </p:txBody>
      </p:sp>
    </p:spTree>
    <p:extLst>
      <p:ext uri="{BB962C8B-B14F-4D97-AF65-F5344CB8AC3E}">
        <p14:creationId xmlns:p14="http://schemas.microsoft.com/office/powerpoint/2010/main" val="39869335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a:t>
            </a:r>
            <a:r>
              <a:rPr lang="en-GB" b="1" u="sng" dirty="0"/>
              <a:t>prior </a:t>
            </a:r>
            <a:r>
              <a:rPr lang="en-GB" dirty="0"/>
              <a:t>to prosecution</a:t>
            </a:r>
            <a:r>
              <a:rPr lang="en-GB" baseline="0" dirty="0"/>
              <a:t> someone needs to make a decision on the code tests and then an assessment or decision to prosecute made. </a:t>
            </a:r>
          </a:p>
          <a:p>
            <a:endParaRPr lang="en-GB" baseline="0" dirty="0"/>
          </a:p>
          <a:p>
            <a:r>
              <a:rPr lang="en-GB" baseline="0" dirty="0"/>
              <a:t>In the </a:t>
            </a:r>
            <a:r>
              <a:rPr lang="en-GB" baseline="0" dirty="0" err="1"/>
              <a:t>Adaway</a:t>
            </a:r>
            <a:r>
              <a:rPr lang="en-GB" baseline="0" dirty="0"/>
              <a:t> case they instigated legal proceedings and then considered the enforcement policy afterwards.  The case was thrown out. </a:t>
            </a:r>
            <a:r>
              <a:rPr lang="en-GB" dirty="0"/>
              <a:t>A case may be stayed (halted) by the court as oppressive if the circumstances which gave rise to it did not meet the criteria for prosecution in the prosecuting authority’s policy document.</a:t>
            </a:r>
            <a:endParaRPr lang="en-GB" baseline="0" dirty="0"/>
          </a:p>
          <a:p>
            <a:endParaRPr lang="en-GB" baseline="0" dirty="0"/>
          </a:p>
          <a:p>
            <a:r>
              <a:rPr lang="en-GB" baseline="0" dirty="0"/>
              <a:t>Throughout the investigation officers should apply the code tests and consider the enforcement policy.  The Authority must consider these and document them before deciding on enforcement action.</a:t>
            </a:r>
            <a:endParaRPr lang="en-GB" dirty="0"/>
          </a:p>
        </p:txBody>
      </p:sp>
    </p:spTree>
    <p:extLst>
      <p:ext uri="{BB962C8B-B14F-4D97-AF65-F5344CB8AC3E}">
        <p14:creationId xmlns:p14="http://schemas.microsoft.com/office/powerpoint/2010/main" val="1776833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err="1"/>
              <a:t>Barrons</a:t>
            </a:r>
            <a:r>
              <a:rPr lang="en-GB" baseline="0" dirty="0"/>
              <a:t> – decision to prosecute for prosecutor not court.</a:t>
            </a:r>
            <a:endParaRPr lang="en-GB" dirty="0"/>
          </a:p>
          <a:p>
            <a:endParaRPr lang="en-GB" dirty="0"/>
          </a:p>
          <a:p>
            <a:r>
              <a:rPr lang="en-GB" dirty="0"/>
              <a:t>Although a prosecutors policy might allow for courses of action short of prosecution, it was for the prosecutor to decide when to prosecute and only when an abuse was plainly shown should a court intervene: </a:t>
            </a:r>
            <a:r>
              <a:rPr lang="en-GB" dirty="0" err="1"/>
              <a:t>Wandsworth</a:t>
            </a:r>
            <a:r>
              <a:rPr lang="en-GB" dirty="0"/>
              <a:t> Borough of London Council v Rashid [2009] EWHC 1844 (Admin)</a:t>
            </a:r>
          </a:p>
          <a:p>
            <a:endParaRPr lang="en-GB" dirty="0"/>
          </a:p>
          <a:p>
            <a:r>
              <a:rPr lang="en-GB" dirty="0"/>
              <a:t>Essentially the report recommending prosecution</a:t>
            </a:r>
            <a:r>
              <a:rPr lang="en-GB" baseline="0" dirty="0"/>
              <a:t> (officers report) should not be disclosed and there is no requirement for prosecution to give reasons for action.</a:t>
            </a:r>
            <a:endParaRPr lang="en-GB" dirty="0"/>
          </a:p>
        </p:txBody>
      </p:sp>
    </p:spTree>
    <p:extLst>
      <p:ext uri="{BB962C8B-B14F-4D97-AF65-F5344CB8AC3E}">
        <p14:creationId xmlns:p14="http://schemas.microsoft.com/office/powerpoint/2010/main" val="38963214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Purpose</a:t>
            </a:r>
            <a:r>
              <a:rPr lang="en-GB" baseline="0" dirty="0"/>
              <a:t> of the prosecution is to prove the facts in issue not to nick people.</a:t>
            </a:r>
          </a:p>
          <a:p>
            <a:endParaRPr lang="en-GB" baseline="0" dirty="0"/>
          </a:p>
          <a:p>
            <a:r>
              <a:rPr lang="en-GB" baseline="0" dirty="0"/>
              <a:t>Prosecution will need to prove……</a:t>
            </a:r>
          </a:p>
          <a:p>
            <a:endParaRPr lang="en-GB" baseline="0" dirty="0"/>
          </a:p>
          <a:p>
            <a:r>
              <a:rPr lang="en-GB" baseline="0" dirty="0"/>
              <a:t>At half time limits (end of prosecution evidence) defence can call no case to answer if prosecution has not proved facts in issue.</a:t>
            </a:r>
          </a:p>
          <a:p>
            <a:endParaRPr lang="en-GB" baseline="0" dirty="0"/>
          </a:p>
          <a:p>
            <a:pPr>
              <a:lnSpc>
                <a:spcPct val="80000"/>
              </a:lnSpc>
              <a:buFontTx/>
              <a:buNone/>
            </a:pPr>
            <a:r>
              <a:rPr lang="en-GB" altLang="en-US" sz="1800" dirty="0"/>
              <a:t>R – v - Galbraith</a:t>
            </a:r>
          </a:p>
          <a:p>
            <a:pPr>
              <a:lnSpc>
                <a:spcPct val="80000"/>
              </a:lnSpc>
            </a:pPr>
            <a:r>
              <a:rPr lang="en-GB" altLang="en-US" sz="1800" dirty="0"/>
              <a:t>A ruling of no case to answer may be based on two limbs. </a:t>
            </a:r>
          </a:p>
          <a:p>
            <a:pPr marL="285750" indent="-285750">
              <a:lnSpc>
                <a:spcPct val="80000"/>
              </a:lnSpc>
              <a:buFont typeface="Arial" panose="020B0604020202020204" pitchFamily="34" charset="0"/>
              <a:buChar char="•"/>
            </a:pPr>
            <a:r>
              <a:rPr lang="en-GB" altLang="en-US" sz="1800" dirty="0"/>
              <a:t>The first limb is a point of law, namely that the facts given in evidence do not in law amount to an offence. </a:t>
            </a:r>
          </a:p>
          <a:p>
            <a:pPr marL="285750" indent="-285750">
              <a:lnSpc>
                <a:spcPct val="80000"/>
              </a:lnSpc>
              <a:buFont typeface="Arial" panose="020B0604020202020204" pitchFamily="34" charset="0"/>
              <a:buChar char="•"/>
            </a:pPr>
            <a:r>
              <a:rPr lang="en-GB" altLang="en-US" sz="1800" dirty="0"/>
              <a:t>The second limb involves the judge coming to a conclusion on the evidence that the prosecution evidence, taken at its highest, is such that a jury properly directed could not properly convict on it. </a:t>
            </a:r>
          </a:p>
          <a:p>
            <a:endParaRPr lang="en-GB" baseline="0" dirty="0"/>
          </a:p>
          <a:p>
            <a:r>
              <a:rPr lang="en-GB" baseline="0" dirty="0"/>
              <a:t>OK?</a:t>
            </a:r>
            <a:endParaRPr lang="en-GB" dirty="0"/>
          </a:p>
        </p:txBody>
      </p:sp>
    </p:spTree>
    <p:extLst>
      <p:ext uri="{BB962C8B-B14F-4D97-AF65-F5344CB8AC3E}">
        <p14:creationId xmlns:p14="http://schemas.microsoft.com/office/powerpoint/2010/main" val="37496953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Internal</a:t>
            </a:r>
            <a:r>
              <a:rPr lang="en-GB" baseline="0" dirty="0"/>
              <a:t> p</a:t>
            </a:r>
            <a:r>
              <a:rPr lang="en-GB" dirty="0"/>
              <a:t>rosecution procedures are often overcomplicated and based</a:t>
            </a:r>
            <a:r>
              <a:rPr lang="en-GB" baseline="0" dirty="0"/>
              <a:t> on LA bad experiences in court.</a:t>
            </a:r>
            <a:endParaRPr lang="en-GB" dirty="0"/>
          </a:p>
          <a:p>
            <a:endParaRPr lang="en-GB" dirty="0"/>
          </a:p>
          <a:p>
            <a:r>
              <a:rPr lang="en-GB" dirty="0"/>
              <a:t>Where</a:t>
            </a:r>
            <a:r>
              <a:rPr lang="en-GB" baseline="0" dirty="0"/>
              <a:t> is the first port of call for criminal cases?</a:t>
            </a:r>
            <a:endParaRPr lang="en-GB" dirty="0"/>
          </a:p>
        </p:txBody>
      </p:sp>
    </p:spTree>
    <p:extLst>
      <p:ext uri="{BB962C8B-B14F-4D97-AF65-F5344CB8AC3E}">
        <p14:creationId xmlns:p14="http://schemas.microsoft.com/office/powerpoint/2010/main" val="42236852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This is the website which is updated regularly (E.g. warrant paperwork and s.9 wording</a:t>
            </a:r>
            <a:r>
              <a:rPr lang="en-GB" baseline="0" dirty="0"/>
              <a:t> was updated recently).</a:t>
            </a:r>
          </a:p>
          <a:p>
            <a:endParaRPr lang="en-GB" baseline="0" dirty="0"/>
          </a:p>
          <a:p>
            <a:r>
              <a:rPr lang="en-GB" baseline="0" dirty="0"/>
              <a:t>Has everybody looked at these?</a:t>
            </a:r>
          </a:p>
          <a:p>
            <a:endParaRPr lang="en-GB" baseline="0" dirty="0"/>
          </a:p>
          <a:p>
            <a:r>
              <a:rPr lang="en-GB" baseline="0" dirty="0"/>
              <a:t>Includes forms (witness statements) and the procedure for each court stage.</a:t>
            </a:r>
            <a:endParaRPr lang="en-GB" dirty="0"/>
          </a:p>
        </p:txBody>
      </p:sp>
    </p:spTree>
    <p:extLst>
      <p:ext uri="{BB962C8B-B14F-4D97-AF65-F5344CB8AC3E}">
        <p14:creationId xmlns:p14="http://schemas.microsoft.com/office/powerpoint/2010/main" val="21219459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Criminal</a:t>
            </a:r>
            <a:r>
              <a:rPr lang="en-GB" baseline="0" dirty="0"/>
              <a:t> Procedure Rules contain an overriding objective that criminal cases must be dealt with justly by…..</a:t>
            </a:r>
          </a:p>
          <a:p>
            <a:endParaRPr lang="en-GB" baseline="0" dirty="0"/>
          </a:p>
          <a:p>
            <a:r>
              <a:rPr lang="en-GB" baseline="0" dirty="0"/>
              <a:t>In R v </a:t>
            </a:r>
            <a:r>
              <a:rPr lang="en-GB" baseline="0" dirty="0" err="1"/>
              <a:t>Penner</a:t>
            </a:r>
            <a:r>
              <a:rPr lang="en-GB" baseline="0" dirty="0"/>
              <a:t> [2010] EWCA </a:t>
            </a:r>
            <a:r>
              <a:rPr lang="en-GB" baseline="0" dirty="0" err="1"/>
              <a:t>Crim</a:t>
            </a:r>
            <a:r>
              <a:rPr lang="en-GB" baseline="0" dirty="0"/>
              <a:t> 1155 </a:t>
            </a:r>
            <a:r>
              <a:rPr lang="en-GB" i="1" baseline="0" dirty="0"/>
              <a:t>it is no longer possible to have cases in the way in which this case was conducted</a:t>
            </a:r>
            <a:r>
              <a:rPr lang="en-GB" baseline="0" dirty="0"/>
              <a:t>.… Where points occur to someone and then an attempt is made to ambush the prosecution by a submission of no case to answer the divisional court made clear in the Chorley Justices case</a:t>
            </a:r>
            <a:r>
              <a:rPr lang="en-GB" i="1" baseline="0" dirty="0"/>
              <a:t>….that trial by ambush was no longer permissible.  It is a regrettable fact that this court has again had to make that position clear</a:t>
            </a:r>
            <a:r>
              <a:rPr lang="en-GB" baseline="0" dirty="0"/>
              <a:t>.</a:t>
            </a:r>
          </a:p>
          <a:p>
            <a:endParaRPr lang="en-GB" baseline="0" dirty="0"/>
          </a:p>
        </p:txBody>
      </p:sp>
    </p:spTree>
    <p:extLst>
      <p:ext uri="{BB962C8B-B14F-4D97-AF65-F5344CB8AC3E}">
        <p14:creationId xmlns:p14="http://schemas.microsoft.com/office/powerpoint/2010/main" val="4072669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Briefly</a:t>
            </a:r>
            <a:r>
              <a:rPr lang="en-GB" baseline="0" dirty="0"/>
              <a:t> will look at:</a:t>
            </a:r>
          </a:p>
          <a:p>
            <a:pPr marL="171450" indent="-171450">
              <a:buFont typeface="Arial" panose="020B0604020202020204" pitchFamily="34" charset="0"/>
              <a:buChar char="•"/>
            </a:pPr>
            <a:r>
              <a:rPr lang="en-GB" baseline="0" dirty="0"/>
              <a:t>Nature of food law</a:t>
            </a:r>
          </a:p>
          <a:p>
            <a:pPr marL="171450" indent="-171450">
              <a:buFont typeface="Arial" panose="020B0604020202020204" pitchFamily="34" charset="0"/>
              <a:buChar char="•"/>
            </a:pPr>
            <a:r>
              <a:rPr lang="en-GB" baseline="0" dirty="0"/>
              <a:t>Outcomes of criminal investigations</a:t>
            </a:r>
          </a:p>
          <a:p>
            <a:pPr marL="171450" indent="-171450">
              <a:buFont typeface="Arial" panose="020B0604020202020204" pitchFamily="34" charset="0"/>
              <a:buChar char="•"/>
            </a:pPr>
            <a:r>
              <a:rPr lang="en-GB" baseline="0" dirty="0"/>
              <a:t>Review rules of evidence</a:t>
            </a:r>
          </a:p>
          <a:p>
            <a:pPr marL="171450" indent="-171450">
              <a:buFont typeface="Arial" panose="020B0604020202020204" pitchFamily="34" charset="0"/>
              <a:buChar char="•"/>
            </a:pPr>
            <a:r>
              <a:rPr lang="en-GB" baseline="0" dirty="0"/>
              <a:t>Guidance for interviewing witnesses</a:t>
            </a:r>
          </a:p>
          <a:p>
            <a:pPr marL="171450" indent="-171450">
              <a:buFont typeface="Arial" panose="020B0604020202020204" pitchFamily="34" charset="0"/>
              <a:buChar char="•"/>
            </a:pPr>
            <a:r>
              <a:rPr lang="en-GB" baseline="0" dirty="0"/>
              <a:t>RIPA</a:t>
            </a:r>
          </a:p>
          <a:p>
            <a:pPr marL="171450" indent="-171450">
              <a:buFont typeface="Arial" panose="020B0604020202020204" pitchFamily="34" charset="0"/>
              <a:buChar char="•"/>
            </a:pPr>
            <a:r>
              <a:rPr lang="en-GB" baseline="0" dirty="0"/>
              <a:t>Review the Criminal Procedure and Investigations Act (CPIA)</a:t>
            </a:r>
          </a:p>
          <a:p>
            <a:pPr marL="171450" indent="-171450">
              <a:buFont typeface="Arial" panose="020B0604020202020204" pitchFamily="34" charset="0"/>
              <a:buChar char="•"/>
            </a:pPr>
            <a:r>
              <a:rPr lang="en-GB" baseline="0" dirty="0"/>
              <a:t>Guidance on interviewing suspects</a:t>
            </a:r>
            <a:endParaRPr lang="en-GB" dirty="0"/>
          </a:p>
        </p:txBody>
      </p:sp>
    </p:spTree>
    <p:extLst>
      <p:ext uri="{BB962C8B-B14F-4D97-AF65-F5344CB8AC3E}">
        <p14:creationId xmlns:p14="http://schemas.microsoft.com/office/powerpoint/2010/main" val="12159631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Witnesses, victims and jurors should</a:t>
            </a:r>
            <a:r>
              <a:rPr lang="en-GB" baseline="0" dirty="0"/>
              <a:t> be respected and  kept informed as to the progress of the case  (not jurors!)</a:t>
            </a:r>
          </a:p>
          <a:p>
            <a:endParaRPr lang="en-GB" baseline="0" dirty="0"/>
          </a:p>
          <a:p>
            <a:r>
              <a:rPr lang="en-GB" baseline="0" dirty="0"/>
              <a:t>Cases should be dealt with efficiently and quickly and appropriate information should be available to the court.</a:t>
            </a:r>
            <a:endParaRPr lang="en-GB" dirty="0"/>
          </a:p>
          <a:p>
            <a:endParaRPr lang="en-GB" dirty="0"/>
          </a:p>
          <a:p>
            <a:r>
              <a:rPr lang="en-GB" dirty="0"/>
              <a:t>In R v Boardman [2015] EWCA </a:t>
            </a:r>
            <a:r>
              <a:rPr lang="en-GB" dirty="0" err="1"/>
              <a:t>Crim</a:t>
            </a:r>
            <a:r>
              <a:rPr lang="en-GB" dirty="0"/>
              <a:t> 175 Judge</a:t>
            </a:r>
            <a:r>
              <a:rPr lang="en-GB" baseline="0" dirty="0"/>
              <a:t> refused to allow telephone data records to be admitted even through this would have brought the prosecution to an end because they had failed to progress the case properly or in accordance with the Criminal Procedure rules.</a:t>
            </a:r>
          </a:p>
          <a:p>
            <a:endParaRPr lang="en-GB" baseline="0" dirty="0"/>
          </a:p>
          <a:p>
            <a:r>
              <a:rPr lang="en-GB" baseline="0" dirty="0"/>
              <a:t>“The overriding objective of the Criminal Procedure Rules must be adhered to and that inadequate case preparation will not be tolerated.”</a:t>
            </a:r>
            <a:endParaRPr lang="en-GB" dirty="0"/>
          </a:p>
        </p:txBody>
      </p:sp>
    </p:spTree>
    <p:extLst>
      <p:ext uri="{BB962C8B-B14F-4D97-AF65-F5344CB8AC3E}">
        <p14:creationId xmlns:p14="http://schemas.microsoft.com/office/powerpoint/2010/main" val="2492882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Part of the overriding</a:t>
            </a:r>
            <a:r>
              <a:rPr lang="en-GB" baseline="0" dirty="0"/>
              <a:t> objective that cases should be dealt with justly by taking into account the…..</a:t>
            </a:r>
          </a:p>
          <a:p>
            <a:endParaRPr lang="en-GB" baseline="0" dirty="0"/>
          </a:p>
          <a:p>
            <a:endParaRPr lang="en-GB" baseline="0" dirty="0"/>
          </a:p>
          <a:p>
            <a:r>
              <a:rPr lang="en-GB" baseline="0" dirty="0"/>
              <a:t>E.g. level of offence, complexity of offence, consequences for the defendant</a:t>
            </a:r>
            <a:endParaRPr lang="en-GB" dirty="0"/>
          </a:p>
        </p:txBody>
      </p:sp>
    </p:spTree>
    <p:extLst>
      <p:ext uri="{BB962C8B-B14F-4D97-AF65-F5344CB8AC3E}">
        <p14:creationId xmlns:p14="http://schemas.microsoft.com/office/powerpoint/2010/main" val="3052403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Has anyone had to give evidence in a magistrates court,</a:t>
            </a:r>
            <a:r>
              <a:rPr lang="en-GB" baseline="0" dirty="0"/>
              <a:t> crown court or to the court of appeal?  </a:t>
            </a:r>
          </a:p>
          <a:p>
            <a:endParaRPr lang="en-GB" baseline="0" dirty="0"/>
          </a:p>
          <a:p>
            <a:r>
              <a:rPr lang="en-GB" baseline="0" dirty="0"/>
              <a:t>Prosecution goes first can call witnesses call on real evidence and documentary offence.  Witnesses give examination in chief and then cross examined and re-examined.</a:t>
            </a:r>
          </a:p>
          <a:p>
            <a:endParaRPr lang="en-GB" baseline="0" dirty="0"/>
          </a:p>
          <a:p>
            <a:r>
              <a:rPr lang="en-GB" baseline="0" dirty="0"/>
              <a:t>(Former colleague was in the evidence box for two weeks at crown court being cross examined.)</a:t>
            </a:r>
            <a:endParaRPr lang="en-GB" dirty="0"/>
          </a:p>
        </p:txBody>
      </p:sp>
    </p:spTree>
    <p:extLst>
      <p:ext uri="{BB962C8B-B14F-4D97-AF65-F5344CB8AC3E}">
        <p14:creationId xmlns:p14="http://schemas.microsoft.com/office/powerpoint/2010/main" val="31312955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This is where you need a good legal representative to tak</a:t>
            </a:r>
            <a:r>
              <a:rPr lang="en-GB" baseline="0" dirty="0"/>
              <a:t>e you through your evidence.  They can’t lead you but you may refer to your notebook if the notes were made contemporaneously.</a:t>
            </a:r>
          </a:p>
          <a:p>
            <a:endParaRPr lang="en-GB" baseline="0" dirty="0"/>
          </a:p>
          <a:p>
            <a:r>
              <a:rPr lang="en-GB" baseline="0" dirty="0"/>
              <a:t>This is you being taken through your evidence by the prosecution essentially.</a:t>
            </a:r>
          </a:p>
          <a:p>
            <a:endParaRPr lang="en-GB" baseline="0" dirty="0"/>
          </a:p>
          <a:p>
            <a:endParaRPr lang="en-GB" baseline="0" dirty="0"/>
          </a:p>
          <a:p>
            <a:endParaRPr lang="en-GB" dirty="0"/>
          </a:p>
        </p:txBody>
      </p:sp>
    </p:spTree>
    <p:extLst>
      <p:ext uri="{BB962C8B-B14F-4D97-AF65-F5344CB8AC3E}">
        <p14:creationId xmlns:p14="http://schemas.microsoft.com/office/powerpoint/2010/main" val="3320497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Defence will challeng</a:t>
            </a:r>
            <a:r>
              <a:rPr lang="en-GB" baseline="0" dirty="0"/>
              <a:t>e what you say in cross examination if they choose to do so.</a:t>
            </a:r>
          </a:p>
          <a:p>
            <a:endParaRPr lang="en-GB" baseline="0" dirty="0"/>
          </a:p>
          <a:p>
            <a:r>
              <a:rPr lang="en-GB" baseline="0" dirty="0"/>
              <a:t>They may challenge the issues in dispute, point out mistakes, and raise inconsistencies with your evidence.</a:t>
            </a:r>
          </a:p>
          <a:p>
            <a:endParaRPr lang="en-GB" baseline="0" dirty="0"/>
          </a:p>
          <a:p>
            <a:r>
              <a:rPr lang="en-GB" baseline="0" dirty="0"/>
              <a:t>Stick to the evidence and say I don’t know if you don’t know.  Do </a:t>
            </a:r>
            <a:r>
              <a:rPr lang="en-GB" b="1" baseline="0" dirty="0"/>
              <a:t>not</a:t>
            </a:r>
            <a:r>
              <a:rPr lang="en-GB" baseline="0" dirty="0"/>
              <a:t> lie.  Do</a:t>
            </a:r>
            <a:r>
              <a:rPr lang="en-GB" b="1" baseline="0" dirty="0"/>
              <a:t> not </a:t>
            </a:r>
            <a:r>
              <a:rPr lang="en-GB" baseline="0" dirty="0"/>
              <a:t>argue.</a:t>
            </a:r>
            <a:endParaRPr lang="en-GB" dirty="0"/>
          </a:p>
        </p:txBody>
      </p:sp>
    </p:spTree>
    <p:extLst>
      <p:ext uri="{BB962C8B-B14F-4D97-AF65-F5344CB8AC3E}">
        <p14:creationId xmlns:p14="http://schemas.microsoft.com/office/powerpoint/2010/main" val="234521183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Opportunity to put right any damage done but it may be</a:t>
            </a:r>
            <a:r>
              <a:rPr lang="en-GB" baseline="0" dirty="0"/>
              <a:t> too late!</a:t>
            </a:r>
          </a:p>
          <a:p>
            <a:endParaRPr lang="en-GB" baseline="0" dirty="0"/>
          </a:p>
          <a:p>
            <a:r>
              <a:rPr lang="en-GB" baseline="0" dirty="0"/>
              <a:t>At this stage can only discuss the points already raised.</a:t>
            </a:r>
          </a:p>
          <a:p>
            <a:endParaRPr lang="en-GB" baseline="0" dirty="0"/>
          </a:p>
          <a:p>
            <a:r>
              <a:rPr lang="en-GB" baseline="0" dirty="0"/>
              <a:t>Everyone OK with this?</a:t>
            </a:r>
            <a:endParaRPr lang="en-GB" dirty="0"/>
          </a:p>
        </p:txBody>
      </p:sp>
    </p:spTree>
    <p:extLst>
      <p:ext uri="{BB962C8B-B14F-4D97-AF65-F5344CB8AC3E}">
        <p14:creationId xmlns:p14="http://schemas.microsoft.com/office/powerpoint/2010/main" val="8655218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More and more cases</a:t>
            </a:r>
            <a:r>
              <a:rPr lang="en-GB" baseline="0" dirty="0"/>
              <a:t> are now being challenged based on procedure rather than evidence.</a:t>
            </a:r>
            <a:endParaRPr lang="en-GB" dirty="0"/>
          </a:p>
        </p:txBody>
      </p:sp>
    </p:spTree>
    <p:extLst>
      <p:ext uri="{BB962C8B-B14F-4D97-AF65-F5344CB8AC3E}">
        <p14:creationId xmlns:p14="http://schemas.microsoft.com/office/powerpoint/2010/main" val="4623460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These are easy areas defence may pick on and challenge…………..</a:t>
            </a:r>
          </a:p>
          <a:p>
            <a:endParaRPr lang="en-GB" dirty="0"/>
          </a:p>
        </p:txBody>
      </p:sp>
    </p:spTree>
    <p:extLst>
      <p:ext uri="{BB962C8B-B14F-4D97-AF65-F5344CB8AC3E}">
        <p14:creationId xmlns:p14="http://schemas.microsoft.com/office/powerpoint/2010/main" val="19780574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What is abuse of processes?</a:t>
            </a:r>
          </a:p>
          <a:p>
            <a:endParaRPr lang="en-GB" baseline="0" dirty="0"/>
          </a:p>
          <a:p>
            <a:r>
              <a:rPr lang="en-GB" dirty="0">
                <a:effectLst/>
              </a:rPr>
              <a:t>Abuse of process has been defined as something so unfair and wrong with the prosecution that the court should not allow a prosecutor to proceed with what is, in all other respects, a perfectly supportable case (</a:t>
            </a:r>
            <a:r>
              <a:rPr lang="en-GB" i="1" dirty="0">
                <a:effectLst/>
              </a:rPr>
              <a:t>Hui Chi-Ming v R</a:t>
            </a:r>
            <a:r>
              <a:rPr lang="en-GB" dirty="0">
                <a:effectLst/>
              </a:rPr>
              <a:t> [1992] 1 A.C. 34, PC). </a:t>
            </a:r>
          </a:p>
          <a:p>
            <a:endParaRPr lang="en-GB" dirty="0">
              <a:effectLst/>
            </a:endParaRPr>
          </a:p>
          <a:p>
            <a:r>
              <a:rPr lang="en-GB" dirty="0">
                <a:effectLst/>
              </a:rPr>
              <a:t>'Unfair and wrong' is for the court to determine on the individual facts of each case. The concept of a fair trial involves fairness to the prosecution and to the public as well as to the defendant: </a:t>
            </a:r>
            <a:r>
              <a:rPr lang="en-GB" i="1" dirty="0">
                <a:effectLst/>
              </a:rPr>
              <a:t>DPP v </a:t>
            </a:r>
            <a:r>
              <a:rPr lang="en-GB" i="1" dirty="0" err="1">
                <a:effectLst/>
              </a:rPr>
              <a:t>Meakin</a:t>
            </a:r>
            <a:r>
              <a:rPr lang="en-GB" dirty="0">
                <a:effectLst/>
              </a:rPr>
              <a:t> [2006] EWHC 1067. </a:t>
            </a:r>
          </a:p>
          <a:p>
            <a:r>
              <a:rPr lang="en-GB" dirty="0">
                <a:effectLst/>
              </a:rPr>
              <a:t>The inherent jurisdiction of the court to stop a prosecution to prevent an abuse of process is to be exercised only in exceptional circumstances: Attorney General's Reference (No 1 of 1990) [1992] Q.B. 630, CA; Attorney General's Reference (No 2 of 2001) [2004] 2 A.C. 72, HL. </a:t>
            </a:r>
            <a:endParaRPr lang="en-GB" dirty="0"/>
          </a:p>
        </p:txBody>
      </p:sp>
    </p:spTree>
    <p:extLst>
      <p:ext uri="{BB962C8B-B14F-4D97-AF65-F5344CB8AC3E}">
        <p14:creationId xmlns:p14="http://schemas.microsoft.com/office/powerpoint/2010/main" val="18601877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e.g.</a:t>
            </a:r>
            <a:r>
              <a:rPr lang="en-GB" baseline="0" dirty="0"/>
              <a:t> Lost/destroyed evidence</a:t>
            </a:r>
          </a:p>
          <a:p>
            <a:r>
              <a:rPr lang="en-GB" baseline="0" dirty="0"/>
              <a:t>Not following all reasonable lines of enquiry</a:t>
            </a:r>
          </a:p>
          <a:p>
            <a:r>
              <a:rPr lang="en-GB" baseline="0" dirty="0"/>
              <a:t>Adverse pre-trial publicity by Local Authority</a:t>
            </a:r>
          </a:p>
          <a:p>
            <a:endParaRPr kumimoji="1" lang="en-GB" sz="1200" b="0" i="0" u="none" strike="noStrike" kern="1200" baseline="0" dirty="0">
              <a:solidFill>
                <a:schemeClr val="tx1"/>
              </a:solidFill>
              <a:latin typeface="Times New Roman" pitchFamily="18" charset="0"/>
              <a:ea typeface="+mn-ea"/>
              <a:cs typeface="+mn-cs"/>
            </a:endParaRPr>
          </a:p>
          <a:p>
            <a:r>
              <a:rPr kumimoji="1" lang="en-GB" sz="1200" b="1" i="1" u="none" strike="noStrike" kern="1200" baseline="0" dirty="0">
                <a:solidFill>
                  <a:schemeClr val="tx1"/>
                </a:solidFill>
                <a:latin typeface="Times New Roman" pitchFamily="18" charset="0"/>
                <a:ea typeface="+mn-ea"/>
                <a:cs typeface="+mn-cs"/>
              </a:rPr>
              <a:t>R v </a:t>
            </a:r>
            <a:r>
              <a:rPr kumimoji="1" lang="en-GB" sz="1200" b="1" i="1" u="none" strike="noStrike" kern="1200" baseline="0" dirty="0" err="1">
                <a:solidFill>
                  <a:schemeClr val="tx1"/>
                </a:solidFill>
                <a:latin typeface="Times New Roman" pitchFamily="18" charset="0"/>
                <a:ea typeface="+mn-ea"/>
                <a:cs typeface="+mn-cs"/>
              </a:rPr>
              <a:t>Horseferry</a:t>
            </a:r>
            <a:r>
              <a:rPr kumimoji="1" lang="en-GB" sz="1200" b="1" i="1" u="none" strike="noStrike" kern="1200" baseline="0" dirty="0">
                <a:solidFill>
                  <a:schemeClr val="tx1"/>
                </a:solidFill>
                <a:latin typeface="Times New Roman" pitchFamily="18" charset="0"/>
                <a:ea typeface="+mn-ea"/>
                <a:cs typeface="+mn-cs"/>
              </a:rPr>
              <a:t> Road Magistrates’ Court, ex p. Bennett </a:t>
            </a:r>
            <a:r>
              <a:rPr kumimoji="1" lang="en-GB" sz="1200" b="1" i="0" u="none" strike="noStrike" kern="1200" baseline="0" dirty="0">
                <a:solidFill>
                  <a:schemeClr val="tx1"/>
                </a:solidFill>
                <a:latin typeface="Times New Roman" pitchFamily="18" charset="0"/>
                <a:ea typeface="+mn-ea"/>
                <a:cs typeface="+mn-cs"/>
              </a:rPr>
              <a:t>[1994] 1 AC 42, HL</a:t>
            </a:r>
            <a:r>
              <a:rPr kumimoji="1" lang="en-GB" sz="1200" b="0" i="0" u="none" strike="noStrike" kern="1200" baseline="0" dirty="0">
                <a:solidFill>
                  <a:schemeClr val="tx1"/>
                </a:solidFill>
                <a:latin typeface="Times New Roman" pitchFamily="18" charset="0"/>
                <a:ea typeface="+mn-ea"/>
                <a:cs typeface="+mn-cs"/>
              </a:rPr>
              <a:t>, per Lord Griffiths</a:t>
            </a:r>
          </a:p>
          <a:p>
            <a:endParaRPr lang="en-GB" baseline="0" dirty="0"/>
          </a:p>
          <a:p>
            <a:r>
              <a:rPr kumimoji="1" lang="en-GB" sz="1200" b="0" i="1" u="none" strike="noStrike" kern="1200" baseline="0" dirty="0">
                <a:solidFill>
                  <a:schemeClr val="tx1"/>
                </a:solidFill>
                <a:latin typeface="Times New Roman" pitchFamily="18" charset="0"/>
                <a:ea typeface="+mn-ea"/>
                <a:cs typeface="+mn-cs"/>
              </a:rPr>
              <a:t>“</a:t>
            </a:r>
            <a:r>
              <a:rPr kumimoji="1" lang="en-GB" sz="1200" b="0" i="0" u="none" strike="noStrike" kern="1200" baseline="0" dirty="0">
                <a:solidFill>
                  <a:schemeClr val="tx1"/>
                </a:solidFill>
                <a:latin typeface="Times New Roman" pitchFamily="18" charset="0"/>
                <a:ea typeface="+mn-ea"/>
                <a:cs typeface="+mn-cs"/>
              </a:rPr>
              <a:t>If the court is to have the power to interfere with the prosecution in the present circumstances it must be because</a:t>
            </a:r>
          </a:p>
          <a:p>
            <a:r>
              <a:rPr kumimoji="1" lang="en-GB" sz="1200" b="0" i="0" u="none" strike="noStrike" kern="1200" baseline="0" dirty="0">
                <a:solidFill>
                  <a:schemeClr val="tx1"/>
                </a:solidFill>
                <a:latin typeface="Times New Roman" pitchFamily="18" charset="0"/>
                <a:ea typeface="+mn-ea"/>
                <a:cs typeface="+mn-cs"/>
              </a:rPr>
              <a:t>the judiciary accept a responsibility for the maintenance of the rule of law that embraces a willingness to oversee</a:t>
            </a:r>
          </a:p>
          <a:p>
            <a:r>
              <a:rPr kumimoji="1" lang="en-GB" sz="1200" b="0" i="0" u="none" strike="noStrike" kern="1200" baseline="0" dirty="0">
                <a:solidFill>
                  <a:schemeClr val="tx1"/>
                </a:solidFill>
                <a:latin typeface="Times New Roman" pitchFamily="18" charset="0"/>
                <a:ea typeface="+mn-ea"/>
                <a:cs typeface="+mn-cs"/>
              </a:rPr>
              <a:t>executive action and to refuse to countenance behaviour that threatens either basic human rights or the rule of law.</a:t>
            </a:r>
          </a:p>
          <a:p>
            <a:r>
              <a:rPr kumimoji="1" lang="en-GB" sz="1200" b="0" i="1" u="none" strike="noStrike" kern="1200" baseline="0" dirty="0">
                <a:solidFill>
                  <a:schemeClr val="tx1"/>
                </a:solidFill>
                <a:latin typeface="Times New Roman" pitchFamily="18" charset="0"/>
                <a:ea typeface="+mn-ea"/>
                <a:cs typeface="+mn-cs"/>
              </a:rPr>
              <a:t>“ </a:t>
            </a:r>
            <a:r>
              <a:rPr kumimoji="1" lang="en-GB" sz="1200" b="0" i="0" u="none" strike="noStrike" kern="1200" baseline="0" dirty="0">
                <a:solidFill>
                  <a:schemeClr val="tx1"/>
                </a:solidFill>
                <a:latin typeface="Times New Roman" pitchFamily="18" charset="0"/>
                <a:ea typeface="+mn-ea"/>
                <a:cs typeface="+mn-cs"/>
              </a:rPr>
              <a:t>[I]f it comes to the attention of the court that there has been a serious abuse of power it should, in my view, express</a:t>
            </a:r>
          </a:p>
          <a:p>
            <a:r>
              <a:rPr kumimoji="1" lang="en-GB" sz="1200" b="0" i="0" u="none" strike="noStrike" kern="1200" baseline="0" dirty="0">
                <a:solidFill>
                  <a:schemeClr val="tx1"/>
                </a:solidFill>
                <a:latin typeface="Times New Roman" pitchFamily="18" charset="0"/>
                <a:ea typeface="+mn-ea"/>
                <a:cs typeface="+mn-cs"/>
              </a:rPr>
              <a:t>its disapproval by refusing to act upon it.” </a:t>
            </a:r>
          </a:p>
          <a:p>
            <a:endParaRPr kumimoji="1" lang="en-GB" sz="1200" b="0" i="0" u="none" strike="noStrike" kern="1200" baseline="0" dirty="0">
              <a:solidFill>
                <a:schemeClr val="tx1"/>
              </a:solidFill>
              <a:latin typeface="Times New Roman" pitchFamily="18" charset="0"/>
              <a:ea typeface="+mn-ea"/>
              <a:cs typeface="+mn-cs"/>
            </a:endParaRPr>
          </a:p>
          <a:p>
            <a:r>
              <a:rPr kumimoji="1" lang="en-GB" sz="1200" b="0" i="1" u="none" strike="noStrike" kern="1200" baseline="0" dirty="0">
                <a:solidFill>
                  <a:schemeClr val="tx1"/>
                </a:solidFill>
                <a:latin typeface="Times New Roman" pitchFamily="18" charset="0"/>
                <a:ea typeface="+mn-ea"/>
                <a:cs typeface="+mn-cs"/>
              </a:rPr>
              <a:t>“ …</a:t>
            </a:r>
            <a:r>
              <a:rPr kumimoji="1" lang="en-GB" sz="1200" b="0" i="0" u="none" strike="noStrike" kern="1200" baseline="0" dirty="0">
                <a:solidFill>
                  <a:schemeClr val="tx1"/>
                </a:solidFill>
                <a:latin typeface="Times New Roman" pitchFamily="18" charset="0"/>
                <a:ea typeface="+mn-ea"/>
                <a:cs typeface="+mn-cs"/>
              </a:rPr>
              <a:t>I consider that a court has a discretion to stay any criminal proceedings on the ground that to try those</a:t>
            </a:r>
          </a:p>
          <a:p>
            <a:r>
              <a:rPr kumimoji="1" lang="en-GB" sz="1200" b="0" i="0" u="none" strike="noStrike" kern="1200" baseline="0" dirty="0">
                <a:solidFill>
                  <a:schemeClr val="tx1"/>
                </a:solidFill>
                <a:latin typeface="Times New Roman" pitchFamily="18" charset="0"/>
                <a:ea typeface="+mn-ea"/>
                <a:cs typeface="+mn-cs"/>
              </a:rPr>
              <a:t>proceedings will amount to an abuse of its own process either (1) because it will be impossible (usually by reason of delay) to</a:t>
            </a:r>
          </a:p>
          <a:p>
            <a:r>
              <a:rPr kumimoji="1" lang="en-GB" sz="1200" b="0" i="0" u="none" strike="noStrike" kern="1200" baseline="0" dirty="0">
                <a:solidFill>
                  <a:schemeClr val="tx1"/>
                </a:solidFill>
                <a:latin typeface="Times New Roman" pitchFamily="18" charset="0"/>
                <a:ea typeface="+mn-ea"/>
                <a:cs typeface="+mn-cs"/>
              </a:rPr>
              <a:t>give the accused a fair trial or (2) because it offends the court's sense of justice and propriety to be asked to try the accused in</a:t>
            </a:r>
            <a:endParaRPr lang="en-GB" dirty="0"/>
          </a:p>
        </p:txBody>
      </p:sp>
    </p:spTree>
    <p:extLst>
      <p:ext uri="{BB962C8B-B14F-4D97-AF65-F5344CB8AC3E}">
        <p14:creationId xmlns:p14="http://schemas.microsoft.com/office/powerpoint/2010/main" val="3324803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Housekeeping,</a:t>
            </a:r>
            <a:r>
              <a:rPr lang="en-GB" baseline="0" dirty="0"/>
              <a:t> fire, toilets, breaks</a:t>
            </a:r>
          </a:p>
          <a:p>
            <a:endParaRPr lang="en-GB" baseline="0" dirty="0"/>
          </a:p>
          <a:p>
            <a:r>
              <a:rPr lang="en-GB" baseline="0" dirty="0"/>
              <a:t>Introduce delegates</a:t>
            </a:r>
          </a:p>
          <a:p>
            <a:endParaRPr lang="en-GB" baseline="0" dirty="0"/>
          </a:p>
          <a:p>
            <a:r>
              <a:rPr lang="en-GB" baseline="0" dirty="0"/>
              <a:t>Introduce ourselves</a:t>
            </a:r>
          </a:p>
          <a:p>
            <a:endParaRPr lang="en-GB" baseline="0" dirty="0"/>
          </a:p>
          <a:p>
            <a:r>
              <a:rPr lang="en-GB" baseline="0" dirty="0"/>
              <a:t>Questions – we don’t have all the answers but will try out best….</a:t>
            </a:r>
          </a:p>
        </p:txBody>
      </p:sp>
    </p:spTree>
    <p:extLst>
      <p:ext uri="{BB962C8B-B14F-4D97-AF65-F5344CB8AC3E}">
        <p14:creationId xmlns:p14="http://schemas.microsoft.com/office/powerpoint/2010/main" val="20500295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kumimoji="1" lang="en-GB" sz="1200" b="1" i="0" u="none" strike="noStrike" kern="1200" baseline="0" dirty="0">
                <a:solidFill>
                  <a:schemeClr val="tx1"/>
                </a:solidFill>
                <a:latin typeface="Times New Roman" pitchFamily="18" charset="0"/>
                <a:ea typeface="+mn-ea"/>
                <a:cs typeface="+mn-cs"/>
              </a:rPr>
              <a:t>CPS Statistics 2009 – 2010</a:t>
            </a:r>
          </a:p>
          <a:p>
            <a:r>
              <a:rPr kumimoji="1" lang="en-GB" sz="1200" b="0" i="0" u="none" strike="noStrike" kern="1200" baseline="0" dirty="0">
                <a:solidFill>
                  <a:schemeClr val="tx1"/>
                </a:solidFill>
                <a:latin typeface="Times New Roman" pitchFamily="18" charset="0"/>
                <a:ea typeface="+mn-ea"/>
                <a:cs typeface="+mn-cs"/>
              </a:rPr>
              <a:t>No specific figures on cases lost as a result of delay abuse, however, in this period the number of cases either stayed or otherwise lost by reason of delays between offence/charge or trial was </a:t>
            </a:r>
            <a:r>
              <a:rPr kumimoji="1" lang="en-GB" sz="1200" b="1" i="0" u="none" strike="noStrike" kern="1200" baseline="0" dirty="0">
                <a:solidFill>
                  <a:schemeClr val="tx1"/>
                </a:solidFill>
                <a:latin typeface="Times New Roman" pitchFamily="18" charset="0"/>
                <a:ea typeface="+mn-ea"/>
                <a:cs typeface="+mn-cs"/>
              </a:rPr>
              <a:t>1,676 </a:t>
            </a:r>
            <a:r>
              <a:rPr kumimoji="1" lang="en-GB" sz="1200" b="0" i="0" u="none" strike="noStrike" kern="1200" baseline="0" dirty="0">
                <a:solidFill>
                  <a:schemeClr val="tx1"/>
                </a:solidFill>
                <a:latin typeface="Times New Roman" pitchFamily="18" charset="0"/>
                <a:ea typeface="+mn-ea"/>
                <a:cs typeface="+mn-cs"/>
              </a:rPr>
              <a:t>in all courts (</a:t>
            </a:r>
            <a:r>
              <a:rPr kumimoji="1" lang="en-GB" sz="1200" b="1" i="0" u="none" strike="noStrike" kern="1200" baseline="0" dirty="0">
                <a:solidFill>
                  <a:schemeClr val="tx1"/>
                </a:solidFill>
                <a:latin typeface="Times New Roman" pitchFamily="18" charset="0"/>
                <a:ea typeface="+mn-ea"/>
                <a:cs typeface="+mn-cs"/>
              </a:rPr>
              <a:t>118 </a:t>
            </a:r>
            <a:r>
              <a:rPr kumimoji="1" lang="en-GB" sz="1200" b="0" i="0" u="none" strike="noStrike" kern="1200" baseline="0" dirty="0">
                <a:solidFill>
                  <a:schemeClr val="tx1"/>
                </a:solidFill>
                <a:latin typeface="Times New Roman" pitchFamily="18" charset="0"/>
                <a:ea typeface="+mn-ea"/>
                <a:cs typeface="+mn-cs"/>
              </a:rPr>
              <a:t>in Crown Court)</a:t>
            </a:r>
          </a:p>
          <a:p>
            <a:endParaRPr kumimoji="1" lang="en-GB" sz="1200" b="0" i="0" u="none" strike="noStrike" kern="1200" baseline="0" dirty="0">
              <a:solidFill>
                <a:schemeClr val="tx1"/>
              </a:solidFill>
              <a:latin typeface="Times New Roman" pitchFamily="18" charset="0"/>
              <a:ea typeface="+mn-ea"/>
              <a:cs typeface="+mn-cs"/>
            </a:endParaRPr>
          </a:p>
          <a:p>
            <a:r>
              <a:rPr kumimoji="1" lang="en-GB" sz="1200" b="1" i="0" u="none" strike="noStrike" kern="1200" baseline="0" dirty="0">
                <a:solidFill>
                  <a:schemeClr val="tx1"/>
                </a:solidFill>
                <a:latin typeface="Times New Roman" pitchFamily="18" charset="0"/>
                <a:ea typeface="+mn-ea"/>
                <a:cs typeface="+mn-cs"/>
              </a:rPr>
              <a:t>Massive delays may be tolerated</a:t>
            </a:r>
          </a:p>
          <a:p>
            <a:r>
              <a:rPr kumimoji="1" lang="en-GB" sz="1200" b="0" i="0" u="none" strike="noStrike" kern="1200" baseline="0" dirty="0">
                <a:solidFill>
                  <a:schemeClr val="tx1"/>
                </a:solidFill>
                <a:latin typeface="Times New Roman" pitchFamily="18" charset="0"/>
                <a:ea typeface="+mn-ea"/>
                <a:cs typeface="+mn-cs"/>
              </a:rPr>
              <a:t>• War Crimes cases e.g</a:t>
            </a:r>
            <a:r>
              <a:rPr kumimoji="1" lang="en-GB" sz="1200" b="1" i="0" u="none" strike="noStrike" kern="1200" baseline="0" dirty="0">
                <a:solidFill>
                  <a:schemeClr val="tx1"/>
                </a:solidFill>
                <a:latin typeface="Times New Roman" pitchFamily="18" charset="0"/>
                <a:ea typeface="+mn-ea"/>
                <a:cs typeface="+mn-cs"/>
              </a:rPr>
              <a:t>. </a:t>
            </a:r>
            <a:r>
              <a:rPr kumimoji="1" lang="en-GB" sz="1200" b="1" i="1" u="none" strike="noStrike" kern="1200" baseline="0" dirty="0">
                <a:solidFill>
                  <a:schemeClr val="tx1"/>
                </a:solidFill>
                <a:latin typeface="Times New Roman" pitchFamily="18" charset="0"/>
                <a:ea typeface="+mn-ea"/>
                <a:cs typeface="+mn-cs"/>
              </a:rPr>
              <a:t>R v </a:t>
            </a:r>
            <a:r>
              <a:rPr kumimoji="1" lang="en-GB" sz="1200" b="1" i="1" u="none" strike="noStrike" kern="1200" baseline="0" dirty="0" err="1">
                <a:solidFill>
                  <a:schemeClr val="tx1"/>
                </a:solidFill>
                <a:latin typeface="Times New Roman" pitchFamily="18" charset="0"/>
                <a:ea typeface="+mn-ea"/>
                <a:cs typeface="+mn-cs"/>
              </a:rPr>
              <a:t>Sawoniuk</a:t>
            </a:r>
            <a:r>
              <a:rPr kumimoji="1" lang="en-GB" sz="1200" b="1" i="1" u="none" strike="noStrike" kern="1200" baseline="0" dirty="0">
                <a:solidFill>
                  <a:schemeClr val="tx1"/>
                </a:solidFill>
                <a:latin typeface="Times New Roman" pitchFamily="18" charset="0"/>
                <a:ea typeface="+mn-ea"/>
                <a:cs typeface="+mn-cs"/>
              </a:rPr>
              <a:t> </a:t>
            </a:r>
            <a:r>
              <a:rPr kumimoji="1" lang="en-GB" sz="1200" b="1" i="0" u="none" strike="noStrike" kern="1200" baseline="0" dirty="0">
                <a:solidFill>
                  <a:schemeClr val="tx1"/>
                </a:solidFill>
                <a:latin typeface="Times New Roman" pitchFamily="18" charset="0"/>
                <a:ea typeface="+mn-ea"/>
                <a:cs typeface="+mn-cs"/>
              </a:rPr>
              <a:t>[2000] 2 Cr. App. R. 220; </a:t>
            </a:r>
            <a:r>
              <a:rPr kumimoji="1" lang="en-GB" sz="1200" b="1" i="1" u="none" strike="noStrike" kern="1200" baseline="0" dirty="0">
                <a:solidFill>
                  <a:schemeClr val="tx1"/>
                </a:solidFill>
                <a:latin typeface="Times New Roman" pitchFamily="18" charset="0"/>
                <a:ea typeface="+mn-ea"/>
                <a:cs typeface="+mn-cs"/>
              </a:rPr>
              <a:t>R v </a:t>
            </a:r>
            <a:r>
              <a:rPr kumimoji="1" lang="en-GB" sz="1200" b="1" i="1" u="none" strike="noStrike" kern="1200" baseline="0" dirty="0" err="1">
                <a:solidFill>
                  <a:schemeClr val="tx1"/>
                </a:solidFill>
                <a:latin typeface="Times New Roman" pitchFamily="18" charset="0"/>
                <a:ea typeface="+mn-ea"/>
                <a:cs typeface="+mn-cs"/>
              </a:rPr>
              <a:t>Serafinowitz</a:t>
            </a:r>
            <a:r>
              <a:rPr kumimoji="1" lang="en-GB" sz="1200" b="1" i="1" u="none" strike="noStrike" kern="1200" baseline="0" dirty="0">
                <a:solidFill>
                  <a:schemeClr val="tx1"/>
                </a:solidFill>
                <a:latin typeface="Times New Roman" pitchFamily="18" charset="0"/>
                <a:ea typeface="+mn-ea"/>
                <a:cs typeface="+mn-cs"/>
              </a:rPr>
              <a:t> </a:t>
            </a:r>
            <a:r>
              <a:rPr kumimoji="1" lang="en-GB" sz="1200" b="1" i="0" u="none" strike="noStrike" kern="1200" baseline="0" dirty="0">
                <a:solidFill>
                  <a:schemeClr val="tx1"/>
                </a:solidFill>
                <a:latin typeface="Times New Roman" pitchFamily="18" charset="0"/>
                <a:ea typeface="+mn-ea"/>
                <a:cs typeface="+mn-cs"/>
              </a:rPr>
              <a:t>[1997] 17th January</a:t>
            </a:r>
          </a:p>
          <a:p>
            <a:r>
              <a:rPr kumimoji="1" lang="en-GB" sz="1200" b="0" i="0" u="none" strike="noStrike" kern="1200" baseline="0" dirty="0">
                <a:solidFill>
                  <a:schemeClr val="tx1"/>
                </a:solidFill>
                <a:latin typeface="Times New Roman" pitchFamily="18" charset="0"/>
                <a:ea typeface="+mn-ea"/>
                <a:cs typeface="+mn-cs"/>
              </a:rPr>
              <a:t>• Historic sex cases</a:t>
            </a:r>
          </a:p>
          <a:p>
            <a:r>
              <a:rPr kumimoji="1" lang="en-GB" sz="1200" b="0" i="0" u="none" strike="noStrike" kern="1200" baseline="0" dirty="0">
                <a:solidFill>
                  <a:schemeClr val="tx1"/>
                </a:solidFill>
                <a:latin typeface="Times New Roman" pitchFamily="18" charset="0"/>
                <a:ea typeface="+mn-ea"/>
                <a:cs typeface="+mn-cs"/>
              </a:rPr>
              <a:t>Unlikely for food law cases!</a:t>
            </a:r>
          </a:p>
          <a:p>
            <a:endParaRPr kumimoji="1" lang="en-GB" sz="1200" b="0" i="0" u="none" strike="noStrike" kern="1200" baseline="0" dirty="0">
              <a:solidFill>
                <a:schemeClr val="tx1"/>
              </a:solidFill>
              <a:latin typeface="Times New Roman" pitchFamily="18" charset="0"/>
              <a:ea typeface="+mn-ea"/>
              <a:cs typeface="+mn-cs"/>
            </a:endParaRPr>
          </a:p>
          <a:p>
            <a:r>
              <a:rPr kumimoji="1" lang="en-GB" sz="1200" b="1" i="0" u="none" strike="noStrike" kern="1200" baseline="0" dirty="0">
                <a:solidFill>
                  <a:schemeClr val="tx1"/>
                </a:solidFill>
                <a:latin typeface="Times New Roman" pitchFamily="18" charset="0"/>
                <a:ea typeface="+mn-ea"/>
                <a:cs typeface="+mn-cs"/>
              </a:rPr>
              <a:t>In practice, probably the most commonly argued/ successful abuse argument – why?</a:t>
            </a:r>
          </a:p>
          <a:p>
            <a:r>
              <a:rPr kumimoji="1" lang="en-GB" sz="1200" b="0" i="0" u="none" strike="noStrike" kern="1200" baseline="0" dirty="0">
                <a:solidFill>
                  <a:schemeClr val="tx1"/>
                </a:solidFill>
                <a:latin typeface="Times New Roman" pitchFamily="18" charset="0"/>
                <a:ea typeface="+mn-ea"/>
                <a:cs typeface="+mn-cs"/>
              </a:rPr>
              <a:t>Because of the importance of proper disclosure within the trial process. Because the material that has not been disclosed</a:t>
            </a:r>
          </a:p>
          <a:p>
            <a:r>
              <a:rPr kumimoji="1" lang="en-GB" sz="1200" b="0" i="0" u="none" strike="noStrike" kern="1200" baseline="0" dirty="0">
                <a:solidFill>
                  <a:schemeClr val="tx1"/>
                </a:solidFill>
                <a:latin typeface="Times New Roman" pitchFamily="18" charset="0"/>
                <a:ea typeface="+mn-ea"/>
                <a:cs typeface="+mn-cs"/>
              </a:rPr>
              <a:t>either:</a:t>
            </a:r>
          </a:p>
          <a:p>
            <a:r>
              <a:rPr kumimoji="1" lang="en-GB" sz="1200" b="0" i="0" u="none" strike="noStrike" kern="1200" baseline="0" dirty="0">
                <a:solidFill>
                  <a:schemeClr val="tx1"/>
                </a:solidFill>
                <a:latin typeface="Times New Roman" pitchFamily="18" charset="0"/>
                <a:ea typeface="+mn-ea"/>
                <a:cs typeface="+mn-cs"/>
              </a:rPr>
              <a:t>• has the capacity to undermine a prosecution case;</a:t>
            </a:r>
          </a:p>
          <a:p>
            <a:r>
              <a:rPr kumimoji="1" lang="en-GB" sz="1200" b="0" i="0" u="none" strike="noStrike" kern="1200" baseline="0" dirty="0">
                <a:solidFill>
                  <a:schemeClr val="tx1"/>
                </a:solidFill>
                <a:latin typeface="Times New Roman" pitchFamily="18" charset="0"/>
                <a:ea typeface="+mn-ea"/>
                <a:cs typeface="+mn-cs"/>
              </a:rPr>
              <a:t>and/or</a:t>
            </a:r>
          </a:p>
          <a:p>
            <a:r>
              <a:rPr kumimoji="1" lang="en-GB" sz="1200" b="0" i="0" u="none" strike="noStrike" kern="1200" baseline="0" dirty="0">
                <a:solidFill>
                  <a:schemeClr val="tx1"/>
                </a:solidFill>
                <a:latin typeface="Times New Roman" pitchFamily="18" charset="0"/>
                <a:ea typeface="+mn-ea"/>
                <a:cs typeface="+mn-cs"/>
              </a:rPr>
              <a:t>• support a defence case.</a:t>
            </a:r>
            <a:endParaRPr lang="en-GB" dirty="0"/>
          </a:p>
        </p:txBody>
      </p:sp>
    </p:spTree>
    <p:extLst>
      <p:ext uri="{BB962C8B-B14F-4D97-AF65-F5344CB8AC3E}">
        <p14:creationId xmlns:p14="http://schemas.microsoft.com/office/powerpoint/2010/main" val="101747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Perpetrator of the crime</a:t>
            </a:r>
            <a:r>
              <a:rPr lang="en-GB" baseline="0" dirty="0"/>
              <a:t> or w</a:t>
            </a:r>
            <a:r>
              <a:rPr lang="en-GB" dirty="0"/>
              <a:t>ho you lay </a:t>
            </a:r>
            <a:r>
              <a:rPr lang="en-GB" dirty="0" err="1"/>
              <a:t>informations</a:t>
            </a:r>
            <a:r>
              <a:rPr lang="en-GB" baseline="0" dirty="0"/>
              <a:t> against.</a:t>
            </a:r>
          </a:p>
          <a:p>
            <a:endParaRPr lang="en-GB" baseline="0" dirty="0"/>
          </a:p>
          <a:p>
            <a:r>
              <a:rPr lang="en-GB" baseline="0" dirty="0"/>
              <a:t>Need to get this correct and </a:t>
            </a:r>
            <a:r>
              <a:rPr lang="en-GB" baseline="0" dirty="0" err="1"/>
              <a:t>informations</a:t>
            </a:r>
            <a:r>
              <a:rPr lang="en-GB" baseline="0" dirty="0"/>
              <a:t> laid against the correct person within time </a:t>
            </a:r>
            <a:r>
              <a:rPr lang="en-GB" baseline="0" dirty="0" err="1"/>
              <a:t>limites</a:t>
            </a:r>
            <a:r>
              <a:rPr lang="en-GB" baseline="0" dirty="0"/>
              <a:t> to avoid an abuse of process argument.</a:t>
            </a:r>
            <a:endParaRPr lang="en-GB" dirty="0"/>
          </a:p>
          <a:p>
            <a:endParaRPr lang="en-GB" dirty="0"/>
          </a:p>
          <a:p>
            <a:r>
              <a:rPr lang="en-GB" dirty="0"/>
              <a:t>E.g. could</a:t>
            </a:r>
            <a:r>
              <a:rPr lang="en-GB" baseline="0" dirty="0"/>
              <a:t> be employee who committed the crime but you proceed as a Local Authority against the company.</a:t>
            </a:r>
            <a:endParaRPr lang="en-GB" dirty="0"/>
          </a:p>
          <a:p>
            <a:endParaRPr lang="en-GB" dirty="0"/>
          </a:p>
          <a:p>
            <a:r>
              <a:rPr lang="en-GB" dirty="0"/>
              <a:t>Natural or legal person or both</a:t>
            </a:r>
            <a:r>
              <a:rPr lang="en-GB" baseline="0" dirty="0"/>
              <a:t> and this could be the food business operator.  Although it may not be depending on the circumstances – any person!</a:t>
            </a:r>
          </a:p>
          <a:p>
            <a:endParaRPr lang="en-GB" baseline="0" dirty="0"/>
          </a:p>
          <a:p>
            <a:r>
              <a:rPr lang="en-GB" baseline="0" dirty="0"/>
              <a:t>Worth considering the wording of the legislation when deciding on who to proceed against. </a:t>
            </a:r>
            <a:endParaRPr lang="en-GB" dirty="0"/>
          </a:p>
        </p:txBody>
      </p:sp>
    </p:spTree>
    <p:extLst>
      <p:ext uri="{BB962C8B-B14F-4D97-AF65-F5344CB8AC3E}">
        <p14:creationId xmlns:p14="http://schemas.microsoft.com/office/powerpoint/2010/main" val="40150761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Premises in poor condition (</a:t>
            </a:r>
            <a:r>
              <a:rPr lang="en-GB" dirty="0" err="1"/>
              <a:t>Halah</a:t>
            </a:r>
            <a:r>
              <a:rPr lang="en-GB" dirty="0"/>
              <a:t> meat business which also sold dried</a:t>
            </a:r>
            <a:r>
              <a:rPr lang="en-GB" baseline="0" dirty="0"/>
              <a:t> food called Brixton Supermarket.)</a:t>
            </a:r>
          </a:p>
          <a:p>
            <a:r>
              <a:rPr lang="en-GB" dirty="0"/>
              <a:t>HIN served</a:t>
            </a:r>
            <a:r>
              <a:rPr lang="en-GB" baseline="0" dirty="0"/>
              <a:t> on the company (Ideal Sales Ltd) following visits to business on 10 May 2011</a:t>
            </a:r>
          </a:p>
          <a:p>
            <a:r>
              <a:rPr lang="en-GB" baseline="0" dirty="0"/>
              <a:t>14</a:t>
            </a:r>
            <a:r>
              <a:rPr lang="en-GB" baseline="30000" dirty="0"/>
              <a:t>th</a:t>
            </a:r>
            <a:r>
              <a:rPr lang="en-GB" baseline="0" dirty="0"/>
              <a:t> June second visit found further rats at the premises</a:t>
            </a:r>
          </a:p>
          <a:p>
            <a:r>
              <a:rPr lang="en-GB" baseline="0" dirty="0"/>
              <a:t>15</a:t>
            </a:r>
            <a:r>
              <a:rPr lang="en-GB" baseline="30000" dirty="0"/>
              <a:t>th</a:t>
            </a:r>
            <a:r>
              <a:rPr lang="en-GB" baseline="0" dirty="0"/>
              <a:t> June Mr </a:t>
            </a:r>
            <a:r>
              <a:rPr lang="en-GB" baseline="0" dirty="0" err="1"/>
              <a:t>Rasoll</a:t>
            </a:r>
            <a:r>
              <a:rPr lang="en-GB" baseline="0" dirty="0"/>
              <a:t> was asked for interview with no response</a:t>
            </a:r>
          </a:p>
          <a:p>
            <a:r>
              <a:rPr lang="en-GB" baseline="0" dirty="0"/>
              <a:t>Reminder sent 28 June again no response.</a:t>
            </a:r>
          </a:p>
          <a:p>
            <a:r>
              <a:rPr lang="en-GB" baseline="0" dirty="0"/>
              <a:t>26</a:t>
            </a:r>
            <a:r>
              <a:rPr lang="en-GB" baseline="30000" dirty="0"/>
              <a:t>th</a:t>
            </a:r>
            <a:r>
              <a:rPr lang="en-GB" baseline="0" dirty="0"/>
              <a:t> October following a further inspection further breaches were discovered </a:t>
            </a:r>
          </a:p>
          <a:p>
            <a:r>
              <a:rPr lang="en-GB" baseline="0" dirty="0"/>
              <a:t>8 summons laid against the company</a:t>
            </a:r>
          </a:p>
          <a:p>
            <a:r>
              <a:rPr lang="en-GB" baseline="0" dirty="0"/>
              <a:t>Company argued could not be more than one FBO = Company.  Notice served on Director.</a:t>
            </a:r>
          </a:p>
          <a:p>
            <a:r>
              <a:rPr lang="en-GB" baseline="0" dirty="0"/>
              <a:t>Judge </a:t>
            </a:r>
            <a:r>
              <a:rPr lang="en-GB" baseline="0" dirty="0" err="1"/>
              <a:t>disagreeded</a:t>
            </a:r>
            <a:r>
              <a:rPr lang="en-GB" baseline="0" dirty="0"/>
              <a:t> – could be more than one FBO.  Appeal dismissed.</a:t>
            </a:r>
          </a:p>
          <a:p>
            <a:endParaRPr lang="en-GB" baseline="0" dirty="0"/>
          </a:p>
          <a:p>
            <a:r>
              <a:rPr lang="en-GB" baseline="0" dirty="0"/>
              <a:t>Judge referred to Three rivers case – (Three rivers served on more than one FBOs)</a:t>
            </a:r>
            <a:endParaRPr lang="en-GB" dirty="0"/>
          </a:p>
        </p:txBody>
      </p:sp>
    </p:spTree>
    <p:extLst>
      <p:ext uri="{BB962C8B-B14F-4D97-AF65-F5344CB8AC3E}">
        <p14:creationId xmlns:p14="http://schemas.microsoft.com/office/powerpoint/2010/main" val="37833876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Three</a:t>
            </a:r>
            <a:r>
              <a:rPr lang="en-GB" baseline="0" dirty="0"/>
              <a:t> rivers – husband and wife both prosecuted for breaches of Food Hygiene Regulations as FBOs.</a:t>
            </a:r>
          </a:p>
          <a:p>
            <a:r>
              <a:rPr lang="en-GB" baseline="0" dirty="0"/>
              <a:t>More than one person could be FBO.</a:t>
            </a:r>
            <a:endParaRPr lang="en-GB" dirty="0"/>
          </a:p>
          <a:p>
            <a:endParaRPr lang="en-GB" dirty="0"/>
          </a:p>
          <a:p>
            <a:r>
              <a:rPr lang="en-GB" dirty="0"/>
              <a:t>Legal and national person at the same time</a:t>
            </a:r>
          </a:p>
          <a:p>
            <a:pPr marL="171450" indent="-171450">
              <a:buFont typeface="Arial" panose="020B0604020202020204" pitchFamily="34" charset="0"/>
              <a:buChar char="•"/>
            </a:pPr>
            <a:r>
              <a:rPr lang="en-GB" dirty="0"/>
              <a:t>Shows importance of reasonable enquiries to find out FBO</a:t>
            </a:r>
          </a:p>
          <a:p>
            <a:pPr marL="171450" indent="-171450">
              <a:buFont typeface="Arial" panose="020B0604020202020204" pitchFamily="34" charset="0"/>
              <a:buChar char="•"/>
            </a:pPr>
            <a:r>
              <a:rPr lang="en-GB" dirty="0"/>
              <a:t>= easy appeal if served on wrong person</a:t>
            </a:r>
          </a:p>
          <a:p>
            <a:endParaRPr lang="en-GB" dirty="0"/>
          </a:p>
        </p:txBody>
      </p:sp>
    </p:spTree>
    <p:extLst>
      <p:ext uri="{BB962C8B-B14F-4D97-AF65-F5344CB8AC3E}">
        <p14:creationId xmlns:p14="http://schemas.microsoft.com/office/powerpoint/2010/main" val="114434002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Local</a:t>
            </a:r>
            <a:r>
              <a:rPr lang="en-GB" baseline="0" dirty="0"/>
              <a:t> Authorities should have appropriate documented procedures to ensure that anyone engaged in the conduct of criminal prosecutions is properly authorised to do so.  </a:t>
            </a:r>
          </a:p>
          <a:p>
            <a:endParaRPr lang="en-GB" baseline="0" dirty="0"/>
          </a:p>
          <a:p>
            <a:r>
              <a:rPr lang="en-GB" baseline="0" dirty="0"/>
              <a:t>Procedures should clearly identify persons who have delegated authority to issue such authorisations and include a certified copy of the council minutes where the delegated authority was granted.  You may have to produce these documents in court to prove authorisation.</a:t>
            </a:r>
          </a:p>
          <a:p>
            <a:endParaRPr lang="en-GB" baseline="0" dirty="0"/>
          </a:p>
          <a:p>
            <a:r>
              <a:rPr lang="en-GB" baseline="0" dirty="0"/>
              <a:t>These are easy areas for the defence to challenge prosecution cases on.</a:t>
            </a:r>
            <a:endParaRPr lang="en-GB" dirty="0"/>
          </a:p>
        </p:txBody>
      </p:sp>
    </p:spTree>
    <p:extLst>
      <p:ext uri="{BB962C8B-B14F-4D97-AF65-F5344CB8AC3E}">
        <p14:creationId xmlns:p14="http://schemas.microsoft.com/office/powerpoint/2010/main" val="3787423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Are you specifically authorised under ECA 72?</a:t>
            </a:r>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Food</a:t>
            </a:r>
            <a:r>
              <a:rPr lang="en-GB" baseline="0" dirty="0"/>
              <a:t> Law Code of Practice states under 4.2. that officers should be authorised under the relevant Regulations made under the ECA 72 so check!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Food Safety Act 1990 and Regulations made under it can either be authorised under FSA ‘90 or individual Regulations.  HOWEVER Food Safety and Hygiene (England) Regulations 2013 – use by dates and traceability for example and the </a:t>
            </a:r>
            <a:r>
              <a:rPr lang="en-GB" baseline="0" dirty="0" err="1"/>
              <a:t>Offical</a:t>
            </a:r>
            <a:r>
              <a:rPr lang="en-GB" baseline="0" dirty="0"/>
              <a:t> Feed and Food Controls (England) Regulations 2009 need separately authorised in writing as not made </a:t>
            </a:r>
            <a:r>
              <a:rPr lang="en-GB" baseline="0" dirty="0" err="1"/>
              <a:t>unde</a:t>
            </a:r>
            <a:r>
              <a:rPr lang="en-GB" baseline="0" dirty="0"/>
              <a:t> the FSA ‘90. </a:t>
            </a:r>
            <a:endParaRPr lang="en-GB" dirty="0"/>
          </a:p>
          <a:p>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Officers should carry written authorisations with them when conducting an investigation and produce it on inspections.  It is recommended that the scope of each authorisation is clearly defined to identify the extent to which the individual has been authorised.</a:t>
            </a:r>
          </a:p>
        </p:txBody>
      </p:sp>
    </p:spTree>
    <p:extLst>
      <p:ext uri="{BB962C8B-B14F-4D97-AF65-F5344CB8AC3E}">
        <p14:creationId xmlns:p14="http://schemas.microsoft.com/office/powerpoint/2010/main" val="19277975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Lead</a:t>
            </a:r>
            <a:r>
              <a:rPr lang="en-GB" baseline="0" dirty="0"/>
              <a:t> Food Officers must ensure that officers meet the following three points prior to authorisation:</a:t>
            </a:r>
          </a:p>
          <a:p>
            <a:pPr marL="171450" indent="-171450">
              <a:buFont typeface="Arial" panose="020B0604020202020204" pitchFamily="34" charset="0"/>
              <a:buChar char="•"/>
            </a:pPr>
            <a:r>
              <a:rPr lang="en-GB" dirty="0"/>
              <a:t>Holds the baseline qualification or</a:t>
            </a:r>
            <a:r>
              <a:rPr lang="en-GB" b="1" dirty="0"/>
              <a:t> </a:t>
            </a:r>
            <a:r>
              <a:rPr lang="en-GB" dirty="0"/>
              <a:t>equivalent </a:t>
            </a:r>
          </a:p>
          <a:p>
            <a:pPr marL="171450" indent="-171450">
              <a:buFont typeface="Arial" panose="020B0604020202020204" pitchFamily="34" charset="0"/>
              <a:buChar char="•"/>
            </a:pPr>
            <a:r>
              <a:rPr lang="en-GB" dirty="0"/>
              <a:t>Meets the relevant competencies listed at section 4.8 onwards</a:t>
            </a:r>
          </a:p>
          <a:p>
            <a:pPr marL="628650" lvl="1" indent="-171450">
              <a:buFont typeface="Arial" panose="020B0604020202020204" pitchFamily="34" charset="0"/>
              <a:buChar char="•"/>
            </a:pPr>
            <a:r>
              <a:rPr lang="en-GB" dirty="0"/>
              <a:t>Inspections</a:t>
            </a:r>
          </a:p>
          <a:p>
            <a:pPr marL="628650" lvl="1" indent="-171450">
              <a:buFont typeface="Arial" panose="020B0604020202020204" pitchFamily="34" charset="0"/>
              <a:buChar char="•"/>
            </a:pPr>
            <a:r>
              <a:rPr lang="en-GB" dirty="0"/>
              <a:t>Use</a:t>
            </a:r>
            <a:r>
              <a:rPr lang="en-GB" baseline="0" dirty="0"/>
              <a:t> of enforcement sanctions</a:t>
            </a:r>
          </a:p>
          <a:p>
            <a:pPr marL="628650" lvl="1" indent="-171450">
              <a:buFont typeface="Arial" panose="020B0604020202020204" pitchFamily="34" charset="0"/>
              <a:buChar char="•"/>
            </a:pPr>
            <a:r>
              <a:rPr lang="en-GB" baseline="0" dirty="0"/>
              <a:t>Sampling</a:t>
            </a:r>
          </a:p>
          <a:p>
            <a:pPr marL="628650" lvl="1" indent="-171450">
              <a:buFont typeface="Arial" panose="020B0604020202020204" pitchFamily="34" charset="0"/>
              <a:buChar char="•"/>
            </a:pPr>
            <a:r>
              <a:rPr lang="en-GB" baseline="0" dirty="0"/>
              <a:t>Import/Export controls</a:t>
            </a:r>
          </a:p>
          <a:p>
            <a:pPr marL="628650" lvl="1" indent="-171450">
              <a:buFont typeface="Arial" panose="020B0604020202020204" pitchFamily="34" charset="0"/>
              <a:buChar char="•"/>
            </a:pPr>
            <a:r>
              <a:rPr lang="en-GB" baseline="0" dirty="0"/>
              <a:t>Reactive investigations</a:t>
            </a:r>
            <a:endParaRPr lang="en-GB" dirty="0"/>
          </a:p>
          <a:p>
            <a:pPr marL="171450" indent="-171450">
              <a:buFont typeface="Arial" panose="020B0604020202020204" pitchFamily="34" charset="0"/>
              <a:buChar char="•"/>
            </a:pPr>
            <a:r>
              <a:rPr lang="en-GB" dirty="0"/>
              <a:t>Demonstrates they have maintained their Continuing Professional </a:t>
            </a:r>
            <a:r>
              <a:rPr lang="en-GB" sz="2600" dirty="0"/>
              <a:t>Development (CPD)</a:t>
            </a:r>
          </a:p>
          <a:p>
            <a:pPr marL="171450" indent="-171450">
              <a:buFont typeface="Arial" panose="020B0604020202020204" pitchFamily="34" charset="0"/>
              <a:buChar char="•"/>
            </a:pPr>
            <a:endParaRPr lang="en-GB" sz="2600" dirty="0"/>
          </a:p>
          <a:p>
            <a:pPr marL="0" indent="0">
              <a:buFont typeface="Arial" panose="020B0604020202020204" pitchFamily="34" charset="0"/>
              <a:buNone/>
            </a:pPr>
            <a:endParaRPr lang="en-GB" sz="2600" dirty="0"/>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endParaRPr lang="en-GB" dirty="0"/>
          </a:p>
        </p:txBody>
      </p:sp>
    </p:spTree>
    <p:extLst>
      <p:ext uri="{BB962C8B-B14F-4D97-AF65-F5344CB8AC3E}">
        <p14:creationId xmlns:p14="http://schemas.microsoft.com/office/powerpoint/2010/main" val="3231338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fontScale="77500" lnSpcReduction="20000"/>
          </a:bodyPr>
          <a:lstStyle/>
          <a:p>
            <a:r>
              <a:rPr kumimoji="1" lang="en-GB" sz="1200" i="0" kern="1200" dirty="0">
                <a:solidFill>
                  <a:schemeClr val="tx1"/>
                </a:solidFill>
                <a:latin typeface="Times New Roman" pitchFamily="18" charset="0"/>
                <a:ea typeface="+mn-ea"/>
                <a:cs typeface="+mn-cs"/>
              </a:rPr>
              <a:t>FSA’90 states</a:t>
            </a:r>
            <a:r>
              <a:rPr kumimoji="1" lang="en-GB" sz="1200" i="0" kern="1200" baseline="0" dirty="0">
                <a:solidFill>
                  <a:schemeClr val="tx1"/>
                </a:solidFill>
                <a:latin typeface="Times New Roman" pitchFamily="18" charset="0"/>
                <a:ea typeface="+mn-ea"/>
                <a:cs typeface="+mn-cs"/>
              </a:rPr>
              <a:t> this currently…..  (Same wording in Food Safety and Hygiene England Regulations 2013)</a:t>
            </a:r>
          </a:p>
          <a:p>
            <a:endParaRPr kumimoji="1" lang="en-GB" sz="1200" i="0" kern="1200" baseline="0" dirty="0">
              <a:solidFill>
                <a:schemeClr val="tx1"/>
              </a:solidFill>
              <a:latin typeface="Times New Roman" pitchFamily="18" charset="0"/>
              <a:ea typeface="+mn-ea"/>
              <a:cs typeface="+mn-cs"/>
            </a:endParaRPr>
          </a:p>
          <a:p>
            <a:r>
              <a:rPr kumimoji="1" lang="en-GB" sz="1200" i="0" kern="1200" baseline="0" dirty="0">
                <a:solidFill>
                  <a:schemeClr val="tx1"/>
                </a:solidFill>
                <a:latin typeface="Times New Roman" pitchFamily="18" charset="0"/>
                <a:ea typeface="+mn-ea"/>
                <a:cs typeface="+mn-cs"/>
              </a:rPr>
              <a:t>24 hours notice different to “a day” in law.  11:15 today could access 11:16 tomorrow with 24 hrs.  1 day starts at 00:00hrs</a:t>
            </a:r>
          </a:p>
          <a:p>
            <a:endParaRPr kumimoji="1" lang="en-GB" sz="1200" i="0" kern="1200" baseline="0" dirty="0">
              <a:solidFill>
                <a:schemeClr val="tx1"/>
              </a:solidFill>
              <a:latin typeface="Times New Roman" pitchFamily="18" charset="0"/>
              <a:ea typeface="+mn-ea"/>
              <a:cs typeface="+mn-cs"/>
            </a:endParaRPr>
          </a:p>
          <a:p>
            <a:r>
              <a:rPr kumimoji="1" lang="en-GB" sz="1200" i="0" kern="1200" baseline="0" dirty="0">
                <a:solidFill>
                  <a:schemeClr val="tx1"/>
                </a:solidFill>
                <a:latin typeface="Times New Roman" pitchFamily="18" charset="0"/>
                <a:ea typeface="+mn-ea"/>
                <a:cs typeface="+mn-cs"/>
              </a:rPr>
              <a:t>Home Office Code of practice applies where acting outside of statutory powers (the code does not override specific statutory powers to conduct routine inspections or to enter premises for enforcement purposes).  Just for you to be aware of.</a:t>
            </a:r>
          </a:p>
          <a:p>
            <a:endParaRPr kumimoji="1" lang="en-GB" sz="1200" i="0" kern="1200" baseline="0" dirty="0">
              <a:solidFill>
                <a:schemeClr val="tx1"/>
              </a:solidFill>
              <a:latin typeface="Times New Roman" pitchFamily="18" charset="0"/>
              <a:ea typeface="+mn-ea"/>
              <a:cs typeface="+mn-cs"/>
            </a:endParaRPr>
          </a:p>
          <a:p>
            <a:r>
              <a:rPr kumimoji="1" lang="en-GB" sz="1200" i="0" kern="1200" baseline="0" dirty="0">
                <a:solidFill>
                  <a:schemeClr val="tx1"/>
                </a:solidFill>
                <a:latin typeface="Times New Roman" pitchFamily="18" charset="0"/>
                <a:ea typeface="+mn-ea"/>
                <a:cs typeface="+mn-cs"/>
              </a:rPr>
              <a:t>As a result of this there is a current review of FSA powers which the FSA has published its intentions:</a:t>
            </a:r>
            <a:endParaRPr kumimoji="1" lang="en-GB" sz="1200" i="0" kern="1200" dirty="0">
              <a:solidFill>
                <a:schemeClr val="tx1"/>
              </a:solidFill>
              <a:latin typeface="Times New Roman" pitchFamily="18" charset="0"/>
              <a:ea typeface="+mn-ea"/>
              <a:cs typeface="+mn-cs"/>
            </a:endParaRPr>
          </a:p>
          <a:p>
            <a:endParaRPr kumimoji="1" lang="en-GB" sz="1200" i="1" kern="1200" dirty="0">
              <a:solidFill>
                <a:schemeClr val="tx1"/>
              </a:solidFill>
              <a:latin typeface="Times New Roman" pitchFamily="18" charset="0"/>
              <a:ea typeface="+mn-ea"/>
              <a:cs typeface="+mn-cs"/>
            </a:endParaRPr>
          </a:p>
          <a:p>
            <a:r>
              <a:rPr kumimoji="1" lang="en-GB" sz="1200" i="1" kern="1200" dirty="0">
                <a:solidFill>
                  <a:schemeClr val="tx1"/>
                </a:solidFill>
                <a:latin typeface="Times New Roman" pitchFamily="18" charset="0"/>
                <a:ea typeface="+mn-ea"/>
                <a:cs typeface="+mn-cs"/>
              </a:rPr>
              <a:t>FSA Powers of Entry</a:t>
            </a:r>
          </a:p>
          <a:p>
            <a:r>
              <a:rPr kumimoji="1" lang="en-GB" sz="1200" i="1" kern="1200" dirty="0">
                <a:solidFill>
                  <a:schemeClr val="tx1"/>
                </a:solidFill>
                <a:latin typeface="Times New Roman" pitchFamily="18" charset="0"/>
                <a:ea typeface="+mn-ea"/>
                <a:cs typeface="+mn-cs"/>
              </a:rPr>
              <a:t>Safeguard: Private dwellings. Private dwellings will be entered only with consent of </a:t>
            </a:r>
            <a:r>
              <a:rPr kumimoji="1" lang="en-GB" sz="1200" kern="1200" dirty="0">
                <a:solidFill>
                  <a:schemeClr val="tx1"/>
                </a:solidFill>
                <a:latin typeface="Times New Roman" pitchFamily="18" charset="0"/>
                <a:ea typeface="+mn-ea"/>
                <a:cs typeface="+mn-cs"/>
              </a:rPr>
              <a:t>owner/occupier or by court warrant. The wording of section 32 of the Food Safety Act 1990 will be amended slightly to remove the right to enter without consent, and in the absence of a court warrant, provided 24 hours’ notice has been given. The FSA intends to effect this change using the new order-making power in section 41 of the Protection of Freedoms Act, which permits the amendment of powers of entry in primary legislation for the purpose of adding safeguards. </a:t>
            </a:r>
          </a:p>
          <a:p>
            <a:endParaRPr kumimoji="1" lang="en-GB" sz="1200" kern="1200" dirty="0">
              <a:solidFill>
                <a:schemeClr val="tx1"/>
              </a:solidFill>
              <a:latin typeface="Times New Roman" pitchFamily="18" charset="0"/>
              <a:ea typeface="+mn-ea"/>
              <a:cs typeface="+mn-cs"/>
            </a:endParaRPr>
          </a:p>
          <a:p>
            <a:r>
              <a:rPr kumimoji="1" lang="en-GB" sz="1200" kern="1200" dirty="0">
                <a:solidFill>
                  <a:schemeClr val="tx1"/>
                </a:solidFill>
                <a:latin typeface="Times New Roman" pitchFamily="18" charset="0"/>
                <a:ea typeface="+mn-ea"/>
                <a:cs typeface="+mn-cs"/>
              </a:rPr>
              <a:t>The same adjustment will be made to secondary legislation that does not utilise the entry</a:t>
            </a:r>
            <a:r>
              <a:rPr kumimoji="1" lang="en-GB" sz="1200" kern="1200" baseline="0" dirty="0">
                <a:solidFill>
                  <a:schemeClr val="tx1"/>
                </a:solidFill>
                <a:latin typeface="Times New Roman" pitchFamily="18" charset="0"/>
                <a:ea typeface="+mn-ea"/>
                <a:cs typeface="+mn-cs"/>
              </a:rPr>
              <a:t> </a:t>
            </a:r>
            <a:r>
              <a:rPr kumimoji="1" lang="en-GB" sz="1200" kern="1200" dirty="0">
                <a:solidFill>
                  <a:schemeClr val="tx1"/>
                </a:solidFill>
                <a:latin typeface="Times New Roman" pitchFamily="18" charset="0"/>
                <a:ea typeface="+mn-ea"/>
                <a:cs typeface="+mn-cs"/>
              </a:rPr>
              <a:t>powers in the Food Safety Act 1990.  </a:t>
            </a:r>
          </a:p>
          <a:p>
            <a:endParaRPr kumimoji="1" lang="en-GB" sz="1200" kern="1200" dirty="0">
              <a:solidFill>
                <a:schemeClr val="tx1"/>
              </a:solidFill>
              <a:latin typeface="Times New Roman" pitchFamily="18" charset="0"/>
              <a:ea typeface="+mn-ea"/>
              <a:cs typeface="+mn-cs"/>
            </a:endParaRPr>
          </a:p>
          <a:p>
            <a:r>
              <a:rPr kumimoji="1" lang="en-GB" sz="1200" kern="1200" dirty="0">
                <a:solidFill>
                  <a:schemeClr val="tx1"/>
                </a:solidFill>
                <a:latin typeface="Times New Roman" pitchFamily="18" charset="0"/>
                <a:ea typeface="+mn-ea"/>
                <a:cs typeface="+mn-cs"/>
              </a:rPr>
              <a:t>It would take approximately six months for such a statutory instrument to be drafted,</a:t>
            </a:r>
            <a:r>
              <a:rPr kumimoji="1" lang="en-GB" sz="1200" kern="1200" baseline="0" dirty="0">
                <a:solidFill>
                  <a:schemeClr val="tx1"/>
                </a:solidFill>
                <a:latin typeface="Times New Roman" pitchFamily="18" charset="0"/>
                <a:ea typeface="+mn-ea"/>
                <a:cs typeface="+mn-cs"/>
              </a:rPr>
              <a:t> </a:t>
            </a:r>
            <a:r>
              <a:rPr kumimoji="1" lang="en-GB" sz="1200" kern="1200" dirty="0">
                <a:solidFill>
                  <a:schemeClr val="tx1"/>
                </a:solidFill>
                <a:latin typeface="Times New Roman" pitchFamily="18" charset="0"/>
                <a:ea typeface="+mn-ea"/>
                <a:cs typeface="+mn-cs"/>
              </a:rPr>
              <a:t>approved through the relevant legislative procedures, and come into effect. </a:t>
            </a:r>
          </a:p>
          <a:p>
            <a:r>
              <a:rPr kumimoji="1" lang="en-GB" sz="1200" kern="1200" dirty="0">
                <a:solidFill>
                  <a:schemeClr val="tx1"/>
                </a:solidFill>
                <a:latin typeface="Times New Roman" pitchFamily="18" charset="0"/>
                <a:ea typeface="+mn-ea"/>
                <a:cs typeface="+mn-cs"/>
              </a:rPr>
              <a:t> </a:t>
            </a:r>
          </a:p>
          <a:p>
            <a:r>
              <a:rPr kumimoji="1" lang="en-GB" sz="1200" i="1" kern="1200" dirty="0">
                <a:solidFill>
                  <a:schemeClr val="tx1"/>
                </a:solidFill>
                <a:latin typeface="Times New Roman" pitchFamily="18" charset="0"/>
                <a:ea typeface="+mn-ea"/>
                <a:cs typeface="+mn-cs"/>
              </a:rPr>
              <a:t>Safeguard: Reasonable notice of entry: This is to be provided to the owner/occupier in all </a:t>
            </a:r>
            <a:r>
              <a:rPr kumimoji="1" lang="en-GB" sz="1200" kern="1200" dirty="0">
                <a:solidFill>
                  <a:schemeClr val="tx1"/>
                </a:solidFill>
                <a:latin typeface="Times New Roman" pitchFamily="18" charset="0"/>
                <a:ea typeface="+mn-ea"/>
                <a:cs typeface="+mn-cs"/>
              </a:rPr>
              <a:t>instances, except where notice would defeat the object of entry, would contravene EU law</a:t>
            </a:r>
          </a:p>
          <a:p>
            <a:r>
              <a:rPr kumimoji="1" lang="en-GB" sz="1200" kern="1200" dirty="0">
                <a:solidFill>
                  <a:schemeClr val="tx1"/>
                </a:solidFill>
                <a:latin typeface="Times New Roman" pitchFamily="18" charset="0"/>
                <a:ea typeface="+mn-ea"/>
                <a:cs typeface="+mn-cs"/>
              </a:rPr>
              <a:t>or in an emergency. The consultation has revealed that it is the usual practise of authorised officers to make appointments with businesses they want to inspect/enter, unless notice</a:t>
            </a:r>
          </a:p>
          <a:p>
            <a:r>
              <a:rPr kumimoji="1" lang="en-GB" sz="1200" kern="1200" dirty="0">
                <a:solidFill>
                  <a:schemeClr val="tx1"/>
                </a:solidFill>
                <a:latin typeface="Times New Roman" pitchFamily="18" charset="0"/>
                <a:ea typeface="+mn-ea"/>
                <a:cs typeface="+mn-cs"/>
              </a:rPr>
              <a:t>would defeat the object of entry, would contravene EU law or in an emergency. The addition of the safeguard will give the legal force to current practice. </a:t>
            </a:r>
          </a:p>
          <a:p>
            <a:endParaRPr kumimoji="1" lang="en-GB" sz="1200" kern="1200" dirty="0">
              <a:solidFill>
                <a:schemeClr val="tx1"/>
              </a:solidFill>
              <a:latin typeface="Times New Roman" pitchFamily="18" charset="0"/>
              <a:ea typeface="+mn-ea"/>
              <a:cs typeface="+mn-cs"/>
            </a:endParaRPr>
          </a:p>
          <a:p>
            <a:r>
              <a:rPr kumimoji="1" lang="en-GB" sz="1200" kern="1200" dirty="0">
                <a:solidFill>
                  <a:schemeClr val="tx1"/>
                </a:solidFill>
                <a:latin typeface="Times New Roman" pitchFamily="18" charset="0"/>
                <a:ea typeface="+mn-ea"/>
                <a:cs typeface="+mn-cs"/>
              </a:rPr>
              <a:t>The FSA proposes to add this safeguard through the mechanism noted above for the safeguard concerning private dwellings. </a:t>
            </a:r>
            <a:endParaRPr lang="en-GB" dirty="0"/>
          </a:p>
        </p:txBody>
      </p:sp>
    </p:spTree>
    <p:extLst>
      <p:ext uri="{BB962C8B-B14F-4D97-AF65-F5344CB8AC3E}">
        <p14:creationId xmlns:p14="http://schemas.microsoft.com/office/powerpoint/2010/main" val="297811177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Entry warrants should be</a:t>
            </a:r>
            <a:r>
              <a:rPr lang="en-GB" baseline="0" dirty="0"/>
              <a:t> applied for at Magistrates court either when you anticipate entry to be refused or has been refused.</a:t>
            </a:r>
          </a:p>
          <a:p>
            <a:endParaRPr lang="en-GB" baseline="0" dirty="0"/>
          </a:p>
          <a:p>
            <a:r>
              <a:rPr lang="en-GB" baseline="0" dirty="0"/>
              <a:t>Full and frank disclosure should happen with the court or at a later date the evidence may be deemed inadmissible if the court were not in possession of the full facts at the time of the application.</a:t>
            </a:r>
          </a:p>
          <a:p>
            <a:endParaRPr lang="en-GB" baseline="0" dirty="0"/>
          </a:p>
          <a:p>
            <a:r>
              <a:rPr lang="en-GB" baseline="0" dirty="0"/>
              <a:t>Application process in accordance with Criminal Procedure Rules – appropriate form available on line.  Forms get updated periodically so make sure you are submitting the latest copy.</a:t>
            </a:r>
            <a:r>
              <a:rPr lang="en-GB" dirty="0"/>
              <a:t> </a:t>
            </a:r>
          </a:p>
          <a:p>
            <a:endParaRPr lang="en-GB" dirty="0"/>
          </a:p>
          <a:p>
            <a:r>
              <a:rPr lang="en-GB" dirty="0"/>
              <a:t>Discussion on “Entry” warrant….(not a search warrant)</a:t>
            </a:r>
          </a:p>
          <a:p>
            <a:endParaRPr lang="en-GB" dirty="0"/>
          </a:p>
          <a:p>
            <a:r>
              <a:rPr lang="en-GB" dirty="0"/>
              <a:t>REMEMBER</a:t>
            </a:r>
            <a:r>
              <a:rPr lang="en-GB" baseline="0" dirty="0"/>
              <a:t> Don’t seize what you don’t need!</a:t>
            </a:r>
            <a:endParaRPr lang="en-GB" dirty="0"/>
          </a:p>
        </p:txBody>
      </p:sp>
    </p:spTree>
    <p:extLst>
      <p:ext uri="{BB962C8B-B14F-4D97-AF65-F5344CB8AC3E}">
        <p14:creationId xmlns:p14="http://schemas.microsoft.com/office/powerpoint/2010/main" val="13475802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fontScale="92500" lnSpcReduction="20000"/>
          </a:bodyPr>
          <a:lstStyle/>
          <a:p>
            <a:r>
              <a:rPr lang="en-GB" dirty="0"/>
              <a:t>Give</a:t>
            </a:r>
            <a:r>
              <a:rPr lang="en-GB" baseline="0" dirty="0"/>
              <a:t> out case study.</a:t>
            </a:r>
          </a:p>
          <a:p>
            <a:endParaRPr lang="en-GB" baseline="0" dirty="0"/>
          </a:p>
          <a:p>
            <a:r>
              <a:rPr lang="en-GB" baseline="0" dirty="0"/>
              <a:t>Regulation 5(5) Food information (England) Regulations 2014</a:t>
            </a:r>
          </a:p>
          <a:p>
            <a:r>
              <a:rPr lang="en-GB" baseline="0" dirty="0"/>
              <a:t>Failure to give allergen information</a:t>
            </a:r>
          </a:p>
          <a:p>
            <a:pPr marL="171450" indent="-171450">
              <a:buFont typeface="Arial" panose="020B0604020202020204" pitchFamily="34" charset="0"/>
              <a:buChar char="•"/>
            </a:pPr>
            <a:r>
              <a:rPr lang="en-GB" baseline="0" dirty="0"/>
              <a:t>Relevant food (food which an ingredient or processing aid listed in Annex 2 has been used in its manufacturer or preparation AND that is still present in the finished product)</a:t>
            </a:r>
          </a:p>
          <a:p>
            <a:pPr marL="171450" indent="-171450">
              <a:buFont typeface="Arial" panose="020B0604020202020204" pitchFamily="34" charset="0"/>
              <a:buChar char="•"/>
            </a:pPr>
            <a:r>
              <a:rPr lang="en-GB" baseline="0" dirty="0"/>
              <a:t>Article 9(1)(c) particulars</a:t>
            </a:r>
          </a:p>
          <a:p>
            <a:pPr marL="171450" indent="-171450">
              <a:buFont typeface="Arial" panose="020B0604020202020204" pitchFamily="34" charset="0"/>
              <a:buChar char="•"/>
            </a:pPr>
            <a:r>
              <a:rPr lang="en-GB" baseline="0" dirty="0"/>
              <a:t>Must be made available</a:t>
            </a:r>
          </a:p>
          <a:p>
            <a:pPr marL="171450" indent="-171450">
              <a:buFont typeface="Arial" panose="020B0604020202020204" pitchFamily="34" charset="0"/>
              <a:buChar char="•"/>
            </a:pPr>
            <a:r>
              <a:rPr lang="en-GB" baseline="0" dirty="0"/>
              <a:t>Clear reference to name of substance in annex II</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Food Safety and Hygiene (England) Regulations 2013 – </a:t>
            </a:r>
            <a:r>
              <a:rPr lang="en-GB" baseline="0" dirty="0" err="1"/>
              <a:t>Reg</a:t>
            </a:r>
            <a:r>
              <a:rPr lang="en-GB" baseline="0" dirty="0"/>
              <a:t> 19</a:t>
            </a:r>
          </a:p>
          <a:p>
            <a:pPr marL="0" indent="0">
              <a:buFont typeface="Arial" panose="020B0604020202020204" pitchFamily="34" charset="0"/>
              <a:buNone/>
            </a:pPr>
            <a:r>
              <a:rPr lang="en-GB" baseline="0" dirty="0"/>
              <a:t>Any person who fails to comply with any specified EU provisions commits an offence (listed in schedule 2)</a:t>
            </a:r>
          </a:p>
          <a:p>
            <a:pPr marL="171450" indent="-171450">
              <a:buFont typeface="Arial" panose="020B0604020202020204" pitchFamily="34" charset="0"/>
              <a:buChar char="•"/>
            </a:pPr>
            <a:r>
              <a:rPr lang="en-GB" baseline="0" dirty="0"/>
              <a:t>Article 14(1) 178/2002</a:t>
            </a:r>
          </a:p>
          <a:p>
            <a:pPr marL="0" indent="0">
              <a:buFont typeface="Arial" panose="020B0604020202020204" pitchFamily="34" charset="0"/>
              <a:buNone/>
            </a:pPr>
            <a:r>
              <a:rPr lang="en-GB" baseline="0" dirty="0"/>
              <a:t>Food shall not be placed on the market if it is unsafe</a:t>
            </a:r>
          </a:p>
          <a:p>
            <a:pPr marL="0" indent="0">
              <a:buFont typeface="Arial" panose="020B0604020202020204" pitchFamily="34" charset="0"/>
              <a:buNone/>
            </a:pPr>
            <a:r>
              <a:rPr lang="en-GB" baseline="0" dirty="0"/>
              <a:t>Deemed unsafe if injurious to health</a:t>
            </a:r>
          </a:p>
          <a:p>
            <a:pPr marL="0" indent="0">
              <a:buFont typeface="Arial" panose="020B0604020202020204" pitchFamily="34" charset="0"/>
              <a:buNone/>
            </a:pPr>
            <a:r>
              <a:rPr lang="en-GB" baseline="0" dirty="0"/>
              <a:t>Regard had to normal conditions of use for the food by the consumer, information provided to the consumer, </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FSA 90</a:t>
            </a:r>
          </a:p>
          <a:p>
            <a:pPr marL="0" indent="0">
              <a:buFont typeface="Arial" panose="020B0604020202020204" pitchFamily="34" charset="0"/>
              <a:buNone/>
            </a:pPr>
            <a:r>
              <a:rPr lang="en-GB" baseline="0" dirty="0"/>
              <a:t>s.14</a:t>
            </a:r>
          </a:p>
          <a:p>
            <a:pPr marL="0" indent="0">
              <a:buFont typeface="Arial" panose="020B0604020202020204" pitchFamily="34" charset="0"/>
              <a:buNone/>
            </a:pPr>
            <a:r>
              <a:rPr lang="en-GB" baseline="0" dirty="0"/>
              <a:t>Any person, sells, purchaser’s prejudice, food, not of the nature demanded by purchaser.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Defences</a:t>
            </a:r>
          </a:p>
          <a:p>
            <a:pPr marL="0" indent="0">
              <a:buFont typeface="Arial" panose="020B0604020202020204" pitchFamily="34" charset="0"/>
              <a:buNone/>
            </a:pPr>
            <a:r>
              <a:rPr lang="en-GB" baseline="0" dirty="0"/>
              <a:t>Due diligence, default of another </a:t>
            </a:r>
          </a:p>
        </p:txBody>
      </p:sp>
    </p:spTree>
    <p:extLst>
      <p:ext uri="{BB962C8B-B14F-4D97-AF65-F5344CB8AC3E}">
        <p14:creationId xmlns:p14="http://schemas.microsoft.com/office/powerpoint/2010/main" val="2611610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Start</a:t>
            </a:r>
            <a:r>
              <a:rPr lang="en-GB" baseline="0" dirty="0"/>
              <a:t> off by thinking what is a crime.</a:t>
            </a:r>
          </a:p>
          <a:p>
            <a:endParaRPr lang="en-GB" baseline="0" dirty="0"/>
          </a:p>
          <a:p>
            <a:r>
              <a:rPr lang="en-GB" baseline="0" dirty="0"/>
              <a:t>Dictionary definition is “an act or omission which constitutes an offence and is punishable in law”</a:t>
            </a:r>
          </a:p>
          <a:p>
            <a:endParaRPr lang="en-GB" baseline="0" dirty="0"/>
          </a:p>
          <a:p>
            <a:r>
              <a:rPr lang="en-GB" baseline="0" dirty="0"/>
              <a:t>Traditional ideas of crime include murder, theft, fraud, supply of drugs and non provision of allergen information at a café.</a:t>
            </a:r>
          </a:p>
          <a:p>
            <a:endParaRPr lang="en-GB" baseline="0" dirty="0"/>
          </a:p>
          <a:p>
            <a:r>
              <a:rPr lang="en-GB" baseline="0" dirty="0"/>
              <a:t>What is a crime varies over time.  Adultery and homosexuality used to be crimes in England and what is a crime varies between county.  E.g. Importing some medicines seen as drugs in Dubai.  People’s own views on crime are different e.g. speeding, downloading illegal movies.</a:t>
            </a:r>
          </a:p>
          <a:p>
            <a:endParaRPr lang="en-GB" baseline="0" dirty="0"/>
          </a:p>
          <a:p>
            <a:r>
              <a:rPr lang="en-GB" baseline="0" dirty="0"/>
              <a:t>So would you think two males fighting in the park to be a crime?  What if they were both 10 years old/playing rugby?</a:t>
            </a:r>
          </a:p>
          <a:p>
            <a:endParaRPr lang="en-GB" baseline="0" dirty="0"/>
          </a:p>
          <a:p>
            <a:endParaRPr lang="en-GB" dirty="0"/>
          </a:p>
        </p:txBody>
      </p:sp>
    </p:spTree>
    <p:extLst>
      <p:ext uri="{BB962C8B-B14F-4D97-AF65-F5344CB8AC3E}">
        <p14:creationId xmlns:p14="http://schemas.microsoft.com/office/powerpoint/2010/main" val="264039181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now we have </a:t>
            </a:r>
            <a:r>
              <a:rPr lang="en-GB" dirty="0" err="1"/>
              <a:t>establised</a:t>
            </a:r>
            <a:r>
              <a:rPr lang="en-GB" dirty="0"/>
              <a:t> the offences</a:t>
            </a:r>
            <a:r>
              <a:rPr lang="en-GB" baseline="0" dirty="0"/>
              <a:t> from the case study we are now going to look at evidence</a:t>
            </a:r>
            <a:endParaRPr lang="en-GB" dirty="0"/>
          </a:p>
        </p:txBody>
      </p:sp>
    </p:spTree>
    <p:extLst>
      <p:ext uri="{BB962C8B-B14F-4D97-AF65-F5344CB8AC3E}">
        <p14:creationId xmlns:p14="http://schemas.microsoft.com/office/powerpoint/2010/main" val="378553014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fontScale="85000" lnSpcReduction="20000"/>
          </a:bodyPr>
          <a:lstStyle/>
          <a:p>
            <a:r>
              <a:rPr lang="en-GB" dirty="0"/>
              <a:t>Evidence is anything to prove or disprove</a:t>
            </a:r>
            <a:r>
              <a:rPr lang="en-GB" baseline="0" dirty="0"/>
              <a:t> an alleged matter that is subject to judicial consideration.</a:t>
            </a:r>
          </a:p>
          <a:p>
            <a:endParaRPr lang="en-GB" baseline="0" dirty="0"/>
          </a:p>
          <a:p>
            <a:r>
              <a:rPr lang="en-GB" baseline="0" dirty="0"/>
              <a:t>Includes Oral Evidence</a:t>
            </a:r>
          </a:p>
          <a:p>
            <a:pPr marL="171450" indent="-171450">
              <a:buFont typeface="Arial" panose="020B0604020202020204" pitchFamily="34" charset="0"/>
              <a:buChar char="•"/>
            </a:pPr>
            <a:r>
              <a:rPr lang="en-GB" baseline="0" dirty="0"/>
              <a:t>Given in court by a witness under oath</a:t>
            </a:r>
          </a:p>
          <a:p>
            <a:pPr marL="171450" indent="-171450">
              <a:buFont typeface="Arial" panose="020B0604020202020204" pitchFamily="34" charset="0"/>
              <a:buChar char="•"/>
            </a:pPr>
            <a:r>
              <a:rPr lang="en-GB" baseline="0" dirty="0"/>
              <a:t>Investigating Officer/complaint/Public Analyst or Food Examiner</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Documentary Evidence</a:t>
            </a:r>
          </a:p>
          <a:p>
            <a:pPr marL="171450" marR="0" lvl="1"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altLang="en-US" sz="1600" dirty="0"/>
              <a:t>Original is always best. If not possible get a very good copy</a:t>
            </a:r>
          </a:p>
          <a:p>
            <a:pPr marL="171450" indent="-171450">
              <a:buFont typeface="Arial" panose="020B0604020202020204" pitchFamily="34" charset="0"/>
              <a:buChar char="•"/>
            </a:pPr>
            <a:r>
              <a:rPr lang="en-GB" baseline="0" dirty="0"/>
              <a:t>Documents such as receipts, invoices, records, photographs, videos</a:t>
            </a:r>
          </a:p>
          <a:p>
            <a:pPr marL="171450" indent="-171450">
              <a:buFont typeface="Arial" panose="020B0604020202020204" pitchFamily="34" charset="0"/>
              <a:buChar char="•"/>
            </a:pPr>
            <a:r>
              <a:rPr lang="en-GB" baseline="0" dirty="0"/>
              <a:t>Need to be exhibited by a witness e.g. DH1</a:t>
            </a:r>
          </a:p>
          <a:p>
            <a:pPr marL="171450" indent="-171450">
              <a:buFont typeface="Arial" panose="020B0604020202020204" pitchFamily="34" charset="0"/>
              <a:buChar char="•"/>
            </a:pPr>
            <a:r>
              <a:rPr lang="en-GB" baseline="0" dirty="0"/>
              <a:t>Except PA certificates, coroners report, expert witness report which may be placed before the court without being produced.</a:t>
            </a:r>
          </a:p>
          <a:p>
            <a:pPr marL="171450" indent="-171450">
              <a:buFont typeface="Arial" panose="020B0604020202020204" pitchFamily="34" charset="0"/>
              <a:buChar char="•"/>
            </a:pPr>
            <a:r>
              <a:rPr lang="en-GB" altLang="en-US" sz="1600" dirty="0"/>
              <a:t>Seize and retain vital documents or exhibits which are not readily handed over</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Real Evidence</a:t>
            </a:r>
          </a:p>
          <a:p>
            <a:pPr marL="171450" indent="-171450">
              <a:buFont typeface="Arial" panose="020B0604020202020204" pitchFamily="34" charset="0"/>
              <a:buChar char="•"/>
            </a:pPr>
            <a:r>
              <a:rPr lang="en-GB" baseline="0" dirty="0"/>
              <a:t>Items produced before the court for inspection</a:t>
            </a:r>
          </a:p>
          <a:p>
            <a:pPr marL="171450" indent="-171450">
              <a:buFont typeface="Arial" panose="020B0604020202020204" pitchFamily="34" charset="0"/>
              <a:buChar char="•"/>
            </a:pPr>
            <a:r>
              <a:rPr lang="en-GB" baseline="0" dirty="0"/>
              <a:t>Food</a:t>
            </a:r>
          </a:p>
          <a:p>
            <a:pPr marL="171450" indent="-171450">
              <a:buFont typeface="Arial" panose="020B0604020202020204" pitchFamily="34" charset="0"/>
              <a:buChar char="•"/>
            </a:pPr>
            <a:r>
              <a:rPr lang="en-GB" baseline="0" dirty="0"/>
              <a:t>Equipment</a:t>
            </a:r>
          </a:p>
          <a:p>
            <a:pPr marL="171450" indent="-171450">
              <a:buFont typeface="Arial" panose="020B0604020202020204" pitchFamily="34" charset="0"/>
              <a:buChar char="•"/>
            </a:pPr>
            <a:r>
              <a:rPr lang="en-GB" baseline="0" dirty="0"/>
              <a:t>Rodent droppings</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Circumstantial evidence - Evidence of a fact not in issue but legally relevant to fact in issue</a:t>
            </a:r>
          </a:p>
          <a:p>
            <a:pPr marL="171450" indent="-171450">
              <a:buFont typeface="Arial" panose="020B0604020202020204" pitchFamily="34" charset="0"/>
              <a:buChar char="•"/>
            </a:pPr>
            <a:r>
              <a:rPr lang="en-GB" baseline="0" dirty="0"/>
              <a:t>Samples of same food in similar condition</a:t>
            </a:r>
          </a:p>
          <a:p>
            <a:pPr marL="171450" indent="-171450">
              <a:buFont typeface="Arial" panose="020B0604020202020204" pitchFamily="34" charset="0"/>
              <a:buChar char="•"/>
            </a:pPr>
            <a:r>
              <a:rPr lang="en-GB" baseline="0" dirty="0"/>
              <a:t>R v Sidhu 1993 – explosives offences – video tape showing him being heavily armed which was used as circumstantial evidence</a:t>
            </a:r>
          </a:p>
        </p:txBody>
      </p:sp>
    </p:spTree>
    <p:extLst>
      <p:ext uri="{BB962C8B-B14F-4D97-AF65-F5344CB8AC3E}">
        <p14:creationId xmlns:p14="http://schemas.microsoft.com/office/powerpoint/2010/main" val="303178819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Evidence</a:t>
            </a:r>
            <a:r>
              <a:rPr lang="en-GB" baseline="0" dirty="0"/>
              <a:t> must be both admissible and reliable to be credible.</a:t>
            </a:r>
          </a:p>
          <a:p>
            <a:endParaRPr lang="en-GB" baseline="0" dirty="0"/>
          </a:p>
          <a:p>
            <a:r>
              <a:rPr lang="en-GB" baseline="0" dirty="0"/>
              <a:t>If not admissible cannot put before the court.  E.g. hearsay, opinion, self made or bad character evidence (all inadmissible)</a:t>
            </a:r>
          </a:p>
          <a:p>
            <a:endParaRPr lang="en-GB" baseline="0" dirty="0"/>
          </a:p>
          <a:p>
            <a:r>
              <a:rPr lang="en-GB" baseline="0" dirty="0"/>
              <a:t>If admissible must be reliable for it to be </a:t>
            </a:r>
            <a:r>
              <a:rPr lang="en-GB" baseline="0" dirty="0" err="1"/>
              <a:t>beleved</a:t>
            </a:r>
            <a:r>
              <a:rPr lang="en-GB" baseline="0" dirty="0"/>
              <a:t> by the court.  This is where continuity comes in.</a:t>
            </a:r>
          </a:p>
          <a:p>
            <a:endParaRPr lang="en-GB" baseline="0" dirty="0"/>
          </a:p>
          <a:p>
            <a:r>
              <a:rPr lang="en-GB" baseline="0" dirty="0"/>
              <a:t>Defence can cast doubt on reliability of evidence.</a:t>
            </a:r>
            <a:endParaRPr lang="en-GB" dirty="0"/>
          </a:p>
        </p:txBody>
      </p:sp>
    </p:spTree>
    <p:extLst>
      <p:ext uri="{BB962C8B-B14F-4D97-AF65-F5344CB8AC3E}">
        <p14:creationId xmlns:p14="http://schemas.microsoft.com/office/powerpoint/2010/main" val="28689347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 Rule</a:t>
            </a:r>
            <a:r>
              <a:rPr lang="en-GB" baseline="0" dirty="0"/>
              <a:t>s of evidence determine the manner in which evidence is introduced and used in a criminal trial.  As a general rule the best evidence should always be used by the prosecution.</a:t>
            </a:r>
          </a:p>
          <a:p>
            <a:endParaRPr lang="en-GB" baseline="0" dirty="0"/>
          </a:p>
          <a:p>
            <a:r>
              <a:rPr lang="en-GB" baseline="0" dirty="0"/>
              <a:t>E.g. Statement from eye witness</a:t>
            </a:r>
          </a:p>
          <a:p>
            <a:endParaRPr lang="en-GB" baseline="0" dirty="0"/>
          </a:p>
          <a:p>
            <a:r>
              <a:rPr lang="en-GB" baseline="0" dirty="0"/>
              <a:t>E.g. Police licensing not keeping bottle of alcohol.</a:t>
            </a:r>
          </a:p>
          <a:p>
            <a:endParaRPr lang="en-GB" baseline="0" dirty="0"/>
          </a:p>
          <a:p>
            <a:r>
              <a:rPr lang="en-GB" baseline="0" dirty="0"/>
              <a:t>However where best evidence is not available secondary evidence may be used.  </a:t>
            </a:r>
          </a:p>
          <a:p>
            <a:endParaRPr lang="en-GB" baseline="0" dirty="0"/>
          </a:p>
          <a:p>
            <a:r>
              <a:rPr lang="en-GB" baseline="0" dirty="0"/>
              <a:t>E.g. verbal account of contents of document by a witness rather than producing document itself.</a:t>
            </a:r>
          </a:p>
          <a:p>
            <a:endParaRPr lang="en-GB" baseline="0" dirty="0"/>
          </a:p>
          <a:p>
            <a:r>
              <a:rPr lang="en-GB" baseline="0" dirty="0"/>
              <a:t>In all occasions must make sure that evidence is lawfully obtained, handled appropriately and used effectively. </a:t>
            </a:r>
            <a:r>
              <a:rPr lang="en-GB" altLang="en-US" sz="1600" dirty="0"/>
              <a:t>2 quality pieces of evidence/exhibits are much better than a whole lot of circumstantial evidence from 5 witnesses</a:t>
            </a:r>
          </a:p>
          <a:p>
            <a:pPr>
              <a:lnSpc>
                <a:spcPct val="80000"/>
              </a:lnSpc>
            </a:pPr>
            <a:endParaRPr lang="en-GB" altLang="en-US" sz="1800" dirty="0"/>
          </a:p>
          <a:p>
            <a:endParaRPr lang="en-GB" dirty="0"/>
          </a:p>
        </p:txBody>
      </p:sp>
    </p:spTree>
    <p:extLst>
      <p:ext uri="{BB962C8B-B14F-4D97-AF65-F5344CB8AC3E}">
        <p14:creationId xmlns:p14="http://schemas.microsoft.com/office/powerpoint/2010/main" val="31277009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 witness giving</a:t>
            </a:r>
            <a:r>
              <a:rPr lang="en-GB" baseline="0" dirty="0"/>
              <a:t> evidence may refer to a notebook it the notes were made at the time of the event or shortly afterwards.  If using on the stand council may enquire as to when the notes were made.</a:t>
            </a:r>
          </a:p>
          <a:p>
            <a:endParaRPr lang="en-GB" baseline="0" dirty="0"/>
          </a:p>
          <a:p>
            <a:r>
              <a:rPr lang="en-GB" baseline="0" dirty="0"/>
              <a:t>If too long a gap then defence may object to using notebook.  If there is a delay the reason should be recorded.</a:t>
            </a:r>
          </a:p>
          <a:p>
            <a:endParaRPr lang="en-GB" baseline="0" dirty="0"/>
          </a:p>
          <a:p>
            <a:r>
              <a:rPr lang="en-GB" baseline="0" dirty="0"/>
              <a:t>R v Simmonds 1967 contemporaneous notes are those made at the time or shortly after the event.</a:t>
            </a:r>
          </a:p>
          <a:p>
            <a:endParaRPr lang="en-GB" baseline="0" dirty="0"/>
          </a:p>
          <a:p>
            <a:r>
              <a:rPr lang="en-GB" baseline="0" dirty="0"/>
              <a:t>The notebook itself is not evidence.  As such rules of evidence do not apply, however it if contains matters which the officer intends to use as evidence e.g. written interview the rules of evidence do apply.</a:t>
            </a:r>
          </a:p>
          <a:p>
            <a:endParaRPr lang="en-GB" baseline="0" dirty="0"/>
          </a:p>
          <a:p>
            <a:r>
              <a:rPr lang="en-GB" baseline="0" dirty="0"/>
              <a:t>E.g. Police use of top and tail stickers to create statements from notebook entries.</a:t>
            </a:r>
          </a:p>
          <a:p>
            <a:endParaRPr lang="en-GB" baseline="0" dirty="0"/>
          </a:p>
          <a:p>
            <a:r>
              <a:rPr lang="en-GB" baseline="0" dirty="0"/>
              <a:t>Other party has right to inspect notebook.</a:t>
            </a:r>
          </a:p>
          <a:p>
            <a:endParaRPr lang="en-GB" baseline="0" dirty="0"/>
          </a:p>
          <a:p>
            <a:r>
              <a:rPr lang="en-GB" baseline="0" dirty="0"/>
              <a:t>E.g. Police officer who had “court notebook” and working notebook.</a:t>
            </a:r>
            <a:endParaRPr lang="en-GB" dirty="0"/>
          </a:p>
        </p:txBody>
      </p:sp>
    </p:spTree>
    <p:extLst>
      <p:ext uri="{BB962C8B-B14F-4D97-AF65-F5344CB8AC3E}">
        <p14:creationId xmlns:p14="http://schemas.microsoft.com/office/powerpoint/2010/main" val="16474016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While normal rules of evidence do not apply officers recommended</a:t>
            </a:r>
            <a:r>
              <a:rPr lang="en-GB" baseline="0" dirty="0"/>
              <a:t> to follow good practice to reduce risk of defence objection following these rules…..</a:t>
            </a:r>
          </a:p>
          <a:p>
            <a:endParaRPr lang="en-GB" baseline="0" dirty="0"/>
          </a:p>
          <a:p>
            <a:r>
              <a:rPr lang="en-GB" baseline="0" dirty="0"/>
              <a:t>No requirements for notebooks to be sequentially numbered or stitch bound but will help credibility.  Make sure maintained in an appropriate way and recorded in a logical manner.  The use of subheadings and bullet points can be useful but be carful of gaps.</a:t>
            </a:r>
          </a:p>
          <a:p>
            <a:endParaRPr lang="en-GB" baseline="0" dirty="0"/>
          </a:p>
          <a:p>
            <a:r>
              <a:rPr lang="en-GB" baseline="0" dirty="0"/>
              <a:t>Should be stored in a controlled manner once complete.</a:t>
            </a:r>
          </a:p>
          <a:p>
            <a:endParaRPr lang="en-GB" baseline="0" dirty="0"/>
          </a:p>
          <a:p>
            <a:r>
              <a:rPr lang="en-GB" baseline="0" dirty="0"/>
              <a:t>E.g. one officer will write one book every two weeks vs one officer doing large fraud investigation who wrote 9 pages in 18 months including the execution of the warrant.</a:t>
            </a:r>
          </a:p>
          <a:p>
            <a:endParaRPr lang="en-GB" baseline="0" dirty="0"/>
          </a:p>
          <a:p>
            <a:r>
              <a:rPr lang="en-GB" baseline="0" dirty="0"/>
              <a:t>Court action dropped when statement compared to notebook entry and calendar and found officer was on leave at times and dates recorded in statement.  Comes back to reliability of witness.</a:t>
            </a:r>
          </a:p>
        </p:txBody>
      </p:sp>
    </p:spTree>
    <p:extLst>
      <p:ext uri="{BB962C8B-B14F-4D97-AF65-F5344CB8AC3E}">
        <p14:creationId xmlns:p14="http://schemas.microsoft.com/office/powerpoint/2010/main" val="38639379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a:lnSpc>
                <a:spcPct val="80000"/>
              </a:lnSpc>
            </a:pPr>
            <a:r>
              <a:rPr lang="en-GB" baseline="0" dirty="0"/>
              <a:t>Photographs are very useful and will mostly help illustrate what you are trying to prove.</a:t>
            </a:r>
            <a:r>
              <a:rPr lang="en-GB" dirty="0"/>
              <a:t> Nothing better than a picture of a rat at a premises to get a magistrate</a:t>
            </a:r>
            <a:r>
              <a:rPr lang="en-GB" baseline="0" dirty="0"/>
              <a:t> thinking about a case. </a:t>
            </a:r>
            <a:r>
              <a:rPr lang="en-GB" sz="1800" baseline="0" dirty="0"/>
              <a:t> T</a:t>
            </a:r>
            <a:r>
              <a:rPr lang="en-GB" altLang="en-US" sz="1800" dirty="0"/>
              <a:t>wo or three good photos are better than a dozen poor ones.  Consider the contents E.g. rat droppings showing</a:t>
            </a:r>
            <a:r>
              <a:rPr lang="en-GB" altLang="en-US" sz="1800" baseline="0" dirty="0"/>
              <a:t> business had made attempts to segregate food.</a:t>
            </a:r>
            <a:endParaRPr lang="en-GB" altLang="en-US" sz="1800" dirty="0"/>
          </a:p>
          <a:p>
            <a:pPr marL="742950" lvl="1" indent="-285750">
              <a:lnSpc>
                <a:spcPct val="80000"/>
              </a:lnSpc>
              <a:buFont typeface="Arial" panose="020B0604020202020204" pitchFamily="34" charset="0"/>
              <a:buChar char="•"/>
            </a:pPr>
            <a:r>
              <a:rPr lang="en-GB" altLang="en-US" sz="1600" dirty="0"/>
              <a:t>Pay particular attention to focus</a:t>
            </a:r>
          </a:p>
          <a:p>
            <a:pPr marL="742950" lvl="1" indent="-285750">
              <a:lnSpc>
                <a:spcPct val="80000"/>
              </a:lnSpc>
              <a:buFont typeface="Arial" panose="020B0604020202020204" pitchFamily="34" charset="0"/>
              <a:buChar char="•"/>
            </a:pPr>
            <a:r>
              <a:rPr lang="en-GB" altLang="en-US" sz="1600" dirty="0"/>
              <a:t>Try to exclude background material which is not relevant to the offence</a:t>
            </a:r>
          </a:p>
          <a:p>
            <a:endParaRPr lang="en-GB" baseline="0" dirty="0"/>
          </a:p>
          <a:p>
            <a:r>
              <a:rPr lang="en-GB" baseline="0" dirty="0"/>
              <a:t>There are some things you and your authority need to consider </a:t>
            </a:r>
          </a:p>
          <a:p>
            <a:pPr marL="171450" indent="-171450">
              <a:buFont typeface="Arial" panose="020B0604020202020204" pitchFamily="34" charset="0"/>
              <a:buChar char="•"/>
            </a:pPr>
            <a:r>
              <a:rPr lang="en-GB" baseline="0" dirty="0"/>
              <a:t>time and date you took the photos – recording this information.</a:t>
            </a:r>
          </a:p>
          <a:p>
            <a:pPr marL="171450" indent="-171450">
              <a:buFont typeface="Arial" panose="020B0604020202020204" pitchFamily="34" charset="0"/>
              <a:buChar char="•"/>
            </a:pPr>
            <a:r>
              <a:rPr lang="en-GB" baseline="0" dirty="0"/>
              <a:t>How the evidence will be stored – SD cards, CDs etc.</a:t>
            </a:r>
          </a:p>
          <a:p>
            <a:pPr marL="171450" indent="-171450">
              <a:buFont typeface="Arial" panose="020B0604020202020204" pitchFamily="34" charset="0"/>
              <a:buChar char="•"/>
            </a:pPr>
            <a:r>
              <a:rPr lang="en-GB" baseline="0" dirty="0"/>
              <a:t>Audit trail of digital evidence to avoid the argument it has been tampered with – Worm discs are good for this + cheap and readily available</a:t>
            </a:r>
            <a:endParaRPr lang="en-GB" dirty="0"/>
          </a:p>
        </p:txBody>
      </p:sp>
    </p:spTree>
    <p:extLst>
      <p:ext uri="{BB962C8B-B14F-4D97-AF65-F5344CB8AC3E}">
        <p14:creationId xmlns:p14="http://schemas.microsoft.com/office/powerpoint/2010/main" val="421220871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If you use a memory</a:t>
            </a:r>
            <a:r>
              <a:rPr lang="en-GB" baseline="0" dirty="0"/>
              <a:t> card what happens to it?  When is it removed from the camera when you have taken images.  Do you seal it in an evidence bag?  Do you always use a clean, wiped card prior to use?  When is it wiped and what happens to the pictures?</a:t>
            </a:r>
          </a:p>
          <a:p>
            <a:endParaRPr lang="en-GB" baseline="0" dirty="0"/>
          </a:p>
          <a:p>
            <a:r>
              <a:rPr lang="en-GB" baseline="0" dirty="0"/>
              <a:t>Burn images to CD/DVD and make two copies one master one working copy and seal the master away.</a:t>
            </a:r>
          </a:p>
          <a:p>
            <a:endParaRPr lang="en-GB" baseline="0" dirty="0"/>
          </a:p>
          <a:p>
            <a:r>
              <a:rPr lang="en-GB" baseline="0" dirty="0"/>
              <a:t>Avoids any arguments about continuity and makes photographs professional and suitable for use as evidence.</a:t>
            </a:r>
          </a:p>
          <a:p>
            <a:endParaRPr lang="en-GB" baseline="0" dirty="0"/>
          </a:p>
          <a:p>
            <a:r>
              <a:rPr lang="en-GB" baseline="0" dirty="0"/>
              <a:t>Home Office guidance on digital imaging</a:t>
            </a:r>
            <a:endParaRPr lang="en-GB" dirty="0"/>
          </a:p>
        </p:txBody>
      </p:sp>
    </p:spTree>
    <p:extLst>
      <p:ext uri="{BB962C8B-B14F-4D97-AF65-F5344CB8AC3E}">
        <p14:creationId xmlns:p14="http://schemas.microsoft.com/office/powerpoint/2010/main" val="26016743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When inspecting</a:t>
            </a:r>
            <a:r>
              <a:rPr lang="en-GB" baseline="0" dirty="0"/>
              <a:t> websites cookies are being placed on your computer.  As such they are material gathered in the investigation and must be retained and stored </a:t>
            </a:r>
            <a:r>
              <a:rPr lang="en-GB" baseline="0" dirty="0" err="1"/>
              <a:t>acoordingly</a:t>
            </a:r>
            <a:r>
              <a:rPr lang="en-GB" baseline="0" dirty="0"/>
              <a:t>.  </a:t>
            </a:r>
            <a:endParaRPr lang="en-GB" dirty="0"/>
          </a:p>
          <a:p>
            <a:endParaRPr lang="en-GB" dirty="0"/>
          </a:p>
          <a:p>
            <a:r>
              <a:rPr lang="en-GB" dirty="0"/>
              <a:t>Essentially</a:t>
            </a:r>
            <a:r>
              <a:rPr lang="en-GB" baseline="0" dirty="0"/>
              <a:t> Cookies are</a:t>
            </a:r>
            <a:r>
              <a:rPr lang="en-GB" dirty="0"/>
              <a:t> are small files left on your computer and adjust what websites look like.  E.g. what you looked</a:t>
            </a:r>
            <a:r>
              <a:rPr lang="en-GB" baseline="0" dirty="0"/>
              <a:t> at on amazon may appear as an advertisement when looking at other websites.</a:t>
            </a:r>
            <a:endParaRPr lang="en-GB" dirty="0"/>
          </a:p>
          <a:p>
            <a:endParaRPr lang="en-GB" dirty="0"/>
          </a:p>
          <a:p>
            <a:r>
              <a:rPr lang="en-GB" dirty="0"/>
              <a:t>Best practice to wipe temporary files and internet browsing history prior to saving website as cookies left on</a:t>
            </a:r>
            <a:r>
              <a:rPr lang="en-GB" baseline="0" dirty="0"/>
              <a:t> your computer will alter what a website looks like.</a:t>
            </a:r>
            <a:endParaRPr lang="en-GB" dirty="0"/>
          </a:p>
          <a:p>
            <a:endParaRPr lang="en-GB" dirty="0"/>
          </a:p>
          <a:p>
            <a:r>
              <a:rPr lang="en-GB" dirty="0"/>
              <a:t>Store data electronically as part of investigation.  (Saving</a:t>
            </a:r>
            <a:r>
              <a:rPr lang="en-GB" baseline="0" dirty="0"/>
              <a:t> cookies and files collected as part of the investigation)  </a:t>
            </a:r>
            <a:r>
              <a:rPr lang="en-GB" dirty="0"/>
              <a:t>Can burn to disc</a:t>
            </a:r>
            <a:r>
              <a:rPr lang="en-GB" baseline="0" dirty="0"/>
              <a:t> in similar manner to camera images. </a:t>
            </a:r>
          </a:p>
          <a:p>
            <a:endParaRPr lang="en-GB" baseline="0" dirty="0"/>
          </a:p>
          <a:p>
            <a:r>
              <a:rPr lang="en-GB" baseline="0" dirty="0"/>
              <a:t>Audit trail of what you did for court at a later date.</a:t>
            </a:r>
            <a:endParaRPr lang="en-GB" dirty="0"/>
          </a:p>
        </p:txBody>
      </p:sp>
    </p:spTree>
    <p:extLst>
      <p:ext uri="{BB962C8B-B14F-4D97-AF65-F5344CB8AC3E}">
        <p14:creationId xmlns:p14="http://schemas.microsoft.com/office/powerpoint/2010/main" val="16731352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Avoid printing websites as you often miss information by printing.</a:t>
            </a:r>
            <a:r>
              <a:rPr lang="en-GB" baseline="0" dirty="0"/>
              <a:t>  Store this information securely and electronically.</a:t>
            </a:r>
          </a:p>
          <a:p>
            <a:endParaRPr lang="en-GB" baseline="0" dirty="0"/>
          </a:p>
          <a:p>
            <a:r>
              <a:rPr lang="en-GB" baseline="0" dirty="0"/>
              <a:t>Avoid clicking on hyperlinks once you have saved a website as these point to other websites and change over time.</a:t>
            </a:r>
          </a:p>
          <a:p>
            <a:endParaRPr lang="en-GB" baseline="0" dirty="0"/>
          </a:p>
          <a:p>
            <a:r>
              <a:rPr lang="en-GB" baseline="0" dirty="0"/>
              <a:t>Specific website capturing software and screen recording software is available for free if you do this type of work a lot.</a:t>
            </a:r>
            <a:endParaRPr lang="en-GB" dirty="0"/>
          </a:p>
        </p:txBody>
      </p:sp>
    </p:spTree>
    <p:extLst>
      <p:ext uri="{BB962C8B-B14F-4D97-AF65-F5344CB8AC3E}">
        <p14:creationId xmlns:p14="http://schemas.microsoft.com/office/powerpoint/2010/main" val="3134150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Wide range of food legislation</a:t>
            </a:r>
            <a:r>
              <a:rPr lang="en-GB" baseline="0" dirty="0"/>
              <a:t> as you know originating from both UK and Europe:</a:t>
            </a:r>
          </a:p>
          <a:p>
            <a:pPr marL="171450" indent="-171450">
              <a:buFont typeface="Arial" panose="020B0604020202020204" pitchFamily="34" charset="0"/>
              <a:buChar char="•"/>
            </a:pPr>
            <a:r>
              <a:rPr lang="en-GB" baseline="0" dirty="0"/>
              <a:t>Food safety legislation</a:t>
            </a:r>
          </a:p>
          <a:p>
            <a:pPr marL="171450" indent="-171450">
              <a:buFont typeface="Arial" panose="020B0604020202020204" pitchFamily="34" charset="0"/>
              <a:buChar char="•"/>
            </a:pPr>
            <a:r>
              <a:rPr lang="en-GB" baseline="0" dirty="0"/>
              <a:t>Food hygiene legislation</a:t>
            </a:r>
          </a:p>
          <a:p>
            <a:pPr marL="171450" indent="-171450">
              <a:buFont typeface="Arial" panose="020B0604020202020204" pitchFamily="34" charset="0"/>
              <a:buChar char="•"/>
            </a:pPr>
            <a:r>
              <a:rPr lang="en-GB" baseline="0" dirty="0"/>
              <a:t>Food standards legislation</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Non compliance with legislation is a criminal offence however some enforcement procedures are civil in nature e.g. Improvement notice under FIRs.  </a:t>
            </a:r>
            <a:r>
              <a:rPr lang="en-GB" b="1" baseline="0" dirty="0"/>
              <a:t>When would you be in the Magistrates asking it to sit in its civil capacity?</a:t>
            </a:r>
          </a:p>
          <a:p>
            <a:pPr marL="171450" indent="-171450">
              <a:buFont typeface="Arial" panose="020B0604020202020204" pitchFamily="34" charset="0"/>
              <a:buChar char="•"/>
            </a:pPr>
            <a:r>
              <a:rPr lang="en-GB" baseline="0" dirty="0"/>
              <a:t>Application for warrant</a:t>
            </a:r>
          </a:p>
          <a:p>
            <a:pPr marL="171450" indent="-171450">
              <a:buFont typeface="Arial" panose="020B0604020202020204" pitchFamily="34" charset="0"/>
              <a:buChar char="•"/>
            </a:pPr>
            <a:r>
              <a:rPr lang="en-GB" baseline="0" dirty="0"/>
              <a:t>Seizure/condemnation of food</a:t>
            </a:r>
          </a:p>
          <a:p>
            <a:pPr marL="171450" indent="-171450">
              <a:buFont typeface="Arial" panose="020B0604020202020204" pitchFamily="34" charset="0"/>
              <a:buChar char="•"/>
            </a:pPr>
            <a:r>
              <a:rPr lang="en-GB" baseline="0" dirty="0"/>
              <a:t>Hygiene emergency prohibition notice order</a:t>
            </a:r>
          </a:p>
          <a:p>
            <a:pPr marL="171450" indent="-171450">
              <a:buFont typeface="Arial" panose="020B0604020202020204" pitchFamily="34" charset="0"/>
              <a:buChar char="•"/>
            </a:pPr>
            <a:r>
              <a:rPr lang="en-GB" baseline="0" dirty="0"/>
              <a:t>Appeal for an order or refusal for an approved establishment</a:t>
            </a:r>
          </a:p>
          <a:p>
            <a:pPr marL="0" indent="0">
              <a:buFont typeface="Arial" panose="020B0604020202020204" pitchFamily="34" charset="0"/>
              <a:buNone/>
            </a:pPr>
            <a:r>
              <a:rPr lang="en-GB" baseline="0" dirty="0"/>
              <a:t>Civil evidential rules apply (balance of probabilities, can read statement etc.)</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Aims of food law is to ensure:</a:t>
            </a:r>
          </a:p>
          <a:p>
            <a:pPr marL="171450" indent="-171450">
              <a:buFont typeface="Arial" panose="020B0604020202020204" pitchFamily="34" charset="0"/>
              <a:buChar char="•"/>
            </a:pPr>
            <a:r>
              <a:rPr lang="en-GB" baseline="0" dirty="0"/>
              <a:t>Food is safe</a:t>
            </a:r>
          </a:p>
          <a:p>
            <a:pPr marL="171450" indent="-171450">
              <a:buFont typeface="Arial" panose="020B0604020202020204" pitchFamily="34" charset="0"/>
              <a:buChar char="•"/>
            </a:pPr>
            <a:r>
              <a:rPr lang="en-GB" baseline="0" dirty="0"/>
              <a:t>Consumers are informed and protected</a:t>
            </a:r>
          </a:p>
          <a:p>
            <a:pPr marL="171450" indent="-171450">
              <a:buFont typeface="Arial" panose="020B0604020202020204" pitchFamily="34" charset="0"/>
              <a:buChar char="•"/>
            </a:pPr>
            <a:r>
              <a:rPr lang="en-GB" baseline="0" dirty="0"/>
              <a:t>Businesses are compliant/fair playing field across 28 members states.</a:t>
            </a:r>
            <a:endParaRPr lang="en-GB" dirty="0"/>
          </a:p>
        </p:txBody>
      </p:sp>
    </p:spTree>
    <p:extLst>
      <p:ext uri="{BB962C8B-B14F-4D97-AF65-F5344CB8AC3E}">
        <p14:creationId xmlns:p14="http://schemas.microsoft.com/office/powerpoint/2010/main" val="28832264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E-mails contain a lot of information including the IP address of the sender.  If</a:t>
            </a:r>
            <a:r>
              <a:rPr lang="en-GB" baseline="0" dirty="0"/>
              <a:t> you choose to print e-mails for use in evidence </a:t>
            </a:r>
            <a:r>
              <a:rPr lang="en-GB" dirty="0"/>
              <a:t>you should include this</a:t>
            </a:r>
            <a:r>
              <a:rPr lang="en-GB" baseline="0" dirty="0"/>
              <a:t> information.  Again this is material gathered during the course of an investigation.</a:t>
            </a:r>
          </a:p>
          <a:p>
            <a:endParaRPr lang="en-GB" baseline="0" dirty="0"/>
          </a:p>
          <a:p>
            <a:r>
              <a:rPr lang="en-GB" baseline="0" dirty="0"/>
              <a:t>This can be difficult with later versions of Outlook so again consider saving e-mails electronically to retain this information.</a:t>
            </a:r>
          </a:p>
        </p:txBody>
      </p:sp>
    </p:spTree>
    <p:extLst>
      <p:ext uri="{BB962C8B-B14F-4D97-AF65-F5344CB8AC3E}">
        <p14:creationId xmlns:p14="http://schemas.microsoft.com/office/powerpoint/2010/main" val="338421100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Guidance from the Association of Chief Police Offices (ACPO) of England, Wales and Northern Ireland:</a:t>
            </a:r>
          </a:p>
          <a:p>
            <a:endParaRPr lang="en-GB" dirty="0"/>
          </a:p>
          <a:p>
            <a:r>
              <a:rPr lang="en-GB" dirty="0"/>
              <a:t>Digital evidence</a:t>
            </a:r>
            <a:r>
              <a:rPr lang="en-GB" baseline="0" dirty="0"/>
              <a:t> can be changed so consider the security of files so that there is not an argument at a later date in court.</a:t>
            </a:r>
          </a:p>
          <a:p>
            <a:endParaRPr lang="en-GB" baseline="0" dirty="0"/>
          </a:p>
          <a:p>
            <a:r>
              <a:rPr lang="en-GB" baseline="0" dirty="0"/>
              <a:t>E.g. password protecting master spreadsheets etc.</a:t>
            </a:r>
            <a:endParaRPr lang="en-GB" dirty="0"/>
          </a:p>
        </p:txBody>
      </p:sp>
    </p:spTree>
    <p:extLst>
      <p:ext uri="{BB962C8B-B14F-4D97-AF65-F5344CB8AC3E}">
        <p14:creationId xmlns:p14="http://schemas.microsoft.com/office/powerpoint/2010/main" val="388863623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When considering the admissibility of evidence</a:t>
            </a:r>
            <a:r>
              <a:rPr lang="en-GB" baseline="0" dirty="0"/>
              <a:t> the defence can challenge at any time.</a:t>
            </a:r>
            <a:endParaRPr lang="en-GB" dirty="0"/>
          </a:p>
          <a:p>
            <a:endParaRPr lang="en-GB" dirty="0"/>
          </a:p>
          <a:p>
            <a:r>
              <a:rPr lang="en-GB" dirty="0"/>
              <a:t>According</a:t>
            </a:r>
            <a:r>
              <a:rPr lang="en-GB" baseline="0" dirty="0"/>
              <a:t> to the Law society most challenges are made on the following grounds…..</a:t>
            </a:r>
          </a:p>
          <a:p>
            <a:endParaRPr lang="en-GB" baseline="0" dirty="0"/>
          </a:p>
          <a:p>
            <a:r>
              <a:rPr lang="en-GB" baseline="0" dirty="0"/>
              <a:t>Have you had any evidence challenged?</a:t>
            </a:r>
          </a:p>
          <a:p>
            <a:endParaRPr lang="en-GB" baseline="0" dirty="0"/>
          </a:p>
          <a:p>
            <a:r>
              <a:rPr lang="en-GB" baseline="0" dirty="0"/>
              <a:t>e.g. seen case files with statements that contain all of these.</a:t>
            </a:r>
          </a:p>
          <a:p>
            <a:endParaRPr lang="en-GB" baseline="0" dirty="0"/>
          </a:p>
          <a:p>
            <a:endParaRPr lang="en-GB" baseline="0" dirty="0"/>
          </a:p>
          <a:p>
            <a:endParaRPr lang="en-GB" dirty="0"/>
          </a:p>
        </p:txBody>
      </p:sp>
    </p:spTree>
    <p:extLst>
      <p:ext uri="{BB962C8B-B14F-4D97-AF65-F5344CB8AC3E}">
        <p14:creationId xmlns:p14="http://schemas.microsoft.com/office/powerpoint/2010/main" val="39345587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Common sense opinions</a:t>
            </a:r>
            <a:r>
              <a:rPr lang="en-GB" baseline="0" dirty="0"/>
              <a:t> are admissible e.g. Witness of a road traffic accident may state “the car passed me at about 50 mph”</a:t>
            </a:r>
          </a:p>
          <a:p>
            <a:endParaRPr lang="en-GB" baseline="0" dirty="0"/>
          </a:p>
          <a:p>
            <a:r>
              <a:rPr lang="en-GB" baseline="0" dirty="0"/>
              <a:t>Making a judgement that a reasonable person could make</a:t>
            </a:r>
          </a:p>
          <a:p>
            <a:endParaRPr lang="en-GB" baseline="0" dirty="0"/>
          </a:p>
          <a:p>
            <a:r>
              <a:rPr lang="en-GB" baseline="0" dirty="0"/>
              <a:t>Can’t give opinion on matters which is a function of the court to decide e.g. guilt or innocence of defendant.</a:t>
            </a:r>
          </a:p>
          <a:p>
            <a:endParaRPr lang="en-GB" baseline="0" dirty="0"/>
          </a:p>
          <a:p>
            <a:r>
              <a:rPr lang="en-GB" baseline="0" dirty="0"/>
              <a:t>Officers are generally not considered experts so you should avoid giving opinions unless they are based on a judgement a member of the public could give.</a:t>
            </a:r>
          </a:p>
          <a:p>
            <a:endParaRPr lang="en-GB" baseline="0" dirty="0"/>
          </a:p>
          <a:p>
            <a:r>
              <a:rPr lang="en-GB" baseline="0" dirty="0"/>
              <a:t>Example from a real statement of Opinion Evidence:  </a:t>
            </a:r>
            <a:r>
              <a:rPr lang="en-GB" i="1" baseline="0" dirty="0"/>
              <a:t>“It is fortuitous that in this outbreak the isolated pathogen was Campylobacter. Whilst its not a pleasant illness, should the pathogen be E. Coli 0157 which can be found in unpasteurised milk, the outcome could have been very different with potential fatalities, or serious long term medical complaints.”</a:t>
            </a:r>
            <a:endParaRPr lang="en-GB" i="1" dirty="0"/>
          </a:p>
        </p:txBody>
      </p:sp>
    </p:spTree>
    <p:extLst>
      <p:ext uri="{BB962C8B-B14F-4D97-AF65-F5344CB8AC3E}">
        <p14:creationId xmlns:p14="http://schemas.microsoft.com/office/powerpoint/2010/main" val="205655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fontScale="77500" lnSpcReduction="20000"/>
          </a:bodyPr>
          <a:lstStyle/>
          <a:p>
            <a:r>
              <a:rPr lang="en-GB" dirty="0"/>
              <a:t>Expert witnesses CAN</a:t>
            </a:r>
            <a:r>
              <a:rPr lang="en-GB" baseline="0" dirty="0"/>
              <a:t> give opinion evidence in matters outside the competencies of the Magistrates / Jury to decide.</a:t>
            </a:r>
          </a:p>
          <a:p>
            <a:endParaRPr lang="en-GB" baseline="0" dirty="0"/>
          </a:p>
          <a:p>
            <a:r>
              <a:rPr lang="en-GB" baseline="0" dirty="0"/>
              <a:t>Expert is someone who has achieved a significant standing in their field.  It is unlikely to be accepted without any formal qualifications.  Normally there would be an application to the court for a witness to be declared an expert.  </a:t>
            </a:r>
          </a:p>
          <a:p>
            <a:endParaRPr lang="en-GB" baseline="0" dirty="0"/>
          </a:p>
          <a:p>
            <a:r>
              <a:rPr lang="en-GB" baseline="0" dirty="0"/>
              <a:t>Criminal Procedure Rules state an expert must help the court to achieve the overriding objective by giving opinion which is:</a:t>
            </a:r>
          </a:p>
          <a:p>
            <a:pPr marL="171450" indent="-171450">
              <a:buFont typeface="Arial" panose="020B0604020202020204" pitchFamily="34" charset="0"/>
              <a:buChar char="•"/>
            </a:pPr>
            <a:r>
              <a:rPr lang="en-GB" baseline="0" dirty="0"/>
              <a:t>Objective and unbiased</a:t>
            </a:r>
          </a:p>
          <a:p>
            <a:pPr marL="171450" indent="-171450">
              <a:buFont typeface="Arial" panose="020B0604020202020204" pitchFamily="34" charset="0"/>
              <a:buChar char="•"/>
            </a:pPr>
            <a:r>
              <a:rPr lang="en-GB" baseline="0" dirty="0"/>
              <a:t>Within their area of expertise</a:t>
            </a:r>
          </a:p>
          <a:p>
            <a:pPr marL="0" indent="0">
              <a:buFont typeface="Arial" panose="020B0604020202020204" pitchFamily="34" charset="0"/>
              <a:buNone/>
            </a:pPr>
            <a:r>
              <a:rPr lang="en-GB" baseline="0" dirty="0"/>
              <a:t>This duty overrides any obligation to the person that instructed them.  They need to define their area of expertise in their report and when giving evidence in person.  Investigating Officers should check this is present.</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Court may select a single joint expert.  Experts can remain inside the court during the trial.</a:t>
            </a:r>
          </a:p>
          <a:p>
            <a:pPr marL="0" indent="0">
              <a:buFont typeface="Arial" panose="020B0604020202020204" pitchFamily="34" charset="0"/>
              <a:buNone/>
            </a:pPr>
            <a:endParaRPr lang="en-GB" baseline="0" dirty="0"/>
          </a:p>
          <a:p>
            <a:pPr>
              <a:lnSpc>
                <a:spcPct val="80000"/>
              </a:lnSpc>
            </a:pPr>
            <a:r>
              <a:rPr lang="en-GB" altLang="en-US" sz="1600" dirty="0"/>
              <a:t>The qualifications of an expert witness alone does not make them credible</a:t>
            </a:r>
          </a:p>
          <a:p>
            <a:pPr marL="742950" lvl="1" indent="-285750">
              <a:lnSpc>
                <a:spcPct val="80000"/>
              </a:lnSpc>
              <a:buFont typeface="Arial" panose="020B0604020202020204" pitchFamily="34" charset="0"/>
              <a:buChar char="•"/>
            </a:pPr>
            <a:r>
              <a:rPr lang="en-GB" altLang="en-US" sz="1400" dirty="0"/>
              <a:t>Expert witnesses need to be able to justify their actions and decisions</a:t>
            </a:r>
          </a:p>
          <a:p>
            <a:pPr marL="742950" lvl="1" indent="-285750">
              <a:lnSpc>
                <a:spcPct val="80000"/>
              </a:lnSpc>
              <a:buFont typeface="Arial" panose="020B0604020202020204" pitchFamily="34" charset="0"/>
              <a:buChar char="•"/>
            </a:pPr>
            <a:r>
              <a:rPr lang="en-GB" altLang="en-US" sz="1400" dirty="0"/>
              <a:t>They must follow established protocols and procedures</a:t>
            </a:r>
          </a:p>
          <a:p>
            <a:pPr marL="742950" lvl="1" indent="-285750">
              <a:lnSpc>
                <a:spcPct val="80000"/>
              </a:lnSpc>
              <a:buFont typeface="Arial" panose="020B0604020202020204" pitchFamily="34" charset="0"/>
              <a:buChar char="•"/>
            </a:pPr>
            <a:r>
              <a:rPr lang="en-GB" altLang="en-US" sz="1400" dirty="0"/>
              <a:t>They must know their stuff!</a:t>
            </a:r>
          </a:p>
          <a:p>
            <a:pPr lvl="1">
              <a:lnSpc>
                <a:spcPct val="80000"/>
              </a:lnSpc>
              <a:buFontTx/>
              <a:buNone/>
            </a:pPr>
            <a:endParaRPr lang="en-GB" altLang="en-US" sz="800" dirty="0"/>
          </a:p>
          <a:p>
            <a:pPr>
              <a:lnSpc>
                <a:spcPct val="80000"/>
              </a:lnSpc>
            </a:pPr>
            <a:r>
              <a:rPr lang="en-GB" altLang="en-US" sz="1600" dirty="0"/>
              <a:t>Investigators should</a:t>
            </a:r>
            <a:r>
              <a:rPr lang="en-GB" altLang="en-US" sz="1600" baseline="0" dirty="0"/>
              <a:t> remind experts to</a:t>
            </a:r>
            <a:r>
              <a:rPr lang="en-GB" altLang="en-US" sz="1600" dirty="0"/>
              <a:t> ensure the notes and other records that a witness relies on to give their evidence is kept in case the court needs to refer to them.  (Guidance booklet for experts – CPS &amp;</a:t>
            </a:r>
            <a:r>
              <a:rPr lang="en-GB" altLang="en-US" sz="1600" baseline="0" dirty="0"/>
              <a:t> ACPO May 2010)</a:t>
            </a:r>
            <a:r>
              <a:rPr lang="en-GB" altLang="en-US" sz="1600" dirty="0"/>
              <a:t> </a:t>
            </a:r>
          </a:p>
          <a:p>
            <a:pPr>
              <a:lnSpc>
                <a:spcPct val="80000"/>
              </a:lnSpc>
            </a:pPr>
            <a:endParaRPr lang="en-GB" altLang="en-US" sz="1600" dirty="0"/>
          </a:p>
          <a:p>
            <a:pPr>
              <a:lnSpc>
                <a:spcPct val="80000"/>
              </a:lnSpc>
            </a:pPr>
            <a:r>
              <a:rPr lang="en-GB" altLang="en-US" sz="1600" dirty="0"/>
              <a:t>The manner and character of a witnesses can be used by defending lawyers to discredit them.   </a:t>
            </a:r>
          </a:p>
          <a:p>
            <a:pPr>
              <a:lnSpc>
                <a:spcPct val="80000"/>
              </a:lnSpc>
            </a:pPr>
            <a:endParaRPr lang="en-GB" altLang="en-US" sz="1600" dirty="0"/>
          </a:p>
          <a:p>
            <a:pPr>
              <a:lnSpc>
                <a:spcPct val="80000"/>
              </a:lnSpc>
            </a:pPr>
            <a:r>
              <a:rPr lang="en-GB" altLang="en-US" sz="1600" dirty="0"/>
              <a:t>E.g. Norfolk Animal Welfare case – </a:t>
            </a:r>
            <a:r>
              <a:rPr lang="en-GB" altLang="en-US" sz="1600" dirty="0" err="1"/>
              <a:t>Offical</a:t>
            </a:r>
            <a:r>
              <a:rPr lang="en-GB" altLang="en-US" sz="1600" baseline="0" dirty="0"/>
              <a:t> Vet identified a castrated male as a female and did not identify specific animals, mixed up ear tags and had poor continuity.</a:t>
            </a:r>
            <a:endParaRPr lang="en-GB" altLang="en-US" sz="1600" dirty="0"/>
          </a:p>
          <a:p>
            <a:pPr marL="0" indent="0">
              <a:buFont typeface="Arial" panose="020B0604020202020204" pitchFamily="34" charset="0"/>
              <a:buNone/>
            </a:pPr>
            <a:endParaRPr lang="en-GB" baseline="0" dirty="0"/>
          </a:p>
        </p:txBody>
      </p:sp>
    </p:spTree>
    <p:extLst>
      <p:ext uri="{BB962C8B-B14F-4D97-AF65-F5344CB8AC3E}">
        <p14:creationId xmlns:p14="http://schemas.microsoft.com/office/powerpoint/2010/main" val="2996523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 reminder that you don’t need a witness statement to produce a PA certificate.  The</a:t>
            </a:r>
            <a:r>
              <a:rPr lang="en-GB" baseline="0" dirty="0"/>
              <a:t> document needs to be a signed certificate for it to be admissible. </a:t>
            </a:r>
            <a:r>
              <a:rPr lang="en-GB" dirty="0"/>
              <a:t> It</a:t>
            </a:r>
            <a:r>
              <a:rPr lang="en-GB" baseline="0" dirty="0"/>
              <a:t> stands in its own right however the PA/Food Examiner may be called to give evidence if required.</a:t>
            </a:r>
            <a:endParaRPr lang="en-GB" dirty="0"/>
          </a:p>
          <a:p>
            <a:endParaRPr lang="en-GB" dirty="0"/>
          </a:p>
          <a:p>
            <a:r>
              <a:rPr lang="en-GB" dirty="0"/>
              <a:t>Food Examiners</a:t>
            </a:r>
            <a:r>
              <a:rPr lang="en-GB" baseline="0" dirty="0"/>
              <a:t> may give a report and produce it with a statement which is still OK just more work!</a:t>
            </a:r>
          </a:p>
          <a:p>
            <a:endParaRPr lang="en-GB" baseline="0" dirty="0"/>
          </a:p>
          <a:p>
            <a:r>
              <a:rPr lang="en-GB" baseline="0" dirty="0"/>
              <a:t>An e-mail or report in its own right may not be admissible without a statement producing the contents.</a:t>
            </a:r>
          </a:p>
          <a:p>
            <a:endParaRPr lang="en-GB" baseline="0" dirty="0"/>
          </a:p>
          <a:p>
            <a:r>
              <a:rPr lang="en-GB" baseline="0" dirty="0"/>
              <a:t>Make sure you get a declaration from the examiner stating the extent of the tests performed on the sample.  E.g. salmonella case lost at crown court.  Further DNA sequencing performed on sample in witness box.  Defence claimed breach of disclosure as not disclosed to defence further tests.  “Torpedo below the water line”</a:t>
            </a:r>
          </a:p>
          <a:p>
            <a:endParaRPr lang="en-GB" baseline="0" dirty="0"/>
          </a:p>
        </p:txBody>
      </p:sp>
    </p:spTree>
    <p:extLst>
      <p:ext uri="{BB962C8B-B14F-4D97-AF65-F5344CB8AC3E}">
        <p14:creationId xmlns:p14="http://schemas.microsoft.com/office/powerpoint/2010/main" val="51405819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Bad character is defined</a:t>
            </a:r>
            <a:r>
              <a:rPr lang="en-GB" baseline="0" dirty="0"/>
              <a:t> on the slide….</a:t>
            </a:r>
          </a:p>
          <a:p>
            <a:endParaRPr lang="en-GB" baseline="0" dirty="0"/>
          </a:p>
          <a:p>
            <a:r>
              <a:rPr lang="en-GB" dirty="0"/>
              <a:t>Misconduct means the commission of an offence or other 'reprehensible conduct‘.  This definition applies to both defendants and non-defendants.</a:t>
            </a:r>
          </a:p>
          <a:p>
            <a:endParaRPr lang="en-GB" baseline="0" dirty="0"/>
          </a:p>
          <a:p>
            <a:r>
              <a:rPr lang="en-GB" baseline="0" dirty="0"/>
              <a:t>E.g. </a:t>
            </a:r>
            <a:r>
              <a:rPr lang="en-GB" i="1" baseline="0" dirty="0"/>
              <a:t>“This obviously added to my suspicion that the dairy had something they wanted to hide.”</a:t>
            </a:r>
            <a:endParaRPr lang="en-GB" i="1" dirty="0"/>
          </a:p>
          <a:p>
            <a:endParaRPr lang="en-GB"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t>Essentially</a:t>
            </a:r>
            <a:r>
              <a:rPr lang="en-GB" baseline="0" dirty="0"/>
              <a:t> why this is important is that p</a:t>
            </a:r>
            <a:r>
              <a:rPr lang="en-GB" dirty="0"/>
              <a:t>rosecutio</a:t>
            </a:r>
            <a:r>
              <a:rPr lang="en-GB" baseline="0" dirty="0"/>
              <a:t>n witnesses cannot normally allude to a defendants previous convictions or bad character. </a:t>
            </a:r>
            <a:r>
              <a:rPr lang="en-GB" dirty="0"/>
              <a:t>Prosecution cannot talk about previous convictions </a:t>
            </a:r>
            <a:r>
              <a:rPr lang="en-GB" b="1" dirty="0"/>
              <a:t>or</a:t>
            </a:r>
            <a:r>
              <a:rPr lang="en-GB" dirty="0"/>
              <a:t> any bad character they may possess.  Unless however it is relevant to a fact in issue.  E.g. You went</a:t>
            </a:r>
            <a:r>
              <a:rPr lang="en-GB" baseline="0" dirty="0"/>
              <a:t> into a food business previously and advised them on the law and then you went again and this is when the contraventions were witnessed.</a:t>
            </a:r>
            <a:endParaRPr lang="en-GB" dirty="0"/>
          </a:p>
          <a:p>
            <a:endParaRPr lang="en-GB" dirty="0"/>
          </a:p>
        </p:txBody>
      </p:sp>
    </p:spTree>
    <p:extLst>
      <p:ext uri="{BB962C8B-B14F-4D97-AF65-F5344CB8AC3E}">
        <p14:creationId xmlns:p14="http://schemas.microsoft.com/office/powerpoint/2010/main" val="11045823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If the defence introduces evidence of good character, the prosecution may introduce</a:t>
            </a:r>
            <a:r>
              <a:rPr lang="en-GB" baseline="0" dirty="0"/>
              <a:t> evidence to refute those claims.</a:t>
            </a:r>
          </a:p>
          <a:p>
            <a:r>
              <a:rPr lang="en-GB" baseline="0" dirty="0"/>
              <a:t>e.g. Defendant claims always had a clean bill of health from EH.  Prosecution reports of previous inspections making reference to poor hygiene practices.  Application can be made to the court for this evidence to be heard.</a:t>
            </a:r>
            <a:endParaRPr lang="en-GB" dirty="0"/>
          </a:p>
          <a:p>
            <a:endParaRPr lang="en-GB" dirty="0"/>
          </a:p>
          <a:p>
            <a:r>
              <a:rPr lang="en-GB" dirty="0"/>
              <a:t>(Application under 35 Criminal Procedure Rules)</a:t>
            </a:r>
          </a:p>
          <a:p>
            <a:r>
              <a:rPr lang="en-GB" dirty="0"/>
              <a:t>E.g. Bad character application</a:t>
            </a:r>
            <a:r>
              <a:rPr lang="en-GB" baseline="0" dirty="0"/>
              <a:t> can affect sentencing.  </a:t>
            </a:r>
            <a:r>
              <a:rPr lang="en-GB" baseline="0" dirty="0" err="1"/>
              <a:t>Unroadworthy</a:t>
            </a:r>
            <a:r>
              <a:rPr lang="en-GB" baseline="0" dirty="0"/>
              <a:t> vehicle case – 17 previous convictions, bad character application, Newton hearing, accepted, prosecution could cite previous convictions – 3 months in prison for sale of one vehicle.</a:t>
            </a:r>
            <a:endParaRPr lang="en-GB" dirty="0"/>
          </a:p>
          <a:p>
            <a:r>
              <a:rPr lang="en-GB" baseline="0" dirty="0"/>
              <a:t>nth in prison for selling a car with bald tyres.</a:t>
            </a:r>
          </a:p>
          <a:p>
            <a:endParaRPr lang="en-GB" baseline="0" dirty="0"/>
          </a:p>
          <a:p>
            <a:r>
              <a:rPr lang="en-GB" baseline="0" dirty="0"/>
              <a:t>Application must include:</a:t>
            </a:r>
          </a:p>
          <a:p>
            <a:pPr marL="171450" indent="-171450">
              <a:buFont typeface="Arial" panose="020B0604020202020204" pitchFamily="34" charset="0"/>
              <a:buChar char="•"/>
            </a:pPr>
            <a:r>
              <a:rPr lang="en-GB" baseline="0" dirty="0"/>
              <a:t>Facts of misconduct</a:t>
            </a:r>
          </a:p>
          <a:p>
            <a:pPr marL="171450" indent="-171450">
              <a:buFont typeface="Arial" panose="020B0604020202020204" pitchFamily="34" charset="0"/>
              <a:buChar char="•"/>
            </a:pPr>
            <a:r>
              <a:rPr lang="en-GB" baseline="0" dirty="0"/>
              <a:t>Explain how party will prove facts</a:t>
            </a:r>
          </a:p>
          <a:p>
            <a:pPr marL="171450" indent="-171450">
              <a:buFont typeface="Arial" panose="020B0604020202020204" pitchFamily="34" charset="0"/>
              <a:buChar char="•"/>
            </a:pPr>
            <a:r>
              <a:rPr lang="en-GB" baseline="0" dirty="0"/>
              <a:t>Explain why evidence is admissible</a:t>
            </a:r>
            <a:endParaRPr lang="en-GB" dirty="0"/>
          </a:p>
        </p:txBody>
      </p:sp>
    </p:spTree>
    <p:extLst>
      <p:ext uri="{BB962C8B-B14F-4D97-AF65-F5344CB8AC3E}">
        <p14:creationId xmlns:p14="http://schemas.microsoft.com/office/powerpoint/2010/main" val="18206440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What is hearsay?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Hearsay is only hearsay if it is being used to prove a fact in issue, and it is usually something someone else has stated verbally or in writing.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E.g. The neighbouring authority told me they had received lots of complaints about a campylobacter outbreak.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Text messages – how do you know who sent the txt – may be from a phone but who actually sent it?</a:t>
            </a:r>
          </a:p>
          <a:p>
            <a:pPr marL="171450" marR="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baseline="0" dirty="0"/>
              <a:t>R v Twist and Others 2011 EWCA </a:t>
            </a:r>
            <a:r>
              <a:rPr lang="en-GB" baseline="0" dirty="0" err="1"/>
              <a:t>Crim</a:t>
            </a:r>
            <a:r>
              <a:rPr lang="en-GB" baseline="0" dirty="0"/>
              <a:t> 1143 </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baseline="0" dirty="0"/>
              <a:t>Identify what relevant fact is to be proven</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baseline="0" dirty="0"/>
              <a:t>Ask whether there is a statement of that in the communication - If no then not hearsay</a:t>
            </a:r>
          </a:p>
          <a:p>
            <a:pPr marL="685800" marR="0" lvl="1" indent="-228600" algn="l" defTabSz="914400" rtl="0" eaLnBrk="1" fontAlgn="base" latinLnBrk="0" hangingPunct="1">
              <a:lnSpc>
                <a:spcPct val="100000"/>
              </a:lnSpc>
              <a:spcBef>
                <a:spcPct val="30000"/>
              </a:spcBef>
              <a:spcAft>
                <a:spcPct val="0"/>
              </a:spcAft>
              <a:buClrTx/>
              <a:buSzTx/>
              <a:buFont typeface="+mj-lt"/>
              <a:buAutoNum type="arabicPeriod"/>
              <a:tabLst/>
              <a:defRPr/>
            </a:pPr>
            <a:r>
              <a:rPr lang="en-GB" baseline="0" dirty="0"/>
              <a:t>If yes ask whether it was one of the purposes of the maker of the communication that the recipient or any other person should believe that matter or act upon it as true – if yes hearsay, if no not.</a:t>
            </a:r>
          </a:p>
          <a:p>
            <a:pPr marL="457200" marR="0" lvl="1" indent="0" algn="l" defTabSz="914400" rtl="0" eaLnBrk="1" fontAlgn="base" latinLnBrk="0" hangingPunct="1">
              <a:lnSpc>
                <a:spcPct val="100000"/>
              </a:lnSpc>
              <a:spcBef>
                <a:spcPct val="30000"/>
              </a:spcBef>
              <a:spcAft>
                <a:spcPct val="0"/>
              </a:spcAft>
              <a:buClrTx/>
              <a:buSzTx/>
              <a:buFont typeface="+mj-lt"/>
              <a:buNone/>
              <a:tabLst/>
              <a:defRPr/>
            </a:pPr>
            <a:r>
              <a:rPr lang="en-GB" baseline="0" dirty="0"/>
              <a:t>(In this case text messages were found to be admissible.)</a:t>
            </a:r>
          </a:p>
          <a:p>
            <a:endParaRPr lang="en-GB" dirty="0"/>
          </a:p>
        </p:txBody>
      </p:sp>
    </p:spTree>
    <p:extLst>
      <p:ext uri="{BB962C8B-B14F-4D97-AF65-F5344CB8AC3E}">
        <p14:creationId xmlns:p14="http://schemas.microsoft.com/office/powerpoint/2010/main" val="232707185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Many exceptions we will come onto</a:t>
            </a:r>
            <a:r>
              <a:rPr lang="en-GB" baseline="0" dirty="0"/>
              <a:t> but generally its not hearsay if</a:t>
            </a:r>
            <a:r>
              <a:rPr lang="en-GB" dirty="0"/>
              <a:t> someone is not talking about the facts in issue</a:t>
            </a:r>
            <a:r>
              <a:rPr lang="en-GB" baseline="0" dirty="0"/>
              <a:t>. </a:t>
            </a:r>
          </a:p>
          <a:p>
            <a:endParaRPr lang="en-GB" baseline="0" dirty="0"/>
          </a:p>
          <a:p>
            <a:r>
              <a:rPr lang="en-GB" baseline="0" dirty="0"/>
              <a:t>Statements, documents, photographs can all contain hearsay. </a:t>
            </a:r>
          </a:p>
          <a:p>
            <a:endParaRPr lang="en-GB" baseline="0" dirty="0"/>
          </a:p>
          <a:p>
            <a:r>
              <a:rPr lang="en-GB" baseline="0" dirty="0"/>
              <a:t>As a test can the witness giving the evidence be cross examined as to the truth of the content.  Where they there or did someone tell them.  </a:t>
            </a:r>
          </a:p>
          <a:p>
            <a:endParaRPr lang="en-GB" baseline="0" dirty="0"/>
          </a:p>
          <a:p>
            <a:r>
              <a:rPr lang="en-GB" baseline="0" dirty="0"/>
              <a:t>So you can include information in a statement that you heard someone say </a:t>
            </a:r>
            <a:r>
              <a:rPr lang="en-GB" b="1" baseline="0" dirty="0"/>
              <a:t>IF this is not </a:t>
            </a:r>
            <a:r>
              <a:rPr lang="en-GB" baseline="0" dirty="0"/>
              <a:t>in relation to the facts in issue but why would you?</a:t>
            </a:r>
          </a:p>
          <a:p>
            <a:endParaRPr lang="en-GB" baseline="0" dirty="0"/>
          </a:p>
          <a:p>
            <a:r>
              <a:rPr lang="en-GB" baseline="0" dirty="0"/>
              <a:t>E.g. Receive a noise complaint – diary sheet provided to complaint.  Useful investigative tool.  IF the Officer exhibits then this is hearsay as they are not in a position to verify the truthfulness of the diary entries.  It would need to be produced by the complainant.</a:t>
            </a:r>
          </a:p>
        </p:txBody>
      </p:sp>
    </p:spTree>
    <p:extLst>
      <p:ext uri="{BB962C8B-B14F-4D97-AF65-F5344CB8AC3E}">
        <p14:creationId xmlns:p14="http://schemas.microsoft.com/office/powerpoint/2010/main" val="4005464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Generally</a:t>
            </a:r>
            <a:r>
              <a:rPr lang="en-GB" baseline="0" dirty="0"/>
              <a:t> “</a:t>
            </a:r>
            <a:r>
              <a:rPr lang="en-GB" baseline="0" dirty="0" err="1"/>
              <a:t>actus</a:t>
            </a:r>
            <a:r>
              <a:rPr lang="en-GB" baseline="0" dirty="0"/>
              <a:t> </a:t>
            </a:r>
            <a:r>
              <a:rPr lang="en-GB" baseline="0" dirty="0" err="1"/>
              <a:t>reus</a:t>
            </a:r>
            <a:r>
              <a:rPr lang="en-GB" baseline="0" dirty="0"/>
              <a:t>” and “</a:t>
            </a:r>
            <a:r>
              <a:rPr lang="en-GB" baseline="0" dirty="0" err="1"/>
              <a:t>mens</a:t>
            </a:r>
            <a:r>
              <a:rPr lang="en-GB" baseline="0" dirty="0"/>
              <a:t> rea” required and needs to be proven e.g. Murder</a:t>
            </a:r>
          </a:p>
          <a:p>
            <a:endParaRPr lang="en-GB" baseline="0" dirty="0"/>
          </a:p>
          <a:p>
            <a:r>
              <a:rPr lang="en-GB" baseline="0" dirty="0"/>
              <a:t>However Food law is different as only need “</a:t>
            </a:r>
            <a:r>
              <a:rPr lang="en-GB" baseline="0" dirty="0" err="1"/>
              <a:t>actus</a:t>
            </a:r>
            <a:r>
              <a:rPr lang="en-GB" baseline="0" dirty="0"/>
              <a:t> </a:t>
            </a:r>
            <a:r>
              <a:rPr lang="en-GB" baseline="0" dirty="0" err="1"/>
              <a:t>reus</a:t>
            </a:r>
            <a:r>
              <a:rPr lang="en-GB" baseline="0" dirty="0"/>
              <a:t>” – only need to prove act has taken place not to show they intended to or knew about the offence.  This is known as strict liability.</a:t>
            </a:r>
          </a:p>
          <a:p>
            <a:endParaRPr lang="en-GB" baseline="0" dirty="0"/>
          </a:p>
          <a:p>
            <a:r>
              <a:rPr lang="en-GB" baseline="0" dirty="0"/>
              <a:t>Due to offences being strict liability statutory defences </a:t>
            </a:r>
            <a:r>
              <a:rPr lang="en-GB" baseline="0" dirty="0" err="1"/>
              <a:t>exhist</a:t>
            </a:r>
            <a:r>
              <a:rPr lang="en-GB" baseline="0" dirty="0"/>
              <a:t> as a protection for businesses. E.g. taken all reasonable precautions and exercised all due diligence.  Other examples are “act or default or another” or “innocent publication”</a:t>
            </a:r>
          </a:p>
          <a:p>
            <a:endParaRPr lang="en-GB" baseline="0" dirty="0"/>
          </a:p>
          <a:p>
            <a:r>
              <a:rPr lang="en-GB" baseline="0" dirty="0"/>
              <a:t>Different people have different views on what constitutes a crime and food offences are no different.  Enforcement Officers may see a serious breach of the legislation however the public and the courts service may deem this more trivial or “regulatory offences” and not “true crimes”.  </a:t>
            </a:r>
            <a:r>
              <a:rPr lang="en-GB" baseline="0" dirty="0" err="1"/>
              <a:t>Macrory</a:t>
            </a:r>
            <a:r>
              <a:rPr lang="en-GB" baseline="0" dirty="0"/>
              <a:t> Review – Making enforcement sanctions effective</a:t>
            </a:r>
          </a:p>
        </p:txBody>
      </p:sp>
    </p:spTree>
    <p:extLst>
      <p:ext uri="{BB962C8B-B14F-4D97-AF65-F5344CB8AC3E}">
        <p14:creationId xmlns:p14="http://schemas.microsoft.com/office/powerpoint/2010/main" val="427885783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There are common</a:t>
            </a:r>
            <a:r>
              <a:rPr lang="en-GB" baseline="0" dirty="0"/>
              <a:t> law exceptions:</a:t>
            </a:r>
          </a:p>
          <a:p>
            <a:pPr marL="171450" indent="-171450">
              <a:buFont typeface="Arial" panose="020B0604020202020204" pitchFamily="34" charset="0"/>
              <a:buChar char="•"/>
            </a:pPr>
            <a:r>
              <a:rPr lang="en-GB" dirty="0"/>
              <a:t>Public documents – e.g. public register – if person giving evidence did not create the record</a:t>
            </a:r>
            <a:r>
              <a:rPr lang="en-GB" baseline="0" dirty="0"/>
              <a:t> – births, deaths, marriages.</a:t>
            </a:r>
            <a:endParaRPr lang="en-GB" dirty="0"/>
          </a:p>
          <a:p>
            <a:pPr marL="171450" indent="-171450">
              <a:buFont typeface="Arial" panose="020B0604020202020204" pitchFamily="34" charset="0"/>
              <a:buChar char="•"/>
            </a:pPr>
            <a:r>
              <a:rPr lang="en-GB" dirty="0"/>
              <a:t>Statements made by</a:t>
            </a:r>
            <a:r>
              <a:rPr lang="en-GB" baseline="0" dirty="0"/>
              <a:t> devices - computer producing temperature or batch records from production – these are not hearsay</a:t>
            </a:r>
          </a:p>
          <a:p>
            <a:pPr marL="171450" indent="-171450">
              <a:buFont typeface="Arial" panose="020B0604020202020204" pitchFamily="34" charset="0"/>
              <a:buChar char="•"/>
            </a:pPr>
            <a:r>
              <a:rPr lang="en-GB" baseline="0" dirty="0"/>
              <a:t>Dying declarations are a specific exemption and allowable in court.</a:t>
            </a:r>
          </a:p>
          <a:p>
            <a:endParaRPr lang="en-GB" baseline="0" dirty="0"/>
          </a:p>
          <a:p>
            <a:r>
              <a:rPr lang="en-GB" dirty="0">
                <a:effectLst/>
              </a:rPr>
              <a:t>Res Gestae statements</a:t>
            </a:r>
            <a:r>
              <a:rPr lang="en-GB" baseline="0" dirty="0">
                <a:effectLst/>
              </a:rPr>
              <a:t> (Latin </a:t>
            </a:r>
            <a:r>
              <a:rPr lang="en-GB" dirty="0">
                <a:effectLst/>
              </a:rPr>
              <a:t>"things done") is a</a:t>
            </a:r>
            <a:r>
              <a:rPr lang="en-GB" dirty="0"/>
              <a:t> peculiar rule which allows hearsay if the statement is made during the excitement of the litigated event (heat</a:t>
            </a:r>
            <a:r>
              <a:rPr lang="en-GB" baseline="0" dirty="0"/>
              <a:t> of the moment)</a:t>
            </a:r>
            <a:r>
              <a:rPr lang="en-GB" dirty="0"/>
              <a:t>.  For example, the words "stick ’em up!" used during an armed robbery would be admissible hearsay under the </a:t>
            </a:r>
            <a:r>
              <a:rPr lang="en-GB" i="1" dirty="0"/>
              <a:t>res gestae</a:t>
            </a:r>
            <a:r>
              <a:rPr lang="en-GB" dirty="0"/>
              <a:t> rule.  So, too, would other spontaneous statements made by the defendant during or right after the crime.  </a:t>
            </a:r>
          </a:p>
          <a:p>
            <a:endParaRPr lang="en-GB" dirty="0"/>
          </a:p>
          <a:p>
            <a:r>
              <a:rPr lang="en-GB" dirty="0"/>
              <a:t>Statutory exceptions:</a:t>
            </a:r>
          </a:p>
          <a:p>
            <a:pPr marL="228600" indent="-228600">
              <a:buFont typeface="Arial" panose="020B0604020202020204" pitchFamily="34" charset="0"/>
              <a:buChar char="•"/>
            </a:pPr>
            <a:r>
              <a:rPr lang="en-GB" dirty="0"/>
              <a:t>First</a:t>
            </a:r>
            <a:r>
              <a:rPr lang="en-GB" baseline="0" dirty="0"/>
              <a:t> hand - </a:t>
            </a:r>
            <a:r>
              <a:rPr lang="en-GB" dirty="0"/>
              <a:t>You</a:t>
            </a:r>
            <a:r>
              <a:rPr lang="en-GB" baseline="0" dirty="0"/>
              <a:t> heard someone say something and they cannot attend court themselves – matter for court to decide</a:t>
            </a:r>
          </a:p>
          <a:p>
            <a:pPr marL="228600" indent="-228600">
              <a:buFont typeface="Arial" panose="020B0604020202020204" pitchFamily="34" charset="0"/>
              <a:buChar char="•"/>
            </a:pPr>
            <a:r>
              <a:rPr lang="en-GB" baseline="0" dirty="0"/>
              <a:t>Business documents – made in the course of a business – can be exhibited by anybody </a:t>
            </a:r>
            <a:r>
              <a:rPr lang="en-GB" baseline="0" dirty="0" err="1"/>
              <a:t>e.g</a:t>
            </a:r>
            <a:r>
              <a:rPr lang="en-GB" baseline="0" dirty="0"/>
              <a:t> retired officers inspection report</a:t>
            </a:r>
          </a:p>
          <a:p>
            <a:pPr marL="228600" indent="-228600">
              <a:buFont typeface="Arial" panose="020B0604020202020204" pitchFamily="34" charset="0"/>
              <a:buChar char="•"/>
            </a:pPr>
            <a:r>
              <a:rPr lang="en-GB" baseline="0" dirty="0"/>
              <a:t>Expert reports – can be submitted without the expert attending court.</a:t>
            </a:r>
            <a:endParaRPr lang="en-GB" dirty="0"/>
          </a:p>
        </p:txBody>
      </p:sp>
    </p:spTree>
    <p:extLst>
      <p:ext uri="{BB962C8B-B14F-4D97-AF65-F5344CB8AC3E}">
        <p14:creationId xmlns:p14="http://schemas.microsoft.com/office/powerpoint/2010/main" val="74658504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it depends on the facts in</a:t>
            </a:r>
            <a:r>
              <a:rPr lang="en-GB" baseline="0" dirty="0"/>
              <a:t> issue</a:t>
            </a:r>
            <a:r>
              <a:rPr lang="en-GB" dirty="0"/>
              <a:t> as to</a:t>
            </a:r>
            <a:r>
              <a:rPr lang="en-GB" baseline="0" dirty="0"/>
              <a:t> whether the statement is hearsay or not.  Two examples…..</a:t>
            </a:r>
            <a:endParaRPr lang="en-GB" dirty="0"/>
          </a:p>
        </p:txBody>
      </p:sp>
    </p:spTree>
    <p:extLst>
      <p:ext uri="{BB962C8B-B14F-4D97-AF65-F5344CB8AC3E}">
        <p14:creationId xmlns:p14="http://schemas.microsoft.com/office/powerpoint/2010/main" val="240801151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However even after all that you</a:t>
            </a:r>
            <a:r>
              <a:rPr lang="en-GB" baseline="0" dirty="0"/>
              <a:t> can apply to the court and the court  has discretion to allow hearsay when it is in the interest of justice to do so.  If it is in the officers statement it is unlikely to be allowed.</a:t>
            </a:r>
          </a:p>
          <a:p>
            <a:endParaRPr lang="en-GB" baseline="0" dirty="0"/>
          </a:p>
          <a:p>
            <a:r>
              <a:rPr lang="en-GB" baseline="0" dirty="0" err="1"/>
              <a:t>Clingham</a:t>
            </a:r>
            <a:r>
              <a:rPr lang="en-GB" baseline="0" dirty="0"/>
              <a:t> v Royal Borough of Kensington and Chelsea 2001 it was established that the admission of hearsay would not automatically make a criminal trial unfair but the weight attached to such evidence varies according to the circumstances.</a:t>
            </a:r>
          </a:p>
          <a:p>
            <a:endParaRPr lang="en-GB" baseline="0" dirty="0"/>
          </a:p>
          <a:p>
            <a:r>
              <a:rPr lang="en-GB" baseline="0" dirty="0"/>
              <a:t>Also if both parties agree the matter can be heard.</a:t>
            </a:r>
          </a:p>
          <a:p>
            <a:endParaRPr lang="en-GB" baseline="0" dirty="0"/>
          </a:p>
          <a:p>
            <a:r>
              <a:rPr lang="en-GB" baseline="0" dirty="0"/>
              <a:t>All OK with hearsay?</a:t>
            </a:r>
            <a:endParaRPr lang="en-GB" dirty="0"/>
          </a:p>
        </p:txBody>
      </p:sp>
    </p:spTree>
    <p:extLst>
      <p:ext uri="{BB962C8B-B14F-4D97-AF65-F5344CB8AC3E}">
        <p14:creationId xmlns:p14="http://schemas.microsoft.com/office/powerpoint/2010/main" val="1731912384"/>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There are three main issues to consider here: </a:t>
            </a:r>
          </a:p>
          <a:p>
            <a:endParaRPr lang="en-GB" dirty="0"/>
          </a:p>
          <a:p>
            <a:r>
              <a:rPr lang="en-GB" dirty="0"/>
              <a:t>Privilege against Self incrimination</a:t>
            </a:r>
            <a:r>
              <a:rPr lang="en-GB" baseline="0" dirty="0"/>
              <a:t> - see slide</a:t>
            </a:r>
            <a:endParaRPr lang="en-GB" dirty="0"/>
          </a:p>
          <a:p>
            <a:r>
              <a:rPr lang="en-GB" dirty="0"/>
              <a:t>e.g. giving up mobile phone code if</a:t>
            </a:r>
            <a:r>
              <a:rPr lang="en-GB" baseline="0" dirty="0"/>
              <a:t> contents would incriminate person</a:t>
            </a:r>
          </a:p>
          <a:p>
            <a:endParaRPr lang="en-GB" baseline="0" dirty="0"/>
          </a:p>
          <a:p>
            <a:r>
              <a:rPr lang="en-GB" baseline="0" dirty="0"/>
              <a:t>Privilege regarding lawyers or legal privilege</a:t>
            </a:r>
          </a:p>
          <a:p>
            <a:r>
              <a:rPr lang="en-GB" baseline="0" dirty="0"/>
              <a:t>Right to a fair trial based on fact you can speak openly to legal representative and this is confidential.  Communications between lawyer and client when the purpose is for legal advice.  It should not be seized or used in evidence by the prosecution unless s.50 Criminal Justice and Police Act 2001 applies.</a:t>
            </a:r>
          </a:p>
          <a:p>
            <a:endParaRPr lang="en-GB" baseline="0" dirty="0"/>
          </a:p>
          <a:p>
            <a:r>
              <a:rPr lang="en-GB" baseline="0" dirty="0"/>
              <a:t>Some material may be described as legally privileged information when it is not however ultimately it is up to the court to decide.  (E.g. e-mails with standard signature stating subject to legal privilege.)</a:t>
            </a:r>
          </a:p>
          <a:p>
            <a:endParaRPr lang="en-GB" baseline="0" dirty="0"/>
          </a:p>
          <a:p>
            <a:r>
              <a:rPr lang="en-GB" baseline="0" dirty="0"/>
              <a:t>“Without prejudice” correspondence</a:t>
            </a:r>
          </a:p>
          <a:p>
            <a:r>
              <a:rPr lang="en-GB" baseline="0" dirty="0"/>
              <a:t>Applies to civil proceedings – cannot disclose at subsequent civil court proceedings.  Usually offers or negotiations.</a:t>
            </a:r>
            <a:endParaRPr lang="en-GB" dirty="0"/>
          </a:p>
        </p:txBody>
      </p:sp>
    </p:spTree>
    <p:extLst>
      <p:ext uri="{BB962C8B-B14F-4D97-AF65-F5344CB8AC3E}">
        <p14:creationId xmlns:p14="http://schemas.microsoft.com/office/powerpoint/2010/main" val="19673809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Continuity is fundamentally</a:t>
            </a:r>
            <a:r>
              <a:rPr lang="en-GB" baseline="0" dirty="0"/>
              <a:t> linked to the reliability of evidence.  This is why it is so important with criminal investigations.</a:t>
            </a:r>
          </a:p>
          <a:p>
            <a:endParaRPr lang="en-GB" baseline="0" dirty="0"/>
          </a:p>
          <a:p>
            <a:r>
              <a:rPr lang="en-GB" baseline="0" dirty="0"/>
              <a:t>Evidence could be admissible but without the link to the offence/fact in issue then it will not be reliable and therefore the court may apply little weight to it.  Remember you have to prove the offence beyond all reasonable doubt so you don’t want to introduce doubt at any stage.</a:t>
            </a:r>
          </a:p>
          <a:p>
            <a:endParaRPr lang="en-GB" baseline="0" dirty="0"/>
          </a:p>
          <a:p>
            <a:r>
              <a:rPr lang="en-GB" baseline="0" dirty="0"/>
              <a:t>HSE – There should be an unbroken chain of evidence accounting for the safe keeping and treatment of each piece of real evidence (including samples) from the moment it is collected or created through all inspections and tests to trial.</a:t>
            </a:r>
          </a:p>
          <a:p>
            <a:endParaRPr lang="en-GB" baseline="0" dirty="0"/>
          </a:p>
          <a:p>
            <a:r>
              <a:rPr lang="en-GB" baseline="0" dirty="0"/>
              <a:t>Lucrative grounds for defence challenge.</a:t>
            </a:r>
            <a:endParaRPr lang="en-GB" dirty="0"/>
          </a:p>
        </p:txBody>
      </p:sp>
    </p:spTree>
    <p:extLst>
      <p:ext uri="{BB962C8B-B14F-4D97-AF65-F5344CB8AC3E}">
        <p14:creationId xmlns:p14="http://schemas.microsoft.com/office/powerpoint/2010/main" val="319572089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think about continuity early</a:t>
            </a:r>
            <a:r>
              <a:rPr lang="en-GB" baseline="0" dirty="0"/>
              <a:t> on.  The basics may seem simple but consider large amounts of evidence, multiple investigators, sending items for examination, storage and access can all create problems.</a:t>
            </a:r>
          </a:p>
          <a:p>
            <a:endParaRPr lang="en-GB" baseline="0" dirty="0"/>
          </a:p>
          <a:p>
            <a:r>
              <a:rPr lang="en-GB" baseline="0" dirty="0"/>
              <a:t>The onus is on the investigator to prove.  Keep movements to a minimum and record/document any handling.</a:t>
            </a:r>
          </a:p>
          <a:p>
            <a:endParaRPr lang="en-GB" baseline="0" dirty="0"/>
          </a:p>
          <a:p>
            <a:r>
              <a:rPr lang="en-GB" baseline="0" dirty="0"/>
              <a:t>Only allow authorised access and ensure this is recorded.</a:t>
            </a:r>
          </a:p>
          <a:p>
            <a:endParaRPr lang="en-GB" baseline="0" dirty="0"/>
          </a:p>
          <a:p>
            <a:r>
              <a:rPr lang="en-GB" baseline="0" dirty="0"/>
              <a:t>Movement records should detail full details of movement including times, who did it, any changes in unique numbers, reasons for movements and receipts.  These records should also all be kept.</a:t>
            </a:r>
          </a:p>
          <a:p>
            <a:endParaRPr lang="en-GB" baseline="0" dirty="0"/>
          </a:p>
          <a:p>
            <a:r>
              <a:rPr lang="en-GB" baseline="0" dirty="0"/>
              <a:t>York TS lost a case on continuity in 2010 – 165,000 items of stock.  During cross examination major continuity errors were exposed.  The trial fell apart based on this.</a:t>
            </a:r>
            <a:endParaRPr lang="en-GB" dirty="0"/>
          </a:p>
        </p:txBody>
      </p:sp>
    </p:spTree>
    <p:extLst>
      <p:ext uri="{BB962C8B-B14F-4D97-AF65-F5344CB8AC3E}">
        <p14:creationId xmlns:p14="http://schemas.microsoft.com/office/powerpoint/2010/main" val="194676525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Common problems:</a:t>
            </a:r>
          </a:p>
          <a:p>
            <a:endParaRPr lang="en-GB" dirty="0"/>
          </a:p>
          <a:p>
            <a:r>
              <a:rPr lang="en-GB" dirty="0"/>
              <a:t>Not</a:t>
            </a:r>
            <a:r>
              <a:rPr lang="en-GB" baseline="0" dirty="0"/>
              <a:t> controlling original documents.  Can you prove this was the same document taken from the business on X date?  E.g. Local authority turning up to solicitors with original documents and handing them over!</a:t>
            </a:r>
          </a:p>
          <a:p>
            <a:endParaRPr lang="en-GB" baseline="0" dirty="0"/>
          </a:p>
          <a:p>
            <a:r>
              <a:rPr lang="en-GB" baseline="0" dirty="0"/>
              <a:t>Couriers need to provide statements if they are involved in the chain of evidence.  Evidence of postage/sending/receipt relevant for outwards AND return of evidence.</a:t>
            </a:r>
          </a:p>
          <a:p>
            <a:endParaRPr lang="en-GB" baseline="0" dirty="0"/>
          </a:p>
          <a:p>
            <a:r>
              <a:rPr lang="en-GB" baseline="0" dirty="0"/>
              <a:t>When do you receive complaints and how is this recorded?  The first complaint is always the hardest to pinpoint unless you have good records.  This is relevant also for time limits – Discovery date of the offence potentially.</a:t>
            </a:r>
            <a:endParaRPr lang="en-GB" dirty="0"/>
          </a:p>
        </p:txBody>
      </p:sp>
    </p:spTree>
    <p:extLst>
      <p:ext uri="{BB962C8B-B14F-4D97-AF65-F5344CB8AC3E}">
        <p14:creationId xmlns:p14="http://schemas.microsoft.com/office/powerpoint/2010/main" val="195123618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Some basic points on continuity</a:t>
            </a:r>
            <a:r>
              <a:rPr lang="en-GB" baseline="0" dirty="0"/>
              <a:t> worth stating</a:t>
            </a:r>
            <a:r>
              <a:rPr lang="en-GB" dirty="0"/>
              <a:t>………………</a:t>
            </a:r>
          </a:p>
          <a:p>
            <a:endParaRPr lang="en-GB" dirty="0"/>
          </a:p>
          <a:p>
            <a:r>
              <a:rPr lang="en-GB" dirty="0"/>
              <a:t>(show </a:t>
            </a:r>
            <a:r>
              <a:rPr lang="en-GB"/>
              <a:t>evidence bags/seals</a:t>
            </a:r>
            <a:r>
              <a:rPr lang="en-GB" baseline="0"/>
              <a:t> </a:t>
            </a:r>
            <a:r>
              <a:rPr lang="en-GB"/>
              <a:t>props</a:t>
            </a:r>
            <a:r>
              <a:rPr lang="en-GB" dirty="0"/>
              <a:t>)</a:t>
            </a:r>
          </a:p>
          <a:p>
            <a:endParaRPr lang="en-GB" dirty="0"/>
          </a:p>
          <a:p>
            <a:r>
              <a:rPr lang="en-GB" dirty="0"/>
              <a:t>E.g. loss of material – three bottles sent to TM</a:t>
            </a:r>
            <a:r>
              <a:rPr lang="en-GB" baseline="0" dirty="0"/>
              <a:t> holder and only two arrived!</a:t>
            </a:r>
          </a:p>
          <a:p>
            <a:endParaRPr lang="en-GB" baseline="0" dirty="0"/>
          </a:p>
          <a:p>
            <a:r>
              <a:rPr lang="en-GB" baseline="0" dirty="0"/>
              <a:t>Not sealing exhibits</a:t>
            </a:r>
          </a:p>
          <a:p>
            <a:endParaRPr lang="en-GB" baseline="0" dirty="0"/>
          </a:p>
          <a:p>
            <a:r>
              <a:rPr lang="en-GB" baseline="0" dirty="0"/>
              <a:t>Movement records between stores, between desk and store, between fridges and freezers. </a:t>
            </a:r>
          </a:p>
          <a:p>
            <a:endParaRPr lang="en-GB" baseline="0" dirty="0"/>
          </a:p>
          <a:p>
            <a:r>
              <a:rPr lang="en-GB" baseline="0" dirty="0"/>
              <a:t>Access to evidence – cleaners, builder, workmen + Police called – Think avoid “reasonable doubt”</a:t>
            </a:r>
          </a:p>
          <a:p>
            <a:endParaRPr lang="en-GB" baseline="0" dirty="0"/>
          </a:p>
          <a:p>
            <a:endParaRPr lang="en-GB" dirty="0"/>
          </a:p>
        </p:txBody>
      </p:sp>
    </p:spTree>
    <p:extLst>
      <p:ext uri="{BB962C8B-B14F-4D97-AF65-F5344CB8AC3E}">
        <p14:creationId xmlns:p14="http://schemas.microsoft.com/office/powerpoint/2010/main" val="25440246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Already</a:t>
            </a:r>
            <a:r>
              <a:rPr lang="en-GB" baseline="0" dirty="0"/>
              <a:t> talked about movements – in, out , who visited secure storage and what did they do</a:t>
            </a:r>
          </a:p>
          <a:p>
            <a:endParaRPr lang="en-GB" baseline="0" dirty="0"/>
          </a:p>
          <a:p>
            <a:r>
              <a:rPr lang="en-GB" baseline="0" dirty="0"/>
              <a:t>Storage and temperature records of foods important and should be documented</a:t>
            </a:r>
          </a:p>
          <a:p>
            <a:endParaRPr lang="en-GB" baseline="0" dirty="0"/>
          </a:p>
          <a:p>
            <a:r>
              <a:rPr lang="en-GB" baseline="0" dirty="0"/>
              <a:t>Seals – send extra seals to person </a:t>
            </a:r>
            <a:r>
              <a:rPr lang="en-GB" baseline="0" dirty="0" err="1"/>
              <a:t>examing</a:t>
            </a:r>
            <a:r>
              <a:rPr lang="en-GB" baseline="0" dirty="0"/>
              <a:t> sample if appropriate and detail what you expect of them</a:t>
            </a:r>
          </a:p>
          <a:p>
            <a:endParaRPr lang="en-GB" baseline="0" dirty="0"/>
          </a:p>
          <a:p>
            <a:r>
              <a:rPr lang="en-GB" baseline="0" dirty="0"/>
              <a:t>Records of all exhibits at all times.  Where is DH1 now and where is the record for this?  Never leave exhibits in uncontrolled conditions. E.g. desk when going to lunch.</a:t>
            </a:r>
          </a:p>
          <a:p>
            <a:endParaRPr lang="en-GB" baseline="0" dirty="0"/>
          </a:p>
          <a:p>
            <a:r>
              <a:rPr lang="en-GB" baseline="0" dirty="0"/>
              <a:t>3</a:t>
            </a:r>
            <a:r>
              <a:rPr lang="en-GB" baseline="30000" dirty="0"/>
              <a:t>rd</a:t>
            </a:r>
            <a:r>
              <a:rPr lang="en-GB" baseline="0" dirty="0"/>
              <a:t> part samples.  Ensure stored appropriately and recorded.</a:t>
            </a:r>
          </a:p>
          <a:p>
            <a:endParaRPr lang="en-GB" baseline="0" dirty="0"/>
          </a:p>
          <a:p>
            <a:r>
              <a:rPr lang="en-GB" baseline="0" dirty="0"/>
              <a:t>Laboratory continuity – do they know it’s a criminal case you are considering.  If in any doubt insist on full continuity early on to avoid a headache later.</a:t>
            </a:r>
            <a:endParaRPr lang="en-GB" dirty="0"/>
          </a:p>
        </p:txBody>
      </p:sp>
    </p:spTree>
    <p:extLst>
      <p:ext uri="{BB962C8B-B14F-4D97-AF65-F5344CB8AC3E}">
        <p14:creationId xmlns:p14="http://schemas.microsoft.com/office/powerpoint/2010/main" val="40992816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Thinking about the case study –</a:t>
            </a:r>
            <a:r>
              <a:rPr lang="en-GB" baseline="0" dirty="0"/>
              <a:t> What evidence would you need to prove the offence?</a:t>
            </a:r>
            <a:endParaRPr lang="en-GB" dirty="0"/>
          </a:p>
          <a:p>
            <a:endParaRPr lang="en-GB" dirty="0"/>
          </a:p>
          <a:p>
            <a:r>
              <a:rPr lang="en-GB" dirty="0"/>
              <a:t>Statement from Laboratory producing certificates</a:t>
            </a:r>
            <a:r>
              <a:rPr lang="en-GB" baseline="0" dirty="0"/>
              <a:t> if necessary</a:t>
            </a:r>
            <a:endParaRPr lang="en-GB" dirty="0"/>
          </a:p>
          <a:p>
            <a:r>
              <a:rPr lang="en-GB" dirty="0"/>
              <a:t>Statement from Officer with actions to date</a:t>
            </a:r>
          </a:p>
          <a:p>
            <a:r>
              <a:rPr lang="en-GB" dirty="0"/>
              <a:t>Statement</a:t>
            </a:r>
            <a:r>
              <a:rPr lang="en-GB" baseline="0" dirty="0"/>
              <a:t> from Consumer</a:t>
            </a:r>
          </a:p>
          <a:p>
            <a:r>
              <a:rPr lang="en-GB" baseline="0" dirty="0"/>
              <a:t>Statement from Consultant/hospital producing records</a:t>
            </a:r>
          </a:p>
          <a:p>
            <a:r>
              <a:rPr lang="en-GB" baseline="0" dirty="0"/>
              <a:t>Food?</a:t>
            </a:r>
          </a:p>
          <a:p>
            <a:r>
              <a:rPr lang="en-GB" baseline="0" dirty="0"/>
              <a:t>Samples?</a:t>
            </a:r>
          </a:p>
          <a:p>
            <a:r>
              <a:rPr lang="en-GB" baseline="0" dirty="0"/>
              <a:t>Photos of deli/foods/signage</a:t>
            </a:r>
          </a:p>
          <a:p>
            <a:endParaRPr lang="en-GB" baseline="0" dirty="0"/>
          </a:p>
          <a:p>
            <a:r>
              <a:rPr lang="en-GB" baseline="0" dirty="0"/>
              <a:t>Continuity…..Documents, original evidence control etc.</a:t>
            </a:r>
          </a:p>
          <a:p>
            <a:endParaRPr lang="en-GB" baseline="0" dirty="0"/>
          </a:p>
        </p:txBody>
      </p:sp>
    </p:spTree>
    <p:extLst>
      <p:ext uri="{BB962C8B-B14F-4D97-AF65-F5344CB8AC3E}">
        <p14:creationId xmlns:p14="http://schemas.microsoft.com/office/powerpoint/2010/main" val="21695989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As</a:t>
            </a:r>
            <a:r>
              <a:rPr lang="en-GB" baseline="0" dirty="0"/>
              <a:t> prosecutors in criminal proceedings the prosecution must prove beyond reasonable doubt that an offence happened. </a:t>
            </a:r>
          </a:p>
          <a:p>
            <a:endParaRPr lang="en-GB" baseline="0" dirty="0"/>
          </a:p>
          <a:p>
            <a:r>
              <a:rPr lang="en-GB" baseline="0" dirty="0"/>
              <a:t>However defence only has to prove on balance of probabilities that they exercised </a:t>
            </a:r>
            <a:r>
              <a:rPr lang="en-GB" b="1" baseline="0" dirty="0"/>
              <a:t>all</a:t>
            </a:r>
            <a:r>
              <a:rPr lang="en-GB" baseline="0" dirty="0"/>
              <a:t> reasonable precautions and </a:t>
            </a:r>
            <a:r>
              <a:rPr lang="en-GB" b="1" baseline="0" dirty="0"/>
              <a:t>all</a:t>
            </a:r>
            <a:r>
              <a:rPr lang="en-GB" baseline="0" dirty="0"/>
              <a:t> due diligence.</a:t>
            </a:r>
          </a:p>
          <a:p>
            <a:endParaRPr lang="en-GB" baseline="0" dirty="0"/>
          </a:p>
          <a:p>
            <a:r>
              <a:rPr lang="en-GB" baseline="0" dirty="0"/>
              <a:t>So an investigator must also explore the statutory defence to pre-empt and negate a defence if raised.  </a:t>
            </a:r>
          </a:p>
          <a:p>
            <a:endParaRPr lang="en-GB" baseline="0" dirty="0"/>
          </a:p>
          <a:p>
            <a:r>
              <a:rPr lang="en-GB" baseline="0" dirty="0"/>
              <a:t>The usual opportunity to do this with Food Offences is at a recorded interview where the investigating officer can explore the businesses procedures to find out whether the business would have a defence.</a:t>
            </a:r>
          </a:p>
          <a:p>
            <a:endParaRPr lang="en-GB" baseline="0" dirty="0"/>
          </a:p>
          <a:p>
            <a:r>
              <a:rPr lang="en-GB" baseline="0" dirty="0"/>
              <a:t>Everyone happy?</a:t>
            </a:r>
            <a:endParaRPr lang="en-GB" dirty="0"/>
          </a:p>
        </p:txBody>
      </p:sp>
    </p:spTree>
    <p:extLst>
      <p:ext uri="{BB962C8B-B14F-4D97-AF65-F5344CB8AC3E}">
        <p14:creationId xmlns:p14="http://schemas.microsoft.com/office/powerpoint/2010/main" val="3239499546"/>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Most of the statements you will have to take will</a:t>
            </a:r>
            <a:r>
              <a:rPr lang="en-GB" baseline="0" dirty="0"/>
              <a:t> be in connection with criminal offences so we will concentrate on Criminal Justice Act statements commonly known as s.9 or MG11 if you are involved with the Police.</a:t>
            </a:r>
          </a:p>
          <a:p>
            <a:endParaRPr lang="en-GB" baseline="0" dirty="0"/>
          </a:p>
          <a:p>
            <a:r>
              <a:rPr lang="en-GB" baseline="0" dirty="0"/>
              <a:t>When preparing your file you will be required to make a formal written statement of your own evidence.  Good practice is to start your statement early – as soon as possible after the event.</a:t>
            </a:r>
            <a:endParaRPr lang="en-GB" dirty="0"/>
          </a:p>
        </p:txBody>
      </p:sp>
    </p:spTree>
    <p:extLst>
      <p:ext uri="{BB962C8B-B14F-4D97-AF65-F5344CB8AC3E}">
        <p14:creationId xmlns:p14="http://schemas.microsoft.com/office/powerpoint/2010/main" val="4220034451"/>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0242"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650243"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There are rules on taking statements to protect</a:t>
            </a:r>
            <a:r>
              <a:rPr lang="en-US" baseline="0" dirty="0"/>
              <a:t> witnesses from possible harassment and intimidation.  The only details shown on the front of the form are the name and age.  </a:t>
            </a:r>
          </a:p>
          <a:p>
            <a:endParaRPr lang="en-US" baseline="0" dirty="0"/>
          </a:p>
          <a:p>
            <a:r>
              <a:rPr lang="en-US" baseline="0" dirty="0"/>
              <a:t>s.9 is the proof by written statement is admissible as evidence</a:t>
            </a:r>
          </a:p>
          <a:p>
            <a:endParaRPr lang="en-US" baseline="0" dirty="0"/>
          </a:p>
          <a:p>
            <a:r>
              <a:rPr lang="en-US" baseline="0" dirty="0"/>
              <a:t>s.5B contains further requirements including the declaration</a:t>
            </a:r>
          </a:p>
          <a:p>
            <a:endParaRPr lang="en-US" baseline="0" dirty="0"/>
          </a:p>
          <a:p>
            <a:r>
              <a:rPr lang="en-US" baseline="0" dirty="0"/>
              <a:t>Part 27 contains the contents and you can find a draft statement on the Criminal Procedure Rules website.</a:t>
            </a:r>
          </a:p>
          <a:p>
            <a:pPr marL="171450" indent="-171450">
              <a:buFont typeface="Arial" panose="020B0604020202020204" pitchFamily="34" charset="0"/>
              <a:buChar char="•"/>
            </a:pPr>
            <a:r>
              <a:rPr lang="en-US" baseline="0" dirty="0"/>
              <a:t>Name</a:t>
            </a:r>
          </a:p>
          <a:p>
            <a:pPr marL="171450" indent="-171450">
              <a:buFont typeface="Arial" panose="020B0604020202020204" pitchFamily="34" charset="0"/>
              <a:buChar char="•"/>
            </a:pPr>
            <a:r>
              <a:rPr lang="en-US" baseline="0" dirty="0"/>
              <a:t>Age if under 18</a:t>
            </a:r>
          </a:p>
          <a:p>
            <a:pPr marL="171450" indent="-171450">
              <a:buFont typeface="Arial" panose="020B0604020202020204" pitchFamily="34" charset="0"/>
              <a:buChar char="•"/>
            </a:pPr>
            <a:r>
              <a:rPr lang="en-US" baseline="0" dirty="0"/>
              <a:t>Declaration of truth and offence to lie</a:t>
            </a:r>
          </a:p>
          <a:p>
            <a:pPr marL="171450" indent="-171450">
              <a:buFont typeface="Arial" panose="020B0604020202020204" pitchFamily="34" charset="0"/>
              <a:buChar char="•"/>
            </a:pPr>
            <a:r>
              <a:rPr lang="en-US" baseline="0" dirty="0"/>
              <a:t>If witness cannot read the person who read the statement declaration</a:t>
            </a:r>
          </a:p>
          <a:p>
            <a:pPr marL="171450" indent="-171450">
              <a:buFont typeface="Arial" panose="020B0604020202020204" pitchFamily="34" charset="0"/>
              <a:buChar char="•"/>
            </a:pPr>
            <a:r>
              <a:rPr lang="en-US" baseline="0" dirty="0"/>
              <a:t>Signature</a:t>
            </a:r>
          </a:p>
          <a:p>
            <a:endParaRPr lang="en-US" baseline="0" dirty="0"/>
          </a:p>
          <a:p>
            <a:r>
              <a:rPr lang="en-US" baseline="0" dirty="0"/>
              <a:t>CPIA at the bottom states that investigators shall follow all reasonable lines of enquiry so make sure you have statements from all lines of enquiry as appropriate to the case.</a:t>
            </a:r>
            <a:endParaRPr lang="en-US" dirty="0"/>
          </a:p>
        </p:txBody>
      </p:sp>
    </p:spTree>
    <p:extLst>
      <p:ext uri="{BB962C8B-B14F-4D97-AF65-F5344CB8AC3E}">
        <p14:creationId xmlns:p14="http://schemas.microsoft.com/office/powerpoint/2010/main" val="32829098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218"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905219"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Anyone who can</a:t>
            </a:r>
            <a:r>
              <a:rPr lang="en-US" baseline="0" dirty="0"/>
              <a:t> provide evidence can be a witness on what they……..</a:t>
            </a:r>
          </a:p>
          <a:p>
            <a:endParaRPr lang="en-US" baseline="0" dirty="0"/>
          </a:p>
          <a:p>
            <a:r>
              <a:rPr lang="en-US" baseline="0" dirty="0"/>
              <a:t>Just because a person is under 18 does not mean they cannot be a witness.  Some people may need more help preparing their statement than others.</a:t>
            </a:r>
            <a:endParaRPr lang="en-US" dirty="0"/>
          </a:p>
        </p:txBody>
      </p:sp>
    </p:spTree>
    <p:extLst>
      <p:ext uri="{BB962C8B-B14F-4D97-AF65-F5344CB8AC3E}">
        <p14:creationId xmlns:p14="http://schemas.microsoft.com/office/powerpoint/2010/main" val="4070724931"/>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2290"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652291"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A witness statement should include a full detail of the witnesses perceptions</a:t>
            </a:r>
            <a:r>
              <a:rPr lang="en-US" baseline="0" dirty="0"/>
              <a:t> of events taking into account the rules of evidence.  One statement may not be enough to prove an offence however multiple statements may build a picture or jigsaw for the prosecution.</a:t>
            </a:r>
          </a:p>
          <a:p>
            <a:endParaRPr lang="en-US" baseline="0" dirty="0"/>
          </a:p>
          <a:p>
            <a:r>
              <a:rPr lang="en-US" baseline="0" dirty="0"/>
              <a:t>Witness statements allow evidence to be introduced to the court.</a:t>
            </a:r>
          </a:p>
          <a:p>
            <a:endParaRPr lang="en-US" baseline="0" dirty="0"/>
          </a:p>
          <a:p>
            <a:r>
              <a:rPr lang="en-US" baseline="0" dirty="0"/>
              <a:t>Witness statements assist the prosecution in determining whether a matter should go to court (Evidential/public interest test) potentially as well as the court at a later date.</a:t>
            </a:r>
          </a:p>
          <a:p>
            <a:endParaRPr lang="en-US" baseline="0" dirty="0"/>
          </a:p>
          <a:p>
            <a:r>
              <a:rPr lang="en-US" baseline="0" dirty="0"/>
              <a:t>E.g. Paragraphs to help reading.  Help the court with the order of events.  Get someone else to read it.  Don’t leave it until the last minute.  Check with a clear mind… You may be cross examined on the contents and its much easier to check the contents when you write it rather than being taken through any errors in the witness box. </a:t>
            </a:r>
            <a:endParaRPr lang="en-US" dirty="0"/>
          </a:p>
        </p:txBody>
      </p:sp>
    </p:spTree>
    <p:extLst>
      <p:ext uri="{BB962C8B-B14F-4D97-AF65-F5344CB8AC3E}">
        <p14:creationId xmlns:p14="http://schemas.microsoft.com/office/powerpoint/2010/main" val="295518587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Witness statements</a:t>
            </a:r>
            <a:r>
              <a:rPr lang="en-GB" baseline="0" dirty="0"/>
              <a:t> may be agreed by the defence and so the witness may not have to attend court?  The statement will simply be read out to the court.  Could be for less contentious matters or matters not in dispute by the defence.</a:t>
            </a:r>
          </a:p>
          <a:p>
            <a:endParaRPr lang="en-GB" baseline="0" dirty="0"/>
          </a:p>
          <a:p>
            <a:r>
              <a:rPr lang="en-GB" baseline="0" dirty="0"/>
              <a:t>e.g. Statement of an observing or receiving officer which doesn’t add anything.</a:t>
            </a:r>
          </a:p>
          <a:p>
            <a:endParaRPr lang="en-GB" baseline="0" dirty="0"/>
          </a:p>
          <a:p>
            <a:r>
              <a:rPr lang="en-GB" baseline="0" dirty="0"/>
              <a:t>Happened to anyone here?</a:t>
            </a:r>
            <a:endParaRPr lang="en-GB" dirty="0"/>
          </a:p>
        </p:txBody>
      </p:sp>
    </p:spTree>
    <p:extLst>
      <p:ext uri="{BB962C8B-B14F-4D97-AF65-F5344CB8AC3E}">
        <p14:creationId xmlns:p14="http://schemas.microsoft.com/office/powerpoint/2010/main" val="304956876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9363" y="1277938"/>
            <a:ext cx="4600575" cy="3451225"/>
          </a:xfrm>
          <a:prstGeom prst="rect">
            <a:avLst/>
          </a:prstGeom>
          <a:noFill/>
          <a:ln w="12700">
            <a:solidFill>
              <a:prstClr val="black"/>
            </a:solidFill>
          </a:ln>
        </p:spPr>
      </p:sp>
      <p:sp>
        <p:nvSpPr>
          <p:cNvPr id="3" name="Notes Placeholder 2"/>
          <p:cNvSpPr>
            <a:spLocks noGrp="1"/>
          </p:cNvSpPr>
          <p:nvPr>
            <p:ph type="body" idx="1"/>
          </p:nvPr>
        </p:nvSpPr>
        <p:spPr>
          <a:xfrm>
            <a:off x="709613" y="4919663"/>
            <a:ext cx="5680075" cy="4025900"/>
          </a:xfrm>
          <a:prstGeom prst="rect">
            <a:avLst/>
          </a:prstGeom>
        </p:spPr>
        <p:txBody>
          <a:bodyPr/>
          <a:lstStyle/>
          <a:p>
            <a:r>
              <a:rPr lang="en-GB" dirty="0"/>
              <a:t>If not</a:t>
            </a:r>
            <a:r>
              <a:rPr lang="en-GB" baseline="0" dirty="0"/>
              <a:t> agreed then the witness will be put on notice and attend trial to give evidence in person.  This may be a considerable time after the event.</a:t>
            </a:r>
          </a:p>
          <a:p>
            <a:endParaRPr lang="en-GB" baseline="0" dirty="0"/>
          </a:p>
          <a:p>
            <a:r>
              <a:rPr lang="en-GB" baseline="0" dirty="0"/>
              <a:t>The witness will not be allowed into court until they give evidence and they may refer to their statement prior to entering the court room.  Once they are in court the prosecution will taken them through the contents of their statement to introduce the evidence in court without leading the witness.</a:t>
            </a:r>
          </a:p>
          <a:p>
            <a:endParaRPr lang="en-GB" baseline="0" dirty="0"/>
          </a:p>
          <a:p>
            <a:r>
              <a:rPr lang="en-GB" baseline="0" dirty="0"/>
              <a:t>e.g. Can you confirm you arrived at the premises at 8 pm = leading</a:t>
            </a:r>
          </a:p>
          <a:p>
            <a:r>
              <a:rPr lang="en-GB" baseline="0" dirty="0"/>
              <a:t>At what time did you arrive at the premises? = not leading</a:t>
            </a:r>
          </a:p>
          <a:p>
            <a:endParaRPr lang="en-GB" baseline="0" dirty="0"/>
          </a:p>
          <a:p>
            <a:r>
              <a:rPr lang="en-GB" baseline="0" dirty="0"/>
              <a:t>Cross examination and re-examination may follow.</a:t>
            </a:r>
          </a:p>
        </p:txBody>
      </p:sp>
    </p:spTree>
    <p:extLst>
      <p:ext uri="{BB962C8B-B14F-4D97-AF65-F5344CB8AC3E}">
        <p14:creationId xmlns:p14="http://schemas.microsoft.com/office/powerpoint/2010/main" val="417319174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720899"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Durin</a:t>
            </a:r>
            <a:r>
              <a:rPr lang="en-US" baseline="0" dirty="0"/>
              <a:t>g the course of an investigation you will probably have to take a statement and this will involve an informal interview with the witness.  Interviewing officers should…..</a:t>
            </a:r>
          </a:p>
          <a:p>
            <a:endParaRPr lang="en-US" baseline="0" dirty="0"/>
          </a:p>
          <a:p>
            <a:r>
              <a:rPr lang="en-US" baseline="0" dirty="0"/>
              <a:t>E.g. Medical history, conflict of interests, former employee/employer, competitor</a:t>
            </a:r>
          </a:p>
          <a:p>
            <a:endParaRPr lang="en-US" baseline="0" dirty="0"/>
          </a:p>
          <a:p>
            <a:r>
              <a:rPr lang="en-US" baseline="0" dirty="0"/>
              <a:t>When interviewing try and work through the timeline of events so the statement is clear and logical.  This can be difficult!</a:t>
            </a:r>
          </a:p>
          <a:p>
            <a:endParaRPr lang="en-US" baseline="0" dirty="0"/>
          </a:p>
          <a:p>
            <a:r>
              <a:rPr lang="en-US" baseline="0" dirty="0"/>
              <a:t>E.g. starting at the earliest date and working forward.  Notes and documents and other evidence may assist when interviewing the witness.</a:t>
            </a:r>
          </a:p>
          <a:p>
            <a:endParaRPr lang="en-US" baseline="0" dirty="0"/>
          </a:p>
          <a:p>
            <a:r>
              <a:rPr lang="en-US" baseline="0" dirty="0"/>
              <a:t>BPRs complaint in Norfolk.  Trusted trader logo on advert.  When working through the order of events turned out publisher had sought approval from </a:t>
            </a:r>
            <a:r>
              <a:rPr lang="en-US" baseline="0" dirty="0" err="1"/>
              <a:t>complaintant</a:t>
            </a:r>
            <a:r>
              <a:rPr lang="en-US" baseline="0" dirty="0"/>
              <a:t> so no offence.</a:t>
            </a:r>
          </a:p>
        </p:txBody>
      </p:sp>
    </p:spTree>
    <p:extLst>
      <p:ext uri="{BB962C8B-B14F-4D97-AF65-F5344CB8AC3E}">
        <p14:creationId xmlns:p14="http://schemas.microsoft.com/office/powerpoint/2010/main" val="99058827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720899"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Select 2</a:t>
            </a:r>
          </a:p>
          <a:p>
            <a:endParaRPr lang="en-US" dirty="0"/>
          </a:p>
          <a:p>
            <a:r>
              <a:rPr lang="en-US" dirty="0"/>
              <a:t>Ge</a:t>
            </a:r>
            <a:r>
              <a:rPr lang="en-US" baseline="0" dirty="0"/>
              <a:t>t them to stand at the front.  As them what their </a:t>
            </a:r>
            <a:r>
              <a:rPr lang="en-US" baseline="0" dirty="0" err="1"/>
              <a:t>favourite</a:t>
            </a:r>
            <a:r>
              <a:rPr lang="en-US" baseline="0" dirty="0"/>
              <a:t> </a:t>
            </a:r>
            <a:r>
              <a:rPr lang="en-US" baseline="0" dirty="0" err="1"/>
              <a:t>colour</a:t>
            </a:r>
            <a:r>
              <a:rPr lang="en-US" baseline="0" dirty="0"/>
              <a:t> and what they had for breakfast this morning.</a:t>
            </a:r>
          </a:p>
          <a:p>
            <a:endParaRPr lang="en-US" baseline="0" dirty="0"/>
          </a:p>
          <a:p>
            <a:r>
              <a:rPr lang="en-US" baseline="0" dirty="0"/>
              <a:t>Get them to face away from each other back to back.</a:t>
            </a:r>
          </a:p>
          <a:p>
            <a:endParaRPr lang="en-US" baseline="0" dirty="0"/>
          </a:p>
          <a:p>
            <a:r>
              <a:rPr lang="en-US" baseline="0" dirty="0"/>
              <a:t>Now get one to describe the others clothing and appearance and vice versa……</a:t>
            </a:r>
          </a:p>
          <a:p>
            <a:endParaRPr lang="en-US" baseline="0" dirty="0"/>
          </a:p>
          <a:p>
            <a:r>
              <a:rPr lang="en-US" baseline="0" dirty="0"/>
              <a:t>Hopefully shows the difficulty when remembering events which pose no significance at the time.</a:t>
            </a:r>
            <a:endParaRPr lang="en-US" dirty="0"/>
          </a:p>
        </p:txBody>
      </p:sp>
    </p:spTree>
    <p:extLst>
      <p:ext uri="{BB962C8B-B14F-4D97-AF65-F5344CB8AC3E}">
        <p14:creationId xmlns:p14="http://schemas.microsoft.com/office/powerpoint/2010/main" val="269349303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0530"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790531"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Be careful when interviewing witnesses – statements need to be made</a:t>
            </a:r>
            <a:r>
              <a:rPr lang="en-US" baseline="0" dirty="0"/>
              <a:t> by that person and be that person’s words</a:t>
            </a:r>
          </a:p>
          <a:p>
            <a:endParaRPr lang="en-US" baseline="0" dirty="0"/>
          </a:p>
          <a:p>
            <a:r>
              <a:rPr lang="en-US" baseline="0" dirty="0"/>
              <a:t>Interpreter could have made a statement stating they translated for XX on XX date but they could not make a statement on the contents of persons statement.</a:t>
            </a:r>
            <a:endParaRPr lang="en-US" dirty="0"/>
          </a:p>
        </p:txBody>
      </p:sp>
    </p:spTree>
    <p:extLst>
      <p:ext uri="{BB962C8B-B14F-4D97-AF65-F5344CB8AC3E}">
        <p14:creationId xmlns:p14="http://schemas.microsoft.com/office/powerpoint/2010/main" val="64822521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794627"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Stick to the facts,</a:t>
            </a:r>
            <a:r>
              <a:rPr lang="en-US" baseline="0" dirty="0"/>
              <a:t> don’t lie - remember the declaration.</a:t>
            </a:r>
          </a:p>
          <a:p>
            <a:endParaRPr lang="en-US" baseline="0" dirty="0"/>
          </a:p>
          <a:p>
            <a:r>
              <a:rPr lang="en-US" baseline="0" dirty="0"/>
              <a:t>You may be cross examined on the contents at a later date so only include what you are happy to say in court.</a:t>
            </a:r>
          </a:p>
          <a:p>
            <a:endParaRPr lang="en-US" baseline="0" dirty="0"/>
          </a:p>
          <a:p>
            <a:r>
              <a:rPr lang="en-US" baseline="0" dirty="0"/>
              <a:t>Ensure any witness knows the consequences of giving a statement – they may have to attend court at a later date.</a:t>
            </a:r>
            <a:endParaRPr lang="en-US" dirty="0"/>
          </a:p>
        </p:txBody>
      </p:sp>
    </p:spTree>
    <p:extLst>
      <p:ext uri="{BB962C8B-B14F-4D97-AF65-F5344CB8AC3E}">
        <p14:creationId xmlns:p14="http://schemas.microsoft.com/office/powerpoint/2010/main" val="1017601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There</a:t>
            </a:r>
            <a:r>
              <a:rPr lang="en-GB" baseline="0" dirty="0"/>
              <a:t> are a three outcomes from a criminal investigation…..</a:t>
            </a:r>
          </a:p>
          <a:p>
            <a:endParaRPr lang="en-GB" baseline="0" dirty="0"/>
          </a:p>
          <a:p>
            <a:r>
              <a:rPr lang="en-GB" baseline="0" dirty="0"/>
              <a:t>What do you think these are?</a:t>
            </a:r>
            <a:endParaRPr lang="en-GB" dirty="0"/>
          </a:p>
        </p:txBody>
      </p:sp>
    </p:spTree>
    <p:extLst>
      <p:ext uri="{BB962C8B-B14F-4D97-AF65-F5344CB8AC3E}">
        <p14:creationId xmlns:p14="http://schemas.microsoft.com/office/powerpoint/2010/main" val="142394502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794627"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baseline="0" dirty="0"/>
              <a:t>Capitals should be used for the surname to distinguish between first name and a family name.  Only minimal details are on the front to protect the witness.</a:t>
            </a:r>
          </a:p>
          <a:p>
            <a:endParaRPr lang="en-US" baseline="0" dirty="0"/>
          </a:p>
          <a:p>
            <a:r>
              <a:rPr lang="en-US" baseline="0" dirty="0"/>
              <a:t>The back contains details of the person for contact reasons.  If the witness is worried about giving details do not include them on the form.  Be careful when copying statements not to include these details so they are not accidentally served.</a:t>
            </a:r>
          </a:p>
          <a:p>
            <a:endParaRPr lang="en-US" baseline="0" dirty="0"/>
          </a:p>
          <a:p>
            <a:r>
              <a:rPr lang="en-US" baseline="0" dirty="0"/>
              <a:t>It is an offence to five a false evidence on oath or willfully make a statement, material to proceeding which the witness knows to be false and there is a declaration on the front of the statement to this effect.  </a:t>
            </a:r>
            <a:endParaRPr lang="en-US" dirty="0"/>
          </a:p>
          <a:p>
            <a:endParaRPr lang="en-US" dirty="0"/>
          </a:p>
          <a:p>
            <a:r>
              <a:rPr lang="en-US" dirty="0"/>
              <a:t>“A picture in words using the words of the person</a:t>
            </a:r>
            <a:r>
              <a:rPr lang="en-US" baseline="0" dirty="0"/>
              <a:t> giving the statement”.   Should be in the order things happened.  Do not lead the witness via questioning and especially when they are unclear on exact details.  E.g. around 4 pm…..</a:t>
            </a:r>
          </a:p>
          <a:p>
            <a:endParaRPr lang="en-US" baseline="0" dirty="0"/>
          </a:p>
          <a:p>
            <a:r>
              <a:rPr lang="en-US" baseline="0" dirty="0"/>
              <a:t>Description of the suspect – EHOs and TSOs good on business details but poor on descriptions of people.  Police are usually much better on descriptions of people.</a:t>
            </a:r>
          </a:p>
          <a:p>
            <a:endParaRPr lang="en-US" baseline="0" dirty="0"/>
          </a:p>
          <a:p>
            <a:r>
              <a:rPr lang="en-US" baseline="0" dirty="0"/>
              <a:t>Person may be unable to read – (Name of witness) being unable to read, I (your name) read the above declaration to him/her (your signature).</a:t>
            </a:r>
          </a:p>
          <a:p>
            <a:endParaRPr lang="en-US" baseline="0" dirty="0"/>
          </a:p>
          <a:p>
            <a:r>
              <a:rPr lang="en-US" baseline="0" dirty="0"/>
              <a:t>Don’t take one statement in front of another witness – may influence what is said.</a:t>
            </a:r>
            <a:endParaRPr lang="en-US" dirty="0"/>
          </a:p>
        </p:txBody>
      </p:sp>
    </p:spTree>
    <p:extLst>
      <p:ext uri="{BB962C8B-B14F-4D97-AF65-F5344CB8AC3E}">
        <p14:creationId xmlns:p14="http://schemas.microsoft.com/office/powerpoint/2010/main" val="171196025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4626"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794627"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Criminal Procedure Rules s. 27 states that</a:t>
            </a:r>
            <a:r>
              <a:rPr lang="en-US" baseline="0" dirty="0"/>
              <a:t> e</a:t>
            </a:r>
            <a:r>
              <a:rPr lang="en-US" dirty="0"/>
              <a:t>xhibits should</a:t>
            </a:r>
            <a:r>
              <a:rPr lang="en-US" baseline="0" dirty="0"/>
              <a:t> be identified and described clearly in the statement.  An exhibit mark should be included in the statement.  The exhibit needs to be signed by the maker of the statement.</a:t>
            </a:r>
          </a:p>
          <a:p>
            <a:endParaRPr lang="en-US" baseline="0" dirty="0"/>
          </a:p>
          <a:p>
            <a:r>
              <a:rPr lang="en-US" baseline="0" dirty="0"/>
              <a:t>Initial corrections, sign foot of every page, sign after the last word, sign the certificate, sign the rear of the statement.</a:t>
            </a:r>
          </a:p>
          <a:p>
            <a:endParaRPr lang="en-US" baseline="0" dirty="0"/>
          </a:p>
          <a:p>
            <a:r>
              <a:rPr lang="en-US" baseline="0" dirty="0"/>
              <a:t>Thank them for assistance and leave contact details describing time line of events.</a:t>
            </a:r>
          </a:p>
          <a:p>
            <a:endParaRPr lang="en-US" baseline="0" dirty="0"/>
          </a:p>
          <a:p>
            <a:r>
              <a:rPr lang="en-US" baseline="0" dirty="0"/>
              <a:t>Officers statements need to introduce name, qualifications, designation and experience and then tell a story of the case taking into account the rules of evidential.</a:t>
            </a:r>
          </a:p>
          <a:p>
            <a:endParaRPr lang="en-US" baseline="0" dirty="0"/>
          </a:p>
          <a:p>
            <a:r>
              <a:rPr lang="en-US" baseline="0" dirty="0"/>
              <a:t>All copies of statements should be retained as material gathered in the course of an investigation.</a:t>
            </a:r>
          </a:p>
          <a:p>
            <a:endParaRPr lang="en-US" baseline="0" dirty="0"/>
          </a:p>
        </p:txBody>
      </p:sp>
    </p:spTree>
    <p:extLst>
      <p:ext uri="{BB962C8B-B14F-4D97-AF65-F5344CB8AC3E}">
        <p14:creationId xmlns:p14="http://schemas.microsoft.com/office/powerpoint/2010/main" val="27027850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1794" name="Rectangle 2"/>
          <p:cNvSpPr>
            <a:spLocks noGrp="1" noRot="1" noChangeAspect="1" noChangeArrowheads="1" noTextEdit="1"/>
          </p:cNvSpPr>
          <p:nvPr>
            <p:ph type="sldImg"/>
          </p:nvPr>
        </p:nvSpPr>
        <p:spPr bwMode="auto">
          <a:xfrm>
            <a:off x="993775" y="766763"/>
            <a:ext cx="5114925" cy="3835400"/>
          </a:xfrm>
          <a:prstGeom prst="rect">
            <a:avLst/>
          </a:prstGeom>
          <a:solidFill>
            <a:srgbClr val="FFFFFF"/>
          </a:solidFill>
          <a:ln>
            <a:solidFill>
              <a:srgbClr val="000000"/>
            </a:solidFill>
            <a:miter lim="800000"/>
            <a:headEnd/>
            <a:tailEnd/>
          </a:ln>
        </p:spPr>
      </p:sp>
      <p:sp>
        <p:nvSpPr>
          <p:cNvPr id="801795" name="Rectangle 3"/>
          <p:cNvSpPr>
            <a:spLocks noGrp="1" noChangeArrowheads="1"/>
          </p:cNvSpPr>
          <p:nvPr>
            <p:ph type="body" idx="1"/>
          </p:nvPr>
        </p:nvSpPr>
        <p:spPr bwMode="auto">
          <a:xfrm>
            <a:off x="711257" y="4857512"/>
            <a:ext cx="5676787" cy="4599185"/>
          </a:xfrm>
          <a:prstGeom prst="rect">
            <a:avLst/>
          </a:prstGeom>
          <a:solidFill>
            <a:srgbClr val="FFFFFF"/>
          </a:solidFill>
          <a:ln>
            <a:solidFill>
              <a:srgbClr val="000000"/>
            </a:solidFill>
            <a:miter lim="800000"/>
            <a:headEnd/>
            <a:tailEnd/>
          </a:ln>
        </p:spPr>
        <p:txBody>
          <a:bodyPr lIns="94704" tIns="47352" rIns="94704" bIns="47352"/>
          <a:lstStyle/>
          <a:p>
            <a:r>
              <a:rPr lang="en-US" dirty="0"/>
              <a:t>Can add weight to sentencing when</a:t>
            </a:r>
            <a:r>
              <a:rPr lang="en-US" baseline="0" dirty="0"/>
              <a:t> an offence has had an impact on a victim or a business.</a:t>
            </a:r>
          </a:p>
          <a:p>
            <a:endParaRPr lang="en-US" baseline="0" dirty="0"/>
          </a:p>
          <a:p>
            <a:r>
              <a:rPr lang="en-US" baseline="0" dirty="0"/>
              <a:t>There is Ministry of Justice guidance on this.</a:t>
            </a:r>
          </a:p>
          <a:p>
            <a:endParaRPr lang="en-US" baseline="0" dirty="0"/>
          </a:p>
          <a:p>
            <a:r>
              <a:rPr lang="en-US" baseline="0" dirty="0"/>
              <a:t>The VPS is the opportunity for victim to state the effect of the offence and should be offered at the time a witness statement is taken.  It cannot be altered or withdrawn once signed and there is a declaration to be made.  It forms part of the court papers and can be read by the victim or someone on their behalf in court.</a:t>
            </a:r>
          </a:p>
          <a:p>
            <a:endParaRPr lang="en-US" baseline="0" dirty="0"/>
          </a:p>
          <a:p>
            <a:r>
              <a:rPr lang="en-US" baseline="0" dirty="0"/>
              <a:t>May want to take a further statement just before trial if there has been further impact.</a:t>
            </a:r>
          </a:p>
          <a:p>
            <a:endParaRPr lang="en-US" baseline="0" dirty="0"/>
          </a:p>
          <a:p>
            <a:r>
              <a:rPr lang="en-US" baseline="0" dirty="0"/>
              <a:t>Businesses can also make a Impact Statement for Business (ISB).  It gives businesses an opportunity to show the court the impact the crime has had on their business.</a:t>
            </a:r>
          </a:p>
          <a:p>
            <a:endParaRPr lang="en-US" dirty="0"/>
          </a:p>
        </p:txBody>
      </p:sp>
    </p:spTree>
    <p:extLst>
      <p:ext uri="{BB962C8B-B14F-4D97-AF65-F5344CB8AC3E}">
        <p14:creationId xmlns:p14="http://schemas.microsoft.com/office/powerpoint/2010/main" val="41575270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Give out four statements plus exhibit AA1</a:t>
            </a:r>
          </a:p>
          <a:p>
            <a:endParaRPr lang="en-GB" dirty="0"/>
          </a:p>
          <a:p>
            <a:r>
              <a:rPr lang="en-GB" dirty="0"/>
              <a:t>Do you have any comments on the contents? </a:t>
            </a:r>
            <a:r>
              <a:rPr lang="en-GB" baseline="0" dirty="0"/>
              <a:t> Is there anything that would stop the prosecution?  (no reference to requesting nut free meal)</a:t>
            </a:r>
            <a:endParaRPr lang="en-GB" dirty="0"/>
          </a:p>
          <a:p>
            <a:endParaRPr lang="en-GB" dirty="0"/>
          </a:p>
          <a:p>
            <a:r>
              <a:rPr lang="en-GB" dirty="0"/>
              <a:t>Bad/good?</a:t>
            </a:r>
            <a:r>
              <a:rPr lang="en-GB" baseline="0" dirty="0"/>
              <a:t>  Hearsay, opinion, continuity.</a:t>
            </a:r>
          </a:p>
          <a:p>
            <a:pPr marL="171450" indent="-171450">
              <a:buFont typeface="Arial" panose="020B0604020202020204" pitchFamily="34" charset="0"/>
              <a:buChar char="•"/>
            </a:pPr>
            <a:r>
              <a:rPr lang="en-GB" baseline="0" dirty="0"/>
              <a:t>No reference to second certificate in Abigail’s statement.</a:t>
            </a:r>
          </a:p>
          <a:p>
            <a:pPr marL="171450" indent="-171450">
              <a:buFont typeface="Arial" panose="020B0604020202020204" pitchFamily="34" charset="0"/>
              <a:buChar char="•"/>
            </a:pPr>
            <a:r>
              <a:rPr lang="en-GB" baseline="0" dirty="0"/>
              <a:t>Opinion in Abigail’s statement and Peter’s statement</a:t>
            </a:r>
          </a:p>
          <a:p>
            <a:pPr marL="171450" indent="-171450">
              <a:buFont typeface="Arial" panose="020B0604020202020204" pitchFamily="34" charset="0"/>
              <a:buChar char="•"/>
            </a:pPr>
            <a:r>
              <a:rPr lang="en-GB" baseline="0" dirty="0"/>
              <a:t>No reference to purchase being nut free</a:t>
            </a:r>
          </a:p>
          <a:p>
            <a:pPr marL="171450" indent="-171450">
              <a:buFont typeface="Arial" panose="020B0604020202020204" pitchFamily="34" charset="0"/>
              <a:buChar char="•"/>
            </a:pPr>
            <a:r>
              <a:rPr lang="en-GB" baseline="0" dirty="0"/>
              <a:t>Hearsay in </a:t>
            </a:r>
            <a:r>
              <a:rPr lang="en-GB" baseline="0" dirty="0" err="1"/>
              <a:t>Ruperts</a:t>
            </a:r>
            <a:r>
              <a:rPr lang="en-GB" baseline="0" dirty="0"/>
              <a:t> and </a:t>
            </a:r>
            <a:r>
              <a:rPr lang="en-GB" baseline="0" dirty="0" err="1"/>
              <a:t>Abigails</a:t>
            </a:r>
            <a:r>
              <a:rPr lang="en-GB" baseline="0" dirty="0"/>
              <a:t> statement</a:t>
            </a:r>
          </a:p>
          <a:p>
            <a:pPr marL="171450" indent="-171450">
              <a:buFont typeface="Arial" panose="020B0604020202020204" pitchFamily="34" charset="0"/>
              <a:buChar char="•"/>
            </a:pPr>
            <a:r>
              <a:rPr lang="en-GB" baseline="0" dirty="0"/>
              <a:t>Typo in Abigail’s statement</a:t>
            </a:r>
          </a:p>
          <a:p>
            <a:endParaRPr lang="en-GB" baseline="0" dirty="0"/>
          </a:p>
          <a:p>
            <a:r>
              <a:rPr lang="en-GB" baseline="0" dirty="0"/>
              <a:t>Continuity – </a:t>
            </a:r>
          </a:p>
          <a:p>
            <a:pPr marL="171450" indent="-171450">
              <a:buFont typeface="Arial" panose="020B0604020202020204" pitchFamily="34" charset="0"/>
              <a:buChar char="•"/>
            </a:pPr>
            <a:r>
              <a:rPr lang="en-GB" baseline="0" dirty="0"/>
              <a:t>bacon butty – Rupert, June, Abigail</a:t>
            </a:r>
          </a:p>
          <a:p>
            <a:pPr marL="171450" indent="-171450">
              <a:buFont typeface="Arial" panose="020B0604020202020204" pitchFamily="34" charset="0"/>
              <a:buChar char="•"/>
            </a:pPr>
            <a:endParaRPr lang="en-GB" baseline="0" dirty="0"/>
          </a:p>
          <a:p>
            <a:pPr marL="0" indent="0">
              <a:buFont typeface="Arial" panose="020B0604020202020204" pitchFamily="34" charset="0"/>
              <a:buNone/>
            </a:pPr>
            <a:r>
              <a:rPr lang="en-GB" baseline="0" dirty="0"/>
              <a:t>Does it meet the evidential test, does it meet the public interest test, are there any further lines of enquiry.?</a:t>
            </a:r>
          </a:p>
          <a:p>
            <a:pPr marL="171450" indent="-171450">
              <a:buFont typeface="Arial" panose="020B0604020202020204" pitchFamily="34" charset="0"/>
              <a:buChar char="•"/>
            </a:pPr>
            <a:endParaRPr lang="en-GB" baseline="0" dirty="0"/>
          </a:p>
          <a:p>
            <a:endParaRPr lang="en-GB" dirty="0"/>
          </a:p>
        </p:txBody>
      </p:sp>
    </p:spTree>
    <p:extLst>
      <p:ext uri="{BB962C8B-B14F-4D97-AF65-F5344CB8AC3E}">
        <p14:creationId xmlns:p14="http://schemas.microsoft.com/office/powerpoint/2010/main" val="37122144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p:spPr>
      </p:sp>
      <p:sp>
        <p:nvSpPr>
          <p:cNvPr id="3" name="Notes Placeholder 2"/>
          <p:cNvSpPr>
            <a:spLocks noGrp="1"/>
          </p:cNvSpPr>
          <p:nvPr>
            <p:ph type="body" idx="1"/>
          </p:nvPr>
        </p:nvSpPr>
        <p:spPr>
          <a:xfrm>
            <a:off x="709613" y="4856163"/>
            <a:ext cx="5680075" cy="4600575"/>
          </a:xfrm>
          <a:prstGeom prst="rect">
            <a:avLst/>
          </a:prstGeom>
        </p:spPr>
        <p:txBody>
          <a:bodyPr>
            <a:normAutofit/>
          </a:bodyPr>
          <a:lstStyle/>
          <a:p>
            <a:r>
              <a:rPr lang="en-GB" dirty="0"/>
              <a:t>Experiences?</a:t>
            </a:r>
          </a:p>
          <a:p>
            <a:endParaRPr lang="en-GB" dirty="0"/>
          </a:p>
          <a:p>
            <a:r>
              <a:rPr kumimoji="1" lang="en-GB" sz="1200" kern="1200" dirty="0">
                <a:solidFill>
                  <a:schemeClr val="tx1"/>
                </a:solidFill>
                <a:latin typeface="Times New Roman" pitchFamily="18" charset="0"/>
                <a:ea typeface="+mn-ea"/>
                <a:cs typeface="+mn-cs"/>
              </a:rPr>
              <a:t>Some of the more frequently used </a:t>
            </a:r>
            <a:r>
              <a:rPr kumimoji="1" lang="en-GB" sz="1200" kern="1200" dirty="0" err="1">
                <a:solidFill>
                  <a:schemeClr val="tx1"/>
                </a:solidFill>
                <a:latin typeface="Times New Roman" pitchFamily="18" charset="0"/>
                <a:ea typeface="+mn-ea"/>
                <a:cs typeface="+mn-cs"/>
              </a:rPr>
              <a:t>mis</a:t>
            </a:r>
            <a:r>
              <a:rPr kumimoji="1" lang="en-GB" sz="1200" kern="1200" dirty="0">
                <a:solidFill>
                  <a:schemeClr val="tx1"/>
                </a:solidFill>
                <a:latin typeface="Times New Roman" pitchFamily="18" charset="0"/>
                <a:ea typeface="+mn-ea"/>
                <a:cs typeface="+mn-cs"/>
              </a:rPr>
              <a:t>-statements are as follows –  </a:t>
            </a:r>
          </a:p>
          <a:p>
            <a:pPr marL="17145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 RIPA is a piece of anti-terror legislation. </a:t>
            </a:r>
          </a:p>
          <a:p>
            <a:pPr marL="17145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 RIPA provides statutory powers to carry out surveillance. </a:t>
            </a:r>
          </a:p>
          <a:p>
            <a:pPr marL="17145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 RIPA was never intended to be used by local authorities. </a:t>
            </a:r>
          </a:p>
          <a:p>
            <a:pPr marL="171450" indent="-171450">
              <a:buFont typeface="Arial" panose="020B0604020202020204" pitchFamily="34" charset="0"/>
              <a:buChar char="•"/>
            </a:pPr>
            <a:r>
              <a:rPr kumimoji="1" lang="en-GB" sz="1200" kern="1200" dirty="0">
                <a:solidFill>
                  <a:schemeClr val="tx1"/>
                </a:solidFill>
                <a:latin typeface="Times New Roman" pitchFamily="18" charset="0"/>
                <a:ea typeface="+mn-ea"/>
                <a:cs typeface="+mn-cs"/>
              </a:rPr>
              <a:t> Unless local authorities comply with RIPA, they cannot carry out surveillance. </a:t>
            </a:r>
            <a:endParaRPr lang="en-GB" dirty="0"/>
          </a:p>
        </p:txBody>
      </p:sp>
      <p:sp>
        <p:nvSpPr>
          <p:cNvPr id="4" name="Slide Number Placeholder 3"/>
          <p:cNvSpPr>
            <a:spLocks noGrp="1"/>
          </p:cNvSpPr>
          <p:nvPr>
            <p:ph type="sldNum" sz="quarter" idx="10"/>
          </p:nvPr>
        </p:nvSpPr>
        <p:spPr>
          <a:xfrm>
            <a:off x="4021138" y="9710738"/>
            <a:ext cx="3076575" cy="511175"/>
          </a:xfrm>
          <a:prstGeom prst="rect">
            <a:avLst/>
          </a:prstGeom>
        </p:spPr>
        <p:txBody>
          <a:bodyPr/>
          <a:lstStyle/>
          <a:p>
            <a:fld id="{1615319F-0FD4-49B2-AA51-3B51EF6B8E09}" type="slidenum">
              <a:rPr lang="en-GB" smtClean="0"/>
              <a:pPr/>
              <a:t>94</a:t>
            </a:fld>
            <a:endParaRPr lang="en-GB"/>
          </a:p>
        </p:txBody>
      </p:sp>
    </p:spTree>
    <p:extLst>
      <p:ext uri="{BB962C8B-B14F-4D97-AF65-F5344CB8AC3E}">
        <p14:creationId xmlns:p14="http://schemas.microsoft.com/office/powerpoint/2010/main" val="80388693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What is it all about?</a:t>
            </a:r>
          </a:p>
          <a:p>
            <a:endParaRPr lang="en-GB" dirty="0"/>
          </a:p>
          <a:p>
            <a:r>
              <a:rPr lang="en-GB" dirty="0"/>
              <a:t>Although the current government is considering</a:t>
            </a:r>
            <a:r>
              <a:rPr lang="en-GB" baseline="0" dirty="0"/>
              <a:t> repealing the Human Rights Act, RIPA gives the statutory framework for breaching a persons human rights and the safeguards.</a:t>
            </a:r>
          </a:p>
          <a:p>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effectLst/>
              </a:rPr>
              <a:t>When</a:t>
            </a:r>
            <a:r>
              <a:rPr lang="en-GB" baseline="0" dirty="0">
                <a:effectLst/>
              </a:rPr>
              <a:t> the legislation came in </a:t>
            </a:r>
            <a:r>
              <a:rPr lang="en-GB" dirty="0">
                <a:effectLst/>
              </a:rPr>
              <a:t>Jack Straw, home secretary, claimed the bill merely </a:t>
            </a:r>
            <a:r>
              <a:rPr lang="en-GB" dirty="0">
                <a:solidFill>
                  <a:schemeClr val="tx1"/>
                </a:solidFill>
                <a:effectLst/>
              </a:rPr>
              <a:t>formalised existing powers. “Covert surveillance by Police and other law enforcement officers is as old as policing itself</a:t>
            </a:r>
            <a:r>
              <a:rPr lang="en-GB" dirty="0">
                <a:effectLst/>
              </a:rPr>
              <a:t>," Straw said. "What is new is that for the first time the use of these techniques will be properly regulated by law."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GB" dirty="0">
                <a:effectLst/>
              </a:rPr>
              <a:t>RIPA</a:t>
            </a:r>
            <a:r>
              <a:rPr lang="en-GB" baseline="0" dirty="0">
                <a:effectLst/>
              </a:rPr>
              <a:t> stands for the Regulation of Investigatory Powers Act 2000.</a:t>
            </a:r>
            <a:endParaRPr lang="en-GB" dirty="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effectLs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GB" dirty="0">
              <a:effectLst/>
            </a:endParaRPr>
          </a:p>
          <a:p>
            <a:endParaRPr lang="en-GB" dirty="0"/>
          </a:p>
        </p:txBody>
      </p:sp>
    </p:spTree>
    <p:extLst>
      <p:ext uri="{BB962C8B-B14F-4D97-AF65-F5344CB8AC3E}">
        <p14:creationId xmlns:p14="http://schemas.microsoft.com/office/powerpoint/2010/main" val="22756030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Everyone has</a:t>
            </a:r>
            <a:r>
              <a:rPr lang="en-GB" baseline="0" dirty="0"/>
              <a:t> an article 8 right to private and family life, his home and his correspondence but there is an exception which is where RIPA fits in…….</a:t>
            </a:r>
            <a:endParaRPr lang="en-GB" dirty="0"/>
          </a:p>
        </p:txBody>
      </p:sp>
    </p:spTree>
    <p:extLst>
      <p:ext uri="{BB962C8B-B14F-4D97-AF65-F5344CB8AC3E}">
        <p14:creationId xmlns:p14="http://schemas.microsoft.com/office/powerpoint/2010/main" val="397226877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Reminder that section 6 states…..</a:t>
            </a:r>
          </a:p>
          <a:p>
            <a:endParaRPr lang="en-GB" dirty="0"/>
          </a:p>
          <a:p>
            <a:r>
              <a:rPr lang="en-GB" dirty="0"/>
              <a:t>So if you don’t follow RIPA you may</a:t>
            </a:r>
            <a:r>
              <a:rPr lang="en-GB" baseline="0" dirty="0"/>
              <a:t> as a Public Authority breach section 6.</a:t>
            </a:r>
            <a:endParaRPr lang="en-GB" dirty="0"/>
          </a:p>
        </p:txBody>
      </p:sp>
    </p:spTree>
    <p:extLst>
      <p:ext uri="{BB962C8B-B14F-4D97-AF65-F5344CB8AC3E}">
        <p14:creationId xmlns:p14="http://schemas.microsoft.com/office/powerpoint/2010/main" val="2437202638"/>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as I</a:t>
            </a:r>
            <a:r>
              <a:rPr lang="en-GB" baseline="0" dirty="0"/>
              <a:t> mentioned its n</a:t>
            </a:r>
            <a:r>
              <a:rPr lang="en-GB" dirty="0"/>
              <a:t>ot a counter terrorism</a:t>
            </a:r>
            <a:r>
              <a:rPr lang="en-GB" baseline="0" dirty="0"/>
              <a:t> piece of legislation as some newspapers would have you believe!</a:t>
            </a:r>
          </a:p>
          <a:p>
            <a:endParaRPr lang="en-GB" baseline="0" dirty="0"/>
          </a:p>
          <a:p>
            <a:r>
              <a:rPr lang="en-GB" baseline="0" dirty="0"/>
              <a:t>Allows lawful authority to undertake surveillance in certain cases in order to admit specific surveillance material in legal proceedings.</a:t>
            </a:r>
          </a:p>
          <a:p>
            <a:endParaRPr lang="en-GB" baseline="0" dirty="0"/>
          </a:p>
          <a:p>
            <a:r>
              <a:rPr lang="en-GB" baseline="0" dirty="0"/>
              <a:t>Everyone happy?</a:t>
            </a:r>
            <a:endParaRPr lang="en-GB" dirty="0"/>
          </a:p>
        </p:txBody>
      </p:sp>
    </p:spTree>
    <p:extLst>
      <p:ext uri="{BB962C8B-B14F-4D97-AF65-F5344CB8AC3E}">
        <p14:creationId xmlns:p14="http://schemas.microsoft.com/office/powerpoint/2010/main" val="86383501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3775" y="766763"/>
            <a:ext cx="5111750" cy="3833812"/>
          </a:xfrm>
          <a:prstGeom prst="rect">
            <a:avLst/>
          </a:prstGeom>
          <a:noFill/>
          <a:ln w="12700">
            <a:solidFill>
              <a:prstClr val="black"/>
            </a:solidFill>
          </a:ln>
        </p:spPr>
      </p:sp>
      <p:sp>
        <p:nvSpPr>
          <p:cNvPr id="3" name="Notes Placeholder 2"/>
          <p:cNvSpPr>
            <a:spLocks noGrp="1"/>
          </p:cNvSpPr>
          <p:nvPr>
            <p:ph type="body" idx="1"/>
          </p:nvPr>
        </p:nvSpPr>
        <p:spPr>
          <a:xfrm>
            <a:off x="709599" y="4855877"/>
            <a:ext cx="5680103" cy="4600820"/>
          </a:xfrm>
          <a:prstGeom prst="rect">
            <a:avLst/>
          </a:prstGeom>
        </p:spPr>
        <p:txBody>
          <a:bodyPr lIns="94704" tIns="47352" rIns="94704" bIns="47352">
            <a:normAutofit/>
          </a:bodyPr>
          <a:lstStyle/>
          <a:p>
            <a:r>
              <a:rPr lang="en-GB" dirty="0"/>
              <a:t>So the process for the investigating officer wishing</a:t>
            </a:r>
            <a:r>
              <a:rPr lang="en-GB" baseline="0" dirty="0"/>
              <a:t> to conduct surveillance activity</a:t>
            </a:r>
            <a:r>
              <a:rPr lang="en-GB" dirty="0"/>
              <a:t>:</a:t>
            </a:r>
          </a:p>
          <a:p>
            <a:endParaRPr lang="en-GB" dirty="0"/>
          </a:p>
          <a:p>
            <a:r>
              <a:rPr lang="en-GB" dirty="0"/>
              <a:t>Step 1 identify the surveillance activity</a:t>
            </a:r>
            <a:r>
              <a:rPr lang="en-GB" baseline="0" dirty="0"/>
              <a:t> – is it appropriate and permitted?</a:t>
            </a:r>
          </a:p>
          <a:p>
            <a:endParaRPr lang="en-GB" baseline="0" dirty="0"/>
          </a:p>
          <a:p>
            <a:r>
              <a:rPr lang="en-GB" baseline="0" dirty="0"/>
              <a:t>Step 2 seek authorisation for the activity prior to conducting it</a:t>
            </a:r>
          </a:p>
          <a:p>
            <a:endParaRPr lang="en-GB" baseline="0" dirty="0"/>
          </a:p>
          <a:p>
            <a:r>
              <a:rPr lang="en-GB" baseline="0" dirty="0"/>
              <a:t>e.g. Child test purchasing may require RIPA authorisation and so the method looked at and appropriate directed surveillance authorisation requested prior to carrying out an operation.</a:t>
            </a:r>
          </a:p>
          <a:p>
            <a:endParaRPr lang="en-GB" baseline="0" dirty="0"/>
          </a:p>
          <a:p>
            <a:r>
              <a:rPr lang="en-GB" baseline="0" dirty="0"/>
              <a:t>Use of NAFN – documents and some submissions can be through this if you subscribe to the service as a LA.</a:t>
            </a:r>
            <a:endParaRPr lang="en-GB" dirty="0"/>
          </a:p>
        </p:txBody>
      </p:sp>
    </p:spTree>
    <p:extLst>
      <p:ext uri="{BB962C8B-B14F-4D97-AF65-F5344CB8AC3E}">
        <p14:creationId xmlns:p14="http://schemas.microsoft.com/office/powerpoint/2010/main" val="2633926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7554" name="Rectangle 2"/>
          <p:cNvSpPr>
            <a:spLocks noGrp="1" noChangeArrowheads="1"/>
          </p:cNvSpPr>
          <p:nvPr>
            <p:ph type="ctrTitle"/>
          </p:nvPr>
        </p:nvSpPr>
        <p:spPr>
          <a:xfrm>
            <a:off x="914400" y="1524000"/>
            <a:ext cx="7623175" cy="1752600"/>
          </a:xfrm>
        </p:spPr>
        <p:txBody>
          <a:bodyPr/>
          <a:lstStyle>
            <a:lvl1pPr>
              <a:defRPr sz="5000"/>
            </a:lvl1pPr>
          </a:lstStyle>
          <a:p>
            <a:r>
              <a:rPr lang="en-GB" altLang="en-US"/>
              <a:t>Click to edit Master title style</a:t>
            </a:r>
          </a:p>
        </p:txBody>
      </p:sp>
      <p:sp>
        <p:nvSpPr>
          <p:cNvPr id="407555"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r>
              <a:rPr lang="en-GB" altLang="en-US"/>
              <a:t>Click to edit Master subtitle style</a:t>
            </a:r>
          </a:p>
        </p:txBody>
      </p:sp>
      <p:sp>
        <p:nvSpPr>
          <p:cNvPr id="407556" name="Rectangle 4"/>
          <p:cNvSpPr>
            <a:spLocks noGrp="1" noChangeArrowheads="1"/>
          </p:cNvSpPr>
          <p:nvPr>
            <p:ph type="dt" sz="half" idx="2"/>
          </p:nvPr>
        </p:nvSpPr>
        <p:spPr/>
        <p:txBody>
          <a:bodyPr/>
          <a:lstStyle>
            <a:lvl1pPr>
              <a:defRPr/>
            </a:lvl1pPr>
          </a:lstStyle>
          <a:p>
            <a:endParaRPr lang="en-GB" altLang="en-US"/>
          </a:p>
        </p:txBody>
      </p:sp>
      <p:sp>
        <p:nvSpPr>
          <p:cNvPr id="407557" name="Rectangle 5"/>
          <p:cNvSpPr>
            <a:spLocks noGrp="1" noChangeArrowheads="1"/>
          </p:cNvSpPr>
          <p:nvPr>
            <p:ph type="ftr" sz="quarter" idx="3"/>
          </p:nvPr>
        </p:nvSpPr>
        <p:spPr>
          <a:xfrm>
            <a:off x="3124200" y="6243638"/>
            <a:ext cx="2895600" cy="457200"/>
          </a:xfrm>
        </p:spPr>
        <p:txBody>
          <a:bodyPr/>
          <a:lstStyle>
            <a:lvl1pPr>
              <a:defRPr/>
            </a:lvl1pPr>
          </a:lstStyle>
          <a:p>
            <a:endParaRPr lang="en-GB" altLang="en-US"/>
          </a:p>
        </p:txBody>
      </p:sp>
      <p:sp>
        <p:nvSpPr>
          <p:cNvPr id="407558" name="Rectangle 6"/>
          <p:cNvSpPr>
            <a:spLocks noGrp="1" noChangeArrowheads="1"/>
          </p:cNvSpPr>
          <p:nvPr>
            <p:ph type="sldNum" sz="quarter" idx="4"/>
          </p:nvPr>
        </p:nvSpPr>
        <p:spPr/>
        <p:txBody>
          <a:bodyPr/>
          <a:lstStyle>
            <a:lvl1pPr>
              <a:defRPr/>
            </a:lvl1pPr>
          </a:lstStyle>
          <a:p>
            <a:fld id="{B625C0C9-0F18-4F69-BF33-1DDB6C63F9DC}" type="slidenum">
              <a:rPr lang="en-GB" altLang="en-US"/>
              <a:pPr/>
              <a:t>‹#›</a:t>
            </a:fld>
            <a:endParaRPr lang="en-GB" altLang="en-US"/>
          </a:p>
        </p:txBody>
      </p:sp>
      <p:sp>
        <p:nvSpPr>
          <p:cNvPr id="407559"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GB"/>
          </a:p>
        </p:txBody>
      </p:sp>
      <p:sp>
        <p:nvSpPr>
          <p:cNvPr id="407560"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869B2D58-A603-46C0-AB8E-6B51A7EECA72}" type="slidenum">
              <a:rPr lang="en-GB" altLang="en-US"/>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3C0F0DF-8582-4EC1-9935-59189516000C}" type="slidenum">
              <a:rPr lang="en-GB" altLang="en-US"/>
              <a:pPr/>
              <a:t>‹#›</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30725"/>
          </a:xfrm>
        </p:spPr>
        <p:txBody>
          <a:bodyPr/>
          <a:lstStyle/>
          <a:p>
            <a:endParaRPr lang="en-GB"/>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1B1AD8C4-E05A-46DA-BF6A-66540EC98527}" type="slidenum">
              <a:rPr lang="en-GB" altLang="en-US"/>
              <a:pPr/>
              <a:t>‹#›</a:t>
            </a:fld>
            <a:endParaRPr lang="en-GB"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457200" y="6243638"/>
            <a:ext cx="2133600" cy="457200"/>
          </a:xfrm>
        </p:spPr>
        <p:txBody>
          <a:bodyPr/>
          <a:lstStyle>
            <a:lvl1pPr>
              <a:defRPr/>
            </a:lvl1pPr>
          </a:lstStyle>
          <a:p>
            <a:endParaRPr lang="en-GB" alt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fld id="{27666840-8508-4946-AA21-6707279F8267}" type="slidenum">
              <a:rPr lang="en-GB" altLang="en-US"/>
              <a:pPr/>
              <a:t>‹#›</a:t>
            </a:fld>
            <a:endParaRPr lang="en-GB"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Date Placeholder 5"/>
          <p:cNvSpPr>
            <a:spLocks noGrp="1"/>
          </p:cNvSpPr>
          <p:nvPr>
            <p:ph type="dt" sz="half" idx="10"/>
          </p:nvPr>
        </p:nvSpPr>
        <p:spPr>
          <a:xfrm>
            <a:off x="457200" y="6243638"/>
            <a:ext cx="2133600" cy="457200"/>
          </a:xfrm>
        </p:spPr>
        <p:txBody>
          <a:bodyPr/>
          <a:lstStyle>
            <a:lvl1pPr>
              <a:defRPr/>
            </a:lvl1pPr>
          </a:lstStyle>
          <a:p>
            <a:endParaRPr lang="en-GB" altLang="en-US"/>
          </a:p>
        </p:txBody>
      </p:sp>
      <p:sp>
        <p:nvSpPr>
          <p:cNvPr id="7" name="Footer Placeholder 6"/>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8" name="Slide Number Placeholder 7"/>
          <p:cNvSpPr>
            <a:spLocks noGrp="1"/>
          </p:cNvSpPr>
          <p:nvPr>
            <p:ph type="sldNum" sz="quarter" idx="12"/>
          </p:nvPr>
        </p:nvSpPr>
        <p:spPr>
          <a:xfrm>
            <a:off x="6553200" y="6243638"/>
            <a:ext cx="2133600" cy="457200"/>
          </a:xfrm>
        </p:spPr>
        <p:txBody>
          <a:bodyPr/>
          <a:lstStyle>
            <a:lvl1pPr>
              <a:defRPr/>
            </a:lvl1pPr>
          </a:lstStyle>
          <a:p>
            <a:fld id="{17B9602E-73EB-45F3-9229-F2AD979F6C1E}" type="slidenum">
              <a:rPr lang="en-GB" altLang="en-US"/>
              <a:pPr/>
              <a:t>‹#›</a:t>
            </a:fld>
            <a:endParaRPr lang="en-GB"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Table Placeholder 2"/>
          <p:cNvSpPr>
            <a:spLocks noGrp="1"/>
          </p:cNvSpPr>
          <p:nvPr>
            <p:ph type="tbl" idx="1"/>
          </p:nvPr>
        </p:nvSpPr>
        <p:spPr>
          <a:xfrm>
            <a:off x="457200" y="1600200"/>
            <a:ext cx="8229600" cy="4530725"/>
          </a:xfrm>
        </p:spPr>
        <p:txBody>
          <a:bodyPr/>
          <a:lstStyle/>
          <a:p>
            <a:endParaRPr lang="en-GB"/>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GB" alt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GB" altLang="en-US"/>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F98210EF-B6CF-4A54-B063-6F1AB3E6116C}" type="slidenum">
              <a:rPr lang="en-GB" altLang="en-US"/>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C3A9604-7123-41BF-AA32-62D84AA58DB1}" type="slidenum">
              <a:rPr lang="en-GB" altLang="en-US"/>
              <a:pPr/>
              <a:t>‹#›</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D2D7B96F-CC5B-4E52-BEBC-65B218D9F8FE}" type="slidenum">
              <a:rPr lang="en-GB" altLang="en-US"/>
              <a:pPr/>
              <a:t>‹#›</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6A44DF8-9DD9-4C1C-9C4E-552CA1C904DB}" type="slidenum">
              <a:rPr lang="en-GB" altLang="en-US"/>
              <a:pPr/>
              <a:t>‹#›</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ltLang="en-US"/>
          </a:p>
        </p:txBody>
      </p:sp>
      <p:sp>
        <p:nvSpPr>
          <p:cNvPr id="8" name="Footer Placeholder 7"/>
          <p:cNvSpPr>
            <a:spLocks noGrp="1"/>
          </p:cNvSpPr>
          <p:nvPr>
            <p:ph type="ftr" sz="quarter" idx="11"/>
          </p:nvPr>
        </p:nvSpPr>
        <p:spPr/>
        <p:txBody>
          <a:bodyPr/>
          <a:lstStyle>
            <a:lvl1pPr>
              <a:defRPr/>
            </a:lvl1pPr>
          </a:lstStyle>
          <a:p>
            <a:endParaRPr lang="en-GB" altLang="en-US"/>
          </a:p>
        </p:txBody>
      </p:sp>
      <p:sp>
        <p:nvSpPr>
          <p:cNvPr id="9" name="Slide Number Placeholder 8"/>
          <p:cNvSpPr>
            <a:spLocks noGrp="1"/>
          </p:cNvSpPr>
          <p:nvPr>
            <p:ph type="sldNum" sz="quarter" idx="12"/>
          </p:nvPr>
        </p:nvSpPr>
        <p:spPr/>
        <p:txBody>
          <a:bodyPr/>
          <a:lstStyle>
            <a:lvl1pPr>
              <a:defRPr/>
            </a:lvl1pPr>
          </a:lstStyle>
          <a:p>
            <a:fld id="{CC731164-B9F8-4ADC-9BE4-66D28AD7AD6F}" type="slidenum">
              <a:rPr lang="en-GB" altLang="en-US"/>
              <a:pPr/>
              <a:t>‹#›</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ltLang="en-US"/>
          </a:p>
        </p:txBody>
      </p:sp>
      <p:sp>
        <p:nvSpPr>
          <p:cNvPr id="4" name="Footer Placeholder 3"/>
          <p:cNvSpPr>
            <a:spLocks noGrp="1"/>
          </p:cNvSpPr>
          <p:nvPr>
            <p:ph type="ftr" sz="quarter" idx="11"/>
          </p:nvPr>
        </p:nvSpPr>
        <p:spPr/>
        <p:txBody>
          <a:bodyPr/>
          <a:lstStyle>
            <a:lvl1pPr>
              <a:defRPr/>
            </a:lvl1pPr>
          </a:lstStyle>
          <a:p>
            <a:endParaRPr lang="en-GB" altLang="en-US"/>
          </a:p>
        </p:txBody>
      </p:sp>
      <p:sp>
        <p:nvSpPr>
          <p:cNvPr id="5" name="Slide Number Placeholder 4"/>
          <p:cNvSpPr>
            <a:spLocks noGrp="1"/>
          </p:cNvSpPr>
          <p:nvPr>
            <p:ph type="sldNum" sz="quarter" idx="12"/>
          </p:nvPr>
        </p:nvSpPr>
        <p:spPr/>
        <p:txBody>
          <a:bodyPr/>
          <a:lstStyle>
            <a:lvl1pPr>
              <a:defRPr/>
            </a:lvl1pPr>
          </a:lstStyle>
          <a:p>
            <a:fld id="{D74FF8EB-D691-40E2-9622-D3990C26B49B}" type="slidenum">
              <a:rPr lang="en-GB" altLang="en-US"/>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ltLang="en-US"/>
          </a:p>
        </p:txBody>
      </p:sp>
      <p:sp>
        <p:nvSpPr>
          <p:cNvPr id="3" name="Footer Placeholder 2"/>
          <p:cNvSpPr>
            <a:spLocks noGrp="1"/>
          </p:cNvSpPr>
          <p:nvPr>
            <p:ph type="ftr" sz="quarter" idx="11"/>
          </p:nvPr>
        </p:nvSpPr>
        <p:spPr/>
        <p:txBody>
          <a:bodyPr/>
          <a:lstStyle>
            <a:lvl1pPr>
              <a:defRPr/>
            </a:lvl1pPr>
          </a:lstStyle>
          <a:p>
            <a:endParaRPr lang="en-GB" altLang="en-US"/>
          </a:p>
        </p:txBody>
      </p:sp>
      <p:sp>
        <p:nvSpPr>
          <p:cNvPr id="4" name="Slide Number Placeholder 3"/>
          <p:cNvSpPr>
            <a:spLocks noGrp="1"/>
          </p:cNvSpPr>
          <p:nvPr>
            <p:ph type="sldNum" sz="quarter" idx="12"/>
          </p:nvPr>
        </p:nvSpPr>
        <p:spPr/>
        <p:txBody>
          <a:bodyPr/>
          <a:lstStyle>
            <a:lvl1pPr>
              <a:defRPr/>
            </a:lvl1pPr>
          </a:lstStyle>
          <a:p>
            <a:fld id="{66B5BFE3-D45D-48DA-A172-B4807A9216EE}" type="slidenum">
              <a:rPr lang="en-GB" altLang="en-US"/>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3C36330C-3C5C-42FC-BDBF-48921C4059BE}" type="slidenum">
              <a:rPr lang="en-GB" altLang="en-US"/>
              <a:pPr/>
              <a:t>‹#›</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ltLang="en-US"/>
          </a:p>
        </p:txBody>
      </p:sp>
      <p:sp>
        <p:nvSpPr>
          <p:cNvPr id="6" name="Footer Placeholder 5"/>
          <p:cNvSpPr>
            <a:spLocks noGrp="1"/>
          </p:cNvSpPr>
          <p:nvPr>
            <p:ph type="ftr" sz="quarter" idx="11"/>
          </p:nvPr>
        </p:nvSpPr>
        <p:spPr/>
        <p:txBody>
          <a:bodyPr/>
          <a:lstStyle>
            <a:lvl1pPr>
              <a:defRPr/>
            </a:lvl1pPr>
          </a:lstStyle>
          <a:p>
            <a:endParaRPr lang="en-GB" altLang="en-US"/>
          </a:p>
        </p:txBody>
      </p:sp>
      <p:sp>
        <p:nvSpPr>
          <p:cNvPr id="7" name="Slide Number Placeholder 6"/>
          <p:cNvSpPr>
            <a:spLocks noGrp="1"/>
          </p:cNvSpPr>
          <p:nvPr>
            <p:ph type="sldNum" sz="quarter" idx="12"/>
          </p:nvPr>
        </p:nvSpPr>
        <p:spPr/>
        <p:txBody>
          <a:bodyPr/>
          <a:lstStyle>
            <a:lvl1pPr>
              <a:defRPr/>
            </a:lvl1pPr>
          </a:lstStyle>
          <a:p>
            <a:fld id="{568ABC50-30D5-46B6-AFFC-73269DCE48AE}" type="slidenum">
              <a:rPr lang="en-GB" altLang="en-US"/>
              <a:pPr/>
              <a:t>‹#›</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6530"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title style</a:t>
            </a:r>
          </a:p>
        </p:txBody>
      </p:sp>
      <p:sp>
        <p:nvSpPr>
          <p:cNvPr id="406531"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06532"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j-lt"/>
              </a:defRPr>
            </a:lvl1pPr>
          </a:lstStyle>
          <a:p>
            <a:endParaRPr lang="en-GB" altLang="en-US"/>
          </a:p>
        </p:txBody>
      </p:sp>
      <p:sp>
        <p:nvSpPr>
          <p:cNvPr id="40653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defRPr>
            </a:lvl1pPr>
          </a:lstStyle>
          <a:p>
            <a:endParaRPr lang="en-GB" altLang="en-US"/>
          </a:p>
        </p:txBody>
      </p:sp>
      <p:sp>
        <p:nvSpPr>
          <p:cNvPr id="406534"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mj-lt"/>
              </a:defRPr>
            </a:lvl1pPr>
          </a:lstStyle>
          <a:p>
            <a:fld id="{715E8145-5BC1-4D6C-B0C9-3B99D164FFA4}" type="slidenum">
              <a:rPr lang="en-GB" altLang="en-US"/>
              <a:pPr/>
              <a:t>‹#›</a:t>
            </a:fld>
            <a:endParaRPr lang="en-GB" altLang="en-US"/>
          </a:p>
        </p:txBody>
      </p:sp>
      <p:sp>
        <p:nvSpPr>
          <p:cNvPr id="406535"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endParaRPr lang="en-GB"/>
          </a:p>
        </p:txBody>
      </p:sp>
      <p:sp>
        <p:nvSpPr>
          <p:cNvPr id="406536"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endParaRPr lang="en-GB"/>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txStyles>
    <p:title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fontAlgn="base">
        <a:spcBef>
          <a:spcPct val="20000"/>
        </a:spcBef>
        <a:spcAft>
          <a:spcPct val="0"/>
        </a:spcAft>
        <a:buClr>
          <a:schemeClr val="accent1"/>
        </a:buClr>
        <a:buSzPct val="65000"/>
        <a:buFont typeface="Wingdings" pitchFamily="2" charset="2"/>
        <a:buChar char="n"/>
        <a:defRPr sz="3000">
          <a:solidFill>
            <a:schemeClr val="tx1"/>
          </a:solidFill>
          <a:latin typeface="+mn-lt"/>
          <a:ea typeface="+mn-ea"/>
          <a:cs typeface="+mn-cs"/>
        </a:defRPr>
      </a:lvl1pPr>
      <a:lvl2pPr marL="669925" indent="-325438" algn="l" rtl="0" fontAlgn="base">
        <a:spcBef>
          <a:spcPct val="20000"/>
        </a:spcBef>
        <a:spcAft>
          <a:spcPct val="0"/>
        </a:spcAft>
        <a:buClr>
          <a:schemeClr val="accent2"/>
        </a:buClr>
        <a:buSzPct val="60000"/>
        <a:buFont typeface="Wingdings" pitchFamily="2" charset="2"/>
        <a:buChar char="q"/>
        <a:defRPr sz="2600">
          <a:solidFill>
            <a:schemeClr val="tx1"/>
          </a:solidFill>
          <a:latin typeface="+mn-lt"/>
        </a:defRPr>
      </a:lvl2pPr>
      <a:lvl3pPr marL="1022350" indent="-350838" algn="l" rtl="0" fontAlgn="base">
        <a:spcBef>
          <a:spcPct val="20000"/>
        </a:spcBef>
        <a:spcAft>
          <a:spcPct val="0"/>
        </a:spcAft>
        <a:buClr>
          <a:schemeClr val="accent1"/>
        </a:buClr>
        <a:buSzPct val="65000"/>
        <a:buFont typeface="Wingdings" pitchFamily="2" charset="2"/>
        <a:buChar char="n"/>
        <a:defRPr sz="2200">
          <a:solidFill>
            <a:schemeClr val="tx1"/>
          </a:solidFill>
          <a:latin typeface="+mn-lt"/>
        </a:defRPr>
      </a:lvl3pPr>
      <a:lvl4pPr marL="1339850" indent="-315913" algn="l" rtl="0" fontAlgn="base">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4.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3.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hyperlink" Target="https://www.gov.uk/police-and-criminal-evidence-act-1984-pace-codes-of-practice" TargetMode="External"/><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1.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4.xml"/></Relationships>
</file>

<file path=ppt/slides/_rels/slide1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0.xml"/><Relationship Id="rId1" Type="http://schemas.openxmlformats.org/officeDocument/2006/relationships/slideLayout" Target="../slideLayouts/slideLayout4.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2.xml"/><Relationship Id="rId1" Type="http://schemas.openxmlformats.org/officeDocument/2006/relationships/slideLayout" Target="../slideLayouts/slideLayout13.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7.xml"/><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6.xml"/><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1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4.xml"/></Relationships>
</file>

<file path=ppt/slides/_rels/slide19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8.xml"/><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2.png"/><Relationship Id="rId5" Type="http://schemas.openxmlformats.org/officeDocument/2006/relationships/image" Target="../media/image5.wmf"/><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noFill/>
          <a:ln/>
        </p:spPr>
        <p:txBody>
          <a:bodyPr lIns="92075" tIns="46038" rIns="92075" bIns="46038" anchor="ctr"/>
          <a:lstStyle/>
          <a:p>
            <a:r>
              <a:rPr lang="en-GB" dirty="0"/>
              <a:t>Evidence gathering and investigation skills</a:t>
            </a:r>
          </a:p>
        </p:txBody>
      </p:sp>
      <p:pic>
        <p:nvPicPr>
          <p:cNvPr id="4" name="Picture 3" descr="FSA Logo.JPG"/>
          <p:cNvPicPr>
            <a:picLocks noChangeAspect="1"/>
          </p:cNvPicPr>
          <p:nvPr/>
        </p:nvPicPr>
        <p:blipFill>
          <a:blip r:embed="rId3" cstate="print"/>
          <a:stretch>
            <a:fillRect/>
          </a:stretch>
        </p:blipFill>
        <p:spPr>
          <a:xfrm>
            <a:off x="6444208" y="5373216"/>
            <a:ext cx="1876425" cy="695325"/>
          </a:xfrm>
          <a:prstGeom prst="rect">
            <a:avLst/>
          </a:prstGeom>
        </p:spPr>
      </p:pic>
      <p:sp>
        <p:nvSpPr>
          <p:cNvPr id="5" name="Subtitle 4"/>
          <p:cNvSpPr>
            <a:spLocks noGrp="1"/>
          </p:cNvSpPr>
          <p:nvPr>
            <p:ph type="subTitle" idx="1"/>
          </p:nvPr>
        </p:nvSpPr>
        <p:spPr>
          <a:xfrm>
            <a:off x="1981200" y="3962400"/>
            <a:ext cx="6553200" cy="1752600"/>
          </a:xfrm>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lstStyle/>
          <a:p>
            <a:r>
              <a:rPr lang="en-GB"/>
              <a:t>Outcomes of an Investigation</a:t>
            </a:r>
          </a:p>
        </p:txBody>
      </p:sp>
      <p:sp>
        <p:nvSpPr>
          <p:cNvPr id="578563" name="Rectangle 3"/>
          <p:cNvSpPr>
            <a:spLocks noGrp="1" noChangeArrowheads="1"/>
          </p:cNvSpPr>
          <p:nvPr>
            <p:ph type="body" idx="1"/>
          </p:nvPr>
        </p:nvSpPr>
        <p:spPr/>
        <p:txBody>
          <a:bodyPr/>
          <a:lstStyle/>
          <a:p>
            <a:r>
              <a:rPr lang="en-GB" dirty="0"/>
              <a:t>No further action</a:t>
            </a:r>
          </a:p>
          <a:p>
            <a:r>
              <a:rPr lang="en-GB" dirty="0"/>
              <a:t>Simple Caution</a:t>
            </a:r>
          </a:p>
          <a:p>
            <a:r>
              <a:rPr lang="en-GB" dirty="0"/>
              <a:t>Prosecution</a:t>
            </a:r>
          </a:p>
          <a:p>
            <a:endParaRPr lang="en-GB" dirty="0"/>
          </a:p>
          <a:p>
            <a:r>
              <a:rPr lang="en-GB" dirty="0"/>
              <a:t>Decision made in accordance with:</a:t>
            </a:r>
          </a:p>
          <a:p>
            <a:pPr lvl="1"/>
            <a:r>
              <a:rPr lang="en-GB" dirty="0"/>
              <a:t>Code for Crown Prosecutors</a:t>
            </a:r>
          </a:p>
          <a:p>
            <a:pPr lvl="1"/>
            <a:r>
              <a:rPr lang="en-GB" dirty="0"/>
              <a:t>Regulator’s Code</a:t>
            </a:r>
          </a:p>
          <a:p>
            <a:pPr lvl="1"/>
            <a:r>
              <a:rPr lang="en-GB" dirty="0"/>
              <a:t>Enforcement Policy</a:t>
            </a:r>
          </a:p>
        </p:txBody>
      </p:sp>
      <p:pic>
        <p:nvPicPr>
          <p:cNvPr id="2" name="Picture 1"/>
          <p:cNvPicPr>
            <a:picLocks noChangeAspect="1"/>
          </p:cNvPicPr>
          <p:nvPr/>
        </p:nvPicPr>
        <p:blipFill>
          <a:blip r:embed="rId3"/>
          <a:stretch>
            <a:fillRect/>
          </a:stretch>
        </p:blipFill>
        <p:spPr>
          <a:xfrm>
            <a:off x="6948264" y="5301208"/>
            <a:ext cx="1877731" cy="695004"/>
          </a:xfrm>
          <a:prstGeom prst="rect">
            <a:avLst/>
          </a:prstGeom>
        </p:spPr>
      </p:pic>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GB" sz="4000" dirty="0"/>
              <a:t>The Protection of Freedoms Act 2012 </a:t>
            </a:r>
            <a:endParaRPr lang="en-US" sz="3800" dirty="0"/>
          </a:p>
        </p:txBody>
      </p:sp>
      <p:sp>
        <p:nvSpPr>
          <p:cNvPr id="1056771" name="Rectangle 3"/>
          <p:cNvSpPr>
            <a:spLocks noGrp="1" noChangeArrowheads="1"/>
          </p:cNvSpPr>
          <p:nvPr>
            <p:ph type="body" idx="1"/>
          </p:nvPr>
        </p:nvSpPr>
        <p:spPr>
          <a:xfrm>
            <a:off x="457200" y="1132452"/>
            <a:ext cx="8229600" cy="4530725"/>
          </a:xfrm>
        </p:spPr>
        <p:txBody>
          <a:bodyPr/>
          <a:lstStyle/>
          <a:p>
            <a:r>
              <a:rPr lang="en-GB" dirty="0"/>
              <a:t>Amended the 2000 Act </a:t>
            </a:r>
          </a:p>
          <a:p>
            <a:r>
              <a:rPr lang="en-GB" dirty="0"/>
              <a:t>Made Local Authority authorisations subject to judicial approval. </a:t>
            </a:r>
          </a:p>
          <a:p>
            <a:pPr lvl="1"/>
            <a:r>
              <a:rPr lang="en-GB" dirty="0"/>
              <a:t>local authorities need to obtain an order approving the grant or renewal of an authorisation from a judicial authority, before it can take effect. </a:t>
            </a:r>
            <a:endParaRPr lang="en-US" dirty="0"/>
          </a:p>
        </p:txBody>
      </p:sp>
      <p:pic>
        <p:nvPicPr>
          <p:cNvPr id="7" name="Picture 6"/>
          <p:cNvPicPr>
            <a:picLocks noChangeAspect="1"/>
          </p:cNvPicPr>
          <p:nvPr/>
        </p:nvPicPr>
        <p:blipFill>
          <a:blip r:embed="rId3"/>
          <a:stretch>
            <a:fillRect/>
          </a:stretch>
        </p:blipFill>
        <p:spPr>
          <a:xfrm>
            <a:off x="6775321" y="5377990"/>
            <a:ext cx="1877731" cy="695004"/>
          </a:xfrm>
          <a:prstGeom prst="rect">
            <a:avLst/>
          </a:prstGeom>
        </p:spPr>
      </p:pic>
    </p:spTree>
    <p:extLst>
      <p:ext uri="{BB962C8B-B14F-4D97-AF65-F5344CB8AC3E}">
        <p14:creationId xmlns:p14="http://schemas.microsoft.com/office/powerpoint/2010/main" val="38256826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GB" sz="3800"/>
              <a:t>Regulation of Investigatory Powers Act</a:t>
            </a:r>
            <a:br>
              <a:rPr lang="en-GB" sz="3800"/>
            </a:br>
            <a:r>
              <a:rPr lang="en-GB" sz="3800"/>
              <a:t>RIPA</a:t>
            </a:r>
            <a:endParaRPr lang="en-US" sz="3800"/>
          </a:p>
        </p:txBody>
      </p:sp>
      <p:sp>
        <p:nvSpPr>
          <p:cNvPr id="1057795" name="Rectangle 3"/>
          <p:cNvSpPr>
            <a:spLocks noGrp="1" noChangeArrowheads="1"/>
          </p:cNvSpPr>
          <p:nvPr>
            <p:ph type="body" idx="1"/>
          </p:nvPr>
        </p:nvSpPr>
        <p:spPr/>
        <p:txBody>
          <a:bodyPr/>
          <a:lstStyle/>
          <a:p>
            <a:r>
              <a:rPr lang="en-GB" dirty="0"/>
              <a:t>Local authorities use 3 investigatory techniques that can be authorised under RIPA:</a:t>
            </a:r>
          </a:p>
          <a:p>
            <a:pPr marL="498475" lvl="1" indent="-171450">
              <a:buFont typeface="Arial" panose="020B0604020202020204" pitchFamily="34" charset="0"/>
              <a:buChar char="•"/>
            </a:pPr>
            <a:r>
              <a:rPr lang="en-GB" dirty="0"/>
              <a:t>directed surveillance</a:t>
            </a:r>
          </a:p>
          <a:p>
            <a:pPr marL="498475" lvl="1" indent="-171450">
              <a:buFont typeface="Arial" panose="020B0604020202020204" pitchFamily="34" charset="0"/>
              <a:buChar char="•"/>
            </a:pPr>
            <a:r>
              <a:rPr lang="en-GB" dirty="0"/>
              <a:t>use of a covert human intelligence source</a:t>
            </a:r>
          </a:p>
          <a:p>
            <a:pPr marL="498475" lvl="1" indent="-171450">
              <a:buFont typeface="Arial" panose="020B0604020202020204" pitchFamily="34" charset="0"/>
              <a:buChar char="•"/>
            </a:pPr>
            <a:r>
              <a:rPr lang="en-GB" dirty="0"/>
              <a:t>obtaining and disclosing communications data</a:t>
            </a:r>
          </a:p>
        </p:txBody>
      </p:sp>
      <p:pic>
        <p:nvPicPr>
          <p:cNvPr id="8" name="Picture 7"/>
          <p:cNvPicPr>
            <a:picLocks noChangeAspect="1"/>
          </p:cNvPicPr>
          <p:nvPr/>
        </p:nvPicPr>
        <p:blipFill>
          <a:blip r:embed="rId3"/>
          <a:stretch>
            <a:fillRect/>
          </a:stretch>
        </p:blipFill>
        <p:spPr>
          <a:xfrm>
            <a:off x="6832096" y="5373216"/>
            <a:ext cx="1877731" cy="695004"/>
          </a:xfrm>
          <a:prstGeom prst="rect">
            <a:avLst/>
          </a:prstGeom>
        </p:spPr>
      </p:pic>
    </p:spTree>
    <p:extLst>
      <p:ext uri="{BB962C8B-B14F-4D97-AF65-F5344CB8AC3E}">
        <p14:creationId xmlns:p14="http://schemas.microsoft.com/office/powerpoint/2010/main" val="329765656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GB"/>
              <a:t>To whom does RIPA apply?</a:t>
            </a:r>
            <a:endParaRPr lang="en-US"/>
          </a:p>
        </p:txBody>
      </p:sp>
      <p:sp>
        <p:nvSpPr>
          <p:cNvPr id="1059843" name="Rectangle 3"/>
          <p:cNvSpPr>
            <a:spLocks noGrp="1" noChangeArrowheads="1"/>
          </p:cNvSpPr>
          <p:nvPr>
            <p:ph type="body" idx="1"/>
          </p:nvPr>
        </p:nvSpPr>
        <p:spPr/>
        <p:txBody>
          <a:bodyPr/>
          <a:lstStyle/>
          <a:p>
            <a:r>
              <a:rPr lang="en-GB" dirty="0"/>
              <a:t>Public authorities</a:t>
            </a:r>
          </a:p>
          <a:p>
            <a:pPr lvl="1"/>
            <a:r>
              <a:rPr lang="en-GB" dirty="0"/>
              <a:t>Identified in Schedule 1 of Act</a:t>
            </a:r>
          </a:p>
          <a:p>
            <a:pPr lvl="1"/>
            <a:r>
              <a:rPr lang="en-GB" dirty="0"/>
              <a:t>Amended by RIP Orders</a:t>
            </a:r>
          </a:p>
          <a:p>
            <a:pPr lvl="1"/>
            <a:endParaRPr lang="en-GB" dirty="0"/>
          </a:p>
          <a:p>
            <a:pPr>
              <a:buFont typeface="Wingdings" pitchFamily="2" charset="2"/>
              <a:buNone/>
            </a:pPr>
            <a:r>
              <a:rPr lang="en-GB" dirty="0"/>
              <a:t>“Any county council or district council in England, a London Borough Council……”</a:t>
            </a:r>
          </a:p>
          <a:p>
            <a:pPr>
              <a:buFont typeface="Wingdings" pitchFamily="2" charset="2"/>
              <a:buNone/>
            </a:pPr>
            <a:r>
              <a:rPr lang="en-GB" sz="1800" dirty="0"/>
              <a:t>RIP Orders 2010</a:t>
            </a:r>
          </a:p>
          <a:p>
            <a:pPr>
              <a:buFont typeface="Wingdings" pitchFamily="2" charset="2"/>
              <a:buNone/>
            </a:pPr>
            <a:endParaRPr lang="en-GB" sz="1800" dirty="0"/>
          </a:p>
        </p:txBody>
      </p:sp>
      <p:pic>
        <p:nvPicPr>
          <p:cNvPr id="6" name="Picture 5"/>
          <p:cNvPicPr>
            <a:picLocks noChangeAspect="1"/>
          </p:cNvPicPr>
          <p:nvPr/>
        </p:nvPicPr>
        <p:blipFill>
          <a:blip r:embed="rId3"/>
          <a:stretch>
            <a:fillRect/>
          </a:stretch>
        </p:blipFill>
        <p:spPr>
          <a:xfrm>
            <a:off x="6809069" y="5301208"/>
            <a:ext cx="1877731" cy="695004"/>
          </a:xfrm>
          <a:prstGeom prst="rect">
            <a:avLst/>
          </a:prstGeom>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does RIPA work in practice?</a:t>
            </a:r>
          </a:p>
        </p:txBody>
      </p:sp>
      <p:sp>
        <p:nvSpPr>
          <p:cNvPr id="3" name="Content Placeholder 2"/>
          <p:cNvSpPr>
            <a:spLocks noGrp="1"/>
          </p:cNvSpPr>
          <p:nvPr>
            <p:ph idx="1"/>
          </p:nvPr>
        </p:nvSpPr>
        <p:spPr/>
        <p:txBody>
          <a:bodyPr/>
          <a:lstStyle/>
          <a:p>
            <a:r>
              <a:rPr lang="en-GB" dirty="0"/>
              <a:t>Authorisation by Authorising Officer.</a:t>
            </a:r>
          </a:p>
          <a:p>
            <a:r>
              <a:rPr lang="en-GB" dirty="0"/>
              <a:t>Appropriately appointed:</a:t>
            </a:r>
          </a:p>
          <a:p>
            <a:pPr lvl="1"/>
            <a:r>
              <a:rPr lang="en-GB" dirty="0"/>
              <a:t>For local authorities:</a:t>
            </a:r>
          </a:p>
          <a:p>
            <a:pPr lvl="2"/>
            <a:r>
              <a:rPr lang="en-GB" dirty="0"/>
              <a:t>Director, Head of Service, Service Manager or equivalent.</a:t>
            </a:r>
          </a:p>
          <a:p>
            <a:r>
              <a:rPr lang="en-GB" dirty="0"/>
              <a:t>Judicial Approval - obtain an order approving the grant or renewal of an authorisation from a JP before it can take effect.</a:t>
            </a:r>
          </a:p>
        </p:txBody>
      </p:sp>
      <p:pic>
        <p:nvPicPr>
          <p:cNvPr id="6" name="Picture 5"/>
          <p:cNvPicPr>
            <a:picLocks noChangeAspect="1"/>
          </p:cNvPicPr>
          <p:nvPr/>
        </p:nvPicPr>
        <p:blipFill>
          <a:blip r:embed="rId3"/>
          <a:stretch>
            <a:fillRect/>
          </a:stretch>
        </p:blipFill>
        <p:spPr>
          <a:xfrm>
            <a:off x="6891421" y="5301208"/>
            <a:ext cx="1877731" cy="695004"/>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Roles for Members</a:t>
            </a:r>
          </a:p>
        </p:txBody>
      </p:sp>
      <p:sp>
        <p:nvSpPr>
          <p:cNvPr id="3" name="Content Placeholder 2"/>
          <p:cNvSpPr>
            <a:spLocks noGrp="1"/>
          </p:cNvSpPr>
          <p:nvPr>
            <p:ph idx="1"/>
          </p:nvPr>
        </p:nvSpPr>
        <p:spPr>
          <a:xfrm>
            <a:off x="467544" y="1052736"/>
            <a:ext cx="8229600" cy="4862165"/>
          </a:xfrm>
        </p:spPr>
        <p:txBody>
          <a:bodyPr/>
          <a:lstStyle/>
          <a:p>
            <a:r>
              <a:rPr lang="en-GB" dirty="0"/>
              <a:t>Councillors should:</a:t>
            </a:r>
          </a:p>
          <a:p>
            <a:pPr lvl="1"/>
            <a:r>
              <a:rPr lang="en-GB" dirty="0"/>
              <a:t>Review the authority’s use of RIPA and set the policy at least once per year.</a:t>
            </a:r>
          </a:p>
          <a:p>
            <a:pPr lvl="1"/>
            <a:r>
              <a:rPr lang="en-GB" dirty="0"/>
              <a:t>Consider internal reports on the use of RIPA at least on a quarterly basis.</a:t>
            </a:r>
          </a:p>
          <a:p>
            <a:pPr lvl="1"/>
            <a:r>
              <a:rPr lang="en-GB" dirty="0"/>
              <a:t>Members must not be involved in making decisions on specific authorisations.</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GB"/>
              <a:t>What activities can be authorised?</a:t>
            </a:r>
            <a:endParaRPr lang="en-US"/>
          </a:p>
        </p:txBody>
      </p:sp>
      <p:sp>
        <p:nvSpPr>
          <p:cNvPr id="1062915" name="Rectangle 3"/>
          <p:cNvSpPr>
            <a:spLocks noGrp="1" noChangeArrowheads="1"/>
          </p:cNvSpPr>
          <p:nvPr>
            <p:ph type="body" idx="1"/>
          </p:nvPr>
        </p:nvSpPr>
        <p:spPr/>
        <p:txBody>
          <a:bodyPr/>
          <a:lstStyle/>
          <a:p>
            <a:r>
              <a:rPr lang="en-GB"/>
              <a:t>Whilst ECHR permits interference with privacy as:</a:t>
            </a:r>
          </a:p>
          <a:p>
            <a:pPr lvl="1"/>
            <a:r>
              <a:rPr lang="en-US" sz="2000"/>
              <a:t>“is necessary in a democratic society in the interests of national security, public safety or the economic well-being of the country, for the prevention of disorder or crime, for the protection of health or morals, or for the protection of the rights and freedoms of others.”</a:t>
            </a:r>
          </a:p>
          <a:p>
            <a:pPr lvl="1"/>
            <a:r>
              <a:rPr lang="en-GB"/>
              <a:t>RIPA restricts Local authority authorisations to:</a:t>
            </a:r>
          </a:p>
          <a:p>
            <a:pPr lvl="2"/>
            <a:r>
              <a:rPr lang="en-GB">
                <a:solidFill>
                  <a:srgbClr val="FF0000"/>
                </a:solidFill>
              </a:rPr>
              <a:t>Preventing or detecting crime or of preventing disorder.</a:t>
            </a:r>
          </a:p>
          <a:p>
            <a:pPr lvl="3"/>
            <a:r>
              <a:rPr lang="en-GB" sz="1600"/>
              <a:t>S 22(2) RIPA</a:t>
            </a:r>
            <a:endParaRPr lang="en-US" sz="1600"/>
          </a:p>
        </p:txBody>
      </p:sp>
      <p:pic>
        <p:nvPicPr>
          <p:cNvPr id="7" name="Picture 6"/>
          <p:cNvPicPr>
            <a:picLocks noChangeAspect="1"/>
          </p:cNvPicPr>
          <p:nvPr/>
        </p:nvPicPr>
        <p:blipFill>
          <a:blip r:embed="rId3"/>
          <a:stretch>
            <a:fillRect/>
          </a:stretch>
        </p:blipFill>
        <p:spPr>
          <a:xfrm>
            <a:off x="6833300" y="5382764"/>
            <a:ext cx="1877731" cy="695004"/>
          </a:xfrm>
          <a:prstGeom prst="rect">
            <a:avLst/>
          </a:prstGeom>
        </p:spPr>
      </p:pic>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GB" sz="4000" dirty="0"/>
              <a:t>What activities can be authorised?</a:t>
            </a:r>
            <a:endParaRPr lang="en-US" sz="3800" dirty="0"/>
          </a:p>
        </p:txBody>
      </p:sp>
      <p:sp>
        <p:nvSpPr>
          <p:cNvPr id="1056771" name="Rectangle 3"/>
          <p:cNvSpPr>
            <a:spLocks noGrp="1" noChangeArrowheads="1"/>
          </p:cNvSpPr>
          <p:nvPr>
            <p:ph type="body" idx="1"/>
          </p:nvPr>
        </p:nvSpPr>
        <p:spPr>
          <a:xfrm>
            <a:off x="457200" y="1132452"/>
            <a:ext cx="8229600" cy="4530725"/>
          </a:xfrm>
        </p:spPr>
        <p:txBody>
          <a:bodyPr/>
          <a:lstStyle/>
          <a:p>
            <a:r>
              <a:rPr kumimoji="1" lang="en-GB" sz="3200" kern="1200" dirty="0">
                <a:latin typeface="Times New Roman" pitchFamily="18" charset="0"/>
              </a:rPr>
              <a:t>The RIP Order 2012 has the following effects:</a:t>
            </a:r>
          </a:p>
          <a:p>
            <a:pPr lvl="1"/>
            <a:r>
              <a:rPr kumimoji="1" lang="en-GB" sz="2800" kern="1200" dirty="0">
                <a:latin typeface="Times New Roman" pitchFamily="18" charset="0"/>
              </a:rPr>
              <a:t>Local authorities can only authorise </a:t>
            </a:r>
          </a:p>
          <a:p>
            <a:pPr lvl="1"/>
            <a:r>
              <a:rPr kumimoji="1" lang="en-GB" sz="2800" kern="1200" dirty="0">
                <a:latin typeface="Times New Roman" pitchFamily="18" charset="0"/>
              </a:rPr>
              <a:t>use of directed surveillance under RIPA </a:t>
            </a:r>
          </a:p>
          <a:p>
            <a:pPr lvl="1"/>
            <a:r>
              <a:rPr kumimoji="1" lang="en-GB" sz="2800" kern="1200" dirty="0">
                <a:latin typeface="Times New Roman" pitchFamily="18" charset="0"/>
              </a:rPr>
              <a:t>to prevent or detect criminal offences </a:t>
            </a:r>
          </a:p>
          <a:p>
            <a:pPr lvl="1"/>
            <a:r>
              <a:rPr kumimoji="1" lang="en-GB" sz="2800" kern="1200" dirty="0">
                <a:latin typeface="Times New Roman" pitchFamily="18" charset="0"/>
              </a:rPr>
              <a:t>that are punishable on summary conviction or indictment, by a maximum term of at least six months’ imprisonment </a:t>
            </a:r>
            <a:r>
              <a:rPr kumimoji="1" lang="en-GB" sz="2800" b="1" kern="1200" dirty="0">
                <a:latin typeface="Times New Roman" pitchFamily="18" charset="0"/>
              </a:rPr>
              <a:t>or are related to the underage sale of alcohol and tobacco</a:t>
            </a:r>
            <a:r>
              <a:rPr kumimoji="1" lang="en-GB" sz="2800" kern="1200" dirty="0">
                <a:latin typeface="Times New Roman" pitchFamily="18" charset="0"/>
              </a:rPr>
              <a:t>.</a:t>
            </a:r>
            <a:endParaRPr lang="en-US" dirty="0"/>
          </a:p>
        </p:txBody>
      </p:sp>
      <p:pic>
        <p:nvPicPr>
          <p:cNvPr id="7" name="Picture 6"/>
          <p:cNvPicPr>
            <a:picLocks noChangeAspect="1"/>
          </p:cNvPicPr>
          <p:nvPr/>
        </p:nvPicPr>
        <p:blipFill>
          <a:blip r:embed="rId3"/>
          <a:stretch>
            <a:fillRect/>
          </a:stretch>
        </p:blipFill>
        <p:spPr>
          <a:xfrm>
            <a:off x="6775321" y="5377990"/>
            <a:ext cx="1877731" cy="695004"/>
          </a:xfrm>
          <a:prstGeom prst="rect">
            <a:avLst/>
          </a:prstGeom>
        </p:spPr>
      </p:pic>
    </p:spTree>
    <p:extLst>
      <p:ext uri="{BB962C8B-B14F-4D97-AF65-F5344CB8AC3E}">
        <p14:creationId xmlns:p14="http://schemas.microsoft.com/office/powerpoint/2010/main" val="4573592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When should authorisation be given?</a:t>
            </a:r>
          </a:p>
        </p:txBody>
      </p:sp>
      <p:sp>
        <p:nvSpPr>
          <p:cNvPr id="3" name="Content Placeholder 2"/>
          <p:cNvSpPr>
            <a:spLocks noGrp="1"/>
          </p:cNvSpPr>
          <p:nvPr>
            <p:ph idx="1"/>
          </p:nvPr>
        </p:nvSpPr>
        <p:spPr/>
        <p:txBody>
          <a:bodyPr/>
          <a:lstStyle/>
          <a:p>
            <a:r>
              <a:rPr lang="en-GB" dirty="0"/>
              <a:t>Authorisation only approved where:</a:t>
            </a:r>
          </a:p>
          <a:p>
            <a:r>
              <a:rPr lang="en-GB" dirty="0"/>
              <a:t>Necessary</a:t>
            </a:r>
          </a:p>
          <a:p>
            <a:pPr lvl="1"/>
            <a:r>
              <a:rPr lang="en-GB" dirty="0"/>
              <a:t>To prevent crime or disorder</a:t>
            </a:r>
          </a:p>
          <a:p>
            <a:r>
              <a:rPr lang="en-GB" dirty="0"/>
              <a:t>Proportionate</a:t>
            </a:r>
          </a:p>
          <a:p>
            <a:pPr lvl="1"/>
            <a:r>
              <a:rPr lang="en-GB" dirty="0"/>
              <a:t>Balance between</a:t>
            </a:r>
          </a:p>
          <a:p>
            <a:pPr lvl="2"/>
            <a:r>
              <a:rPr lang="en-GB" dirty="0"/>
              <a:t>Size/scope of activity v gravity of offence</a:t>
            </a:r>
          </a:p>
          <a:p>
            <a:pPr lvl="3">
              <a:buNone/>
            </a:pPr>
            <a:r>
              <a:rPr lang="en-GB" dirty="0"/>
              <a:t>Least possible intrusion on target and others</a:t>
            </a:r>
          </a:p>
          <a:p>
            <a:pPr lvl="3">
              <a:buNone/>
            </a:pPr>
            <a:r>
              <a:rPr lang="en-GB" dirty="0"/>
              <a:t>Consider all reasonable options</a:t>
            </a:r>
          </a:p>
          <a:p>
            <a:pPr lvl="3">
              <a:buNone/>
            </a:pPr>
            <a:r>
              <a:rPr lang="en-GB" dirty="0"/>
              <a:t>Provide evidence of alternatives, why not used.</a:t>
            </a:r>
          </a:p>
        </p:txBody>
      </p:sp>
      <p:pic>
        <p:nvPicPr>
          <p:cNvPr id="5" name="Picture 4"/>
          <p:cNvPicPr>
            <a:picLocks noChangeAspect="1"/>
          </p:cNvPicPr>
          <p:nvPr/>
        </p:nvPicPr>
        <p:blipFill>
          <a:blip r:embed="rId3"/>
          <a:stretch>
            <a:fillRect/>
          </a:stretch>
        </p:blipFill>
        <p:spPr>
          <a:xfrm>
            <a:off x="7020272" y="5373216"/>
            <a:ext cx="1877731" cy="695004"/>
          </a:xfrm>
          <a:prstGeom prst="rect">
            <a:avLst/>
          </a:prstGeom>
        </p:spPr>
      </p:pic>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2"/>
          <p:cNvSpPr>
            <a:spLocks noGrp="1" noChangeArrowheads="1"/>
          </p:cNvSpPr>
          <p:nvPr>
            <p:ph type="title"/>
          </p:nvPr>
        </p:nvSpPr>
        <p:spPr/>
        <p:txBody>
          <a:bodyPr/>
          <a:lstStyle/>
          <a:p>
            <a:r>
              <a:rPr lang="en-GB"/>
              <a:t>RIPA 2000</a:t>
            </a:r>
            <a:endParaRPr lang="en-US"/>
          </a:p>
        </p:txBody>
      </p:sp>
      <p:grpSp>
        <p:nvGrpSpPr>
          <p:cNvPr id="2" name="Organization Chart 2"/>
          <p:cNvGrpSpPr>
            <a:grpSpLocks noChangeAspect="1"/>
          </p:cNvGrpSpPr>
          <p:nvPr/>
        </p:nvGrpSpPr>
        <p:grpSpPr bwMode="auto">
          <a:xfrm>
            <a:off x="431800" y="1589088"/>
            <a:ext cx="8208963" cy="4464050"/>
            <a:chOff x="272" y="1001"/>
            <a:chExt cx="2880" cy="720"/>
          </a:xfrm>
        </p:grpSpPr>
        <p:cxnSp>
          <p:nvCxnSpPr>
            <p:cNvPr id="1319940" name="_s1319940"/>
            <p:cNvCxnSpPr>
              <a:cxnSpLocks noChangeShapeType="1"/>
              <a:stCxn id="7" idx="0"/>
              <a:endCxn id="3" idx="2"/>
            </p:cNvCxnSpPr>
            <p:nvPr/>
          </p:nvCxnSpPr>
          <p:spPr bwMode="auto">
            <a:xfrm rot="5400000" flipH="1">
              <a:off x="2144" y="857"/>
              <a:ext cx="144" cy="1008"/>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319941" name="_s1319941"/>
            <p:cNvCxnSpPr>
              <a:cxnSpLocks noChangeShapeType="1"/>
              <a:stCxn id="6" idx="0"/>
              <a:endCxn id="3" idx="2"/>
            </p:cNvCxnSpPr>
            <p:nvPr/>
          </p:nvCxnSpPr>
          <p:spPr bwMode="auto">
            <a:xfrm rot="16200000">
              <a:off x="1641" y="1360"/>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1319942" name="_s1319942"/>
            <p:cNvCxnSpPr>
              <a:cxnSpLocks noChangeShapeType="1"/>
              <a:stCxn id="4" idx="0"/>
              <a:endCxn id="3" idx="2"/>
            </p:cNvCxnSpPr>
            <p:nvPr/>
          </p:nvCxnSpPr>
          <p:spPr bwMode="auto">
            <a:xfrm rot="16200000">
              <a:off x="1136" y="857"/>
              <a:ext cx="144" cy="1008"/>
            </a:xfrm>
            <a:prstGeom prst="bentConnector3">
              <a:avLst>
                <a:gd name="adj1" fmla="val 12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319943"/>
            <p:cNvSpPr>
              <a:spLocks noChangeArrowheads="1"/>
            </p:cNvSpPr>
            <p:nvPr/>
          </p:nvSpPr>
          <p:spPr bwMode="auto">
            <a:xfrm>
              <a:off x="1280" y="1001"/>
              <a:ext cx="864" cy="288"/>
            </a:xfrm>
            <a:prstGeom prst="roundRect">
              <a:avLst>
                <a:gd name="adj" fmla="val 16667"/>
              </a:avLst>
            </a:prstGeom>
            <a:solidFill>
              <a:srgbClr val="00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Part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Communications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Chapter I: Interceptions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Chapter II: Acquisition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disclosure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rPr>
                <a:t>communications data</a:t>
              </a:r>
              <a:endParaRPr kumimoji="0" lang="en-US" altLang="en-US" sz="16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_s1319944"/>
            <p:cNvSpPr>
              <a:spLocks noChangeArrowheads="1"/>
            </p:cNvSpPr>
            <p:nvPr/>
          </p:nvSpPr>
          <p:spPr bwMode="auto">
            <a:xfrm>
              <a:off x="272" y="1433"/>
              <a:ext cx="864" cy="288"/>
            </a:xfrm>
            <a:prstGeom prst="roundRect">
              <a:avLst>
                <a:gd name="adj" fmla="val 16667"/>
              </a:avLst>
            </a:prstGeom>
            <a:solidFill>
              <a:srgbClr val="00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Part 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Surveillance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Covert Human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Intelligence Sources</a:t>
              </a:r>
              <a:endParaRPr kumimoji="0" lang="en-US"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_s1319945"/>
            <p:cNvSpPr>
              <a:spLocks noChangeArrowheads="1"/>
            </p:cNvSpPr>
            <p:nvPr/>
          </p:nvSpPr>
          <p:spPr bwMode="auto">
            <a:xfrm>
              <a:off x="1280" y="1433"/>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Part III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Investigation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Encrypted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Electronic Data</a:t>
              </a:r>
              <a:endParaRPr kumimoji="0" lang="en-US"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7" name="_s1319946"/>
            <p:cNvSpPr>
              <a:spLocks noChangeArrowheads="1"/>
            </p:cNvSpPr>
            <p:nvPr/>
          </p:nvSpPr>
          <p:spPr bwMode="auto">
            <a:xfrm>
              <a:off x="2288" y="1433"/>
              <a:ext cx="864" cy="288"/>
            </a:xfrm>
            <a:prstGeom prst="roundRect">
              <a:avLst>
                <a:gd name="adj" fmla="val 16667"/>
              </a:avLst>
            </a:prstGeom>
            <a:solidFill>
              <a:srgbClr val="00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Part IV</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Scrutiny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Investigatory</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rPr>
                <a:t> Powers</a:t>
              </a:r>
              <a:endParaRPr kumimoji="0" lang="en-US" altLang="en-US" sz="21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en-GB"/>
              <a:t>RIPA</a:t>
            </a:r>
            <a:endParaRPr lang="en-US"/>
          </a:p>
        </p:txBody>
      </p:sp>
      <p:grpSp>
        <p:nvGrpSpPr>
          <p:cNvPr id="2" name="Organization Chart 2"/>
          <p:cNvGrpSpPr>
            <a:grpSpLocks noChangeAspect="1"/>
          </p:cNvGrpSpPr>
          <p:nvPr/>
        </p:nvGrpSpPr>
        <p:grpSpPr bwMode="auto">
          <a:xfrm>
            <a:off x="457200" y="1600200"/>
            <a:ext cx="8229600" cy="4530725"/>
            <a:chOff x="272" y="1001"/>
            <a:chExt cx="1872" cy="720"/>
          </a:xfrm>
        </p:grpSpPr>
        <p:cxnSp>
          <p:nvCxnSpPr>
            <p:cNvPr id="1320964" name="_s1320964"/>
            <p:cNvCxnSpPr>
              <a:cxnSpLocks noChangeShapeType="1"/>
              <a:stCxn id="6" idx="0"/>
              <a:endCxn id="3" idx="2"/>
            </p:cNvCxnSpPr>
            <p:nvPr/>
          </p:nvCxnSpPr>
          <p:spPr bwMode="auto">
            <a:xfrm rot="5400000" flipH="1">
              <a:off x="1388" y="1109"/>
              <a:ext cx="144" cy="504"/>
            </a:xfrm>
            <a:prstGeom prst="bentConnector3">
              <a:avLst>
                <a:gd name="adj1" fmla="val 126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320965" name="_s1320965"/>
            <p:cNvCxnSpPr>
              <a:cxnSpLocks noChangeShapeType="1"/>
              <a:stCxn id="4" idx="0"/>
              <a:endCxn id="3" idx="2"/>
            </p:cNvCxnSpPr>
            <p:nvPr/>
          </p:nvCxnSpPr>
          <p:spPr bwMode="auto">
            <a:xfrm rot="16200000">
              <a:off x="884" y="1109"/>
              <a:ext cx="144" cy="504"/>
            </a:xfrm>
            <a:prstGeom prst="bentConnector3">
              <a:avLst>
                <a:gd name="adj1" fmla="val 1263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1320966"/>
            <p:cNvSpPr>
              <a:spLocks noChangeArrowheads="1"/>
            </p:cNvSpPr>
            <p:nvPr/>
          </p:nvSpPr>
          <p:spPr bwMode="auto">
            <a:xfrm>
              <a:off x="776" y="1001"/>
              <a:ext cx="864" cy="288"/>
            </a:xfrm>
            <a:prstGeom prst="roundRect">
              <a:avLst>
                <a:gd name="adj" fmla="val 16667"/>
              </a:avLst>
            </a:prstGeom>
            <a:solidFill>
              <a:srgbClr val="00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300" b="0" i="0" u="none" strike="noStrike" cap="none" normalizeH="0" baseline="0">
                  <a:ln>
                    <a:noFill/>
                  </a:ln>
                  <a:solidFill>
                    <a:schemeClr val="tx1"/>
                  </a:solidFill>
                  <a:effectLst/>
                  <a:latin typeface="Arial" panose="020B0604020202020204" pitchFamily="34" charset="0"/>
                  <a:cs typeface="Arial" panose="020B0604020202020204" pitchFamily="34" charset="0"/>
                </a:rPr>
                <a:t>Part I</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300" b="0" i="0" u="none" strike="noStrike" cap="none" normalizeH="0" baseline="0">
                  <a:ln>
                    <a:noFill/>
                  </a:ln>
                  <a:solidFill>
                    <a:schemeClr val="tx1"/>
                  </a:solidFill>
                  <a:effectLst/>
                  <a:latin typeface="Arial" panose="020B0604020202020204" pitchFamily="34" charset="0"/>
                  <a:cs typeface="Arial" panose="020B0604020202020204" pitchFamily="34" charset="0"/>
                </a:rPr>
                <a:t>Communications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5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4" name="_s1320967"/>
            <p:cNvSpPr>
              <a:spLocks noChangeArrowheads="1"/>
            </p:cNvSpPr>
            <p:nvPr/>
          </p:nvSpPr>
          <p:spPr bwMode="auto">
            <a:xfrm>
              <a:off x="272" y="1433"/>
              <a:ext cx="864" cy="288"/>
            </a:xfrm>
            <a:prstGeom prst="roundRect">
              <a:avLst>
                <a:gd name="adj" fmla="val 16667"/>
              </a:avLst>
            </a:prstGeom>
            <a:solidFill>
              <a:srgbClr val="FF00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300" b="0" i="0" u="none" strike="noStrike" cap="none" normalizeH="0" baseline="0">
                  <a:ln>
                    <a:noFill/>
                  </a:ln>
                  <a:solidFill>
                    <a:schemeClr val="tx1"/>
                  </a:solidFill>
                  <a:effectLst/>
                  <a:latin typeface="Arial" panose="020B0604020202020204" pitchFamily="34" charset="0"/>
                  <a:cs typeface="Arial" panose="020B0604020202020204" pitchFamily="34" charset="0"/>
                </a:rPr>
                <a:t>Chapter 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Interceptions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6" name="_s1320968"/>
            <p:cNvSpPr>
              <a:spLocks noChangeArrowheads="1"/>
            </p:cNvSpPr>
            <p:nvPr/>
          </p:nvSpPr>
          <p:spPr bwMode="auto">
            <a:xfrm>
              <a:off x="1280" y="1433"/>
              <a:ext cx="864" cy="288"/>
            </a:xfrm>
            <a:prstGeom prst="roundRect">
              <a:avLst>
                <a:gd name="adj" fmla="val 16667"/>
              </a:avLst>
            </a:prstGeom>
            <a:solidFill>
              <a:srgbClr val="00FF00"/>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3300" b="0" i="0" u="none" strike="noStrike" cap="none" normalizeH="0" baseline="0">
                  <a:ln>
                    <a:noFill/>
                  </a:ln>
                  <a:solidFill>
                    <a:schemeClr val="tx1"/>
                  </a:solidFill>
                  <a:effectLst/>
                  <a:latin typeface="Arial" panose="020B0604020202020204" pitchFamily="34" charset="0"/>
                  <a:cs typeface="Arial" panose="020B0604020202020204" pitchFamily="34" charset="0"/>
                </a:rPr>
                <a:t>Chapter II: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Acquisition and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disclosure of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rPr>
                <a:t>communications data</a:t>
              </a:r>
              <a:endParaRPr kumimoji="0" lang="en-US" altLang="en-US" sz="2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a:xfrm>
            <a:off x="539750" y="260350"/>
            <a:ext cx="8229600" cy="1139825"/>
          </a:xfrm>
        </p:spPr>
        <p:txBody>
          <a:bodyPr/>
          <a:lstStyle/>
          <a:p>
            <a:r>
              <a:rPr lang="en-GB"/>
              <a:t>Simple Cautions</a:t>
            </a:r>
          </a:p>
        </p:txBody>
      </p:sp>
      <p:sp>
        <p:nvSpPr>
          <p:cNvPr id="630787" name="Rectangle 3"/>
          <p:cNvSpPr>
            <a:spLocks noGrp="1" noChangeArrowheads="1"/>
          </p:cNvSpPr>
          <p:nvPr>
            <p:ph type="body" idx="1"/>
          </p:nvPr>
        </p:nvSpPr>
        <p:spPr/>
        <p:txBody>
          <a:bodyPr/>
          <a:lstStyle/>
          <a:p>
            <a:r>
              <a:rPr lang="en-GB" dirty="0"/>
              <a:t>Purpose: to prevent less serious cases taking up court time</a:t>
            </a:r>
          </a:p>
          <a:p>
            <a:r>
              <a:rPr lang="en-GB" dirty="0"/>
              <a:t>Guidance:</a:t>
            </a:r>
          </a:p>
          <a:p>
            <a:pPr lvl="1"/>
            <a:r>
              <a:rPr lang="en-GB" dirty="0"/>
              <a:t>Ministry of Justice </a:t>
            </a:r>
          </a:p>
          <a:p>
            <a:pPr lvl="2"/>
            <a:r>
              <a:rPr lang="en-GB" dirty="0"/>
              <a:t>“Simple Cautions for Adult Offenders”</a:t>
            </a:r>
          </a:p>
          <a:p>
            <a:pPr lvl="2"/>
            <a:r>
              <a:rPr lang="en-GB" dirty="0"/>
              <a:t>13 April 2015</a:t>
            </a:r>
          </a:p>
          <a:p>
            <a:pPr lvl="1"/>
            <a:endParaRPr lang="en-GB" dirty="0"/>
          </a:p>
        </p:txBody>
      </p:sp>
      <p:pic>
        <p:nvPicPr>
          <p:cNvPr id="2" name="Picture 1"/>
          <p:cNvPicPr>
            <a:picLocks noChangeAspect="1"/>
          </p:cNvPicPr>
          <p:nvPr/>
        </p:nvPicPr>
        <p:blipFill>
          <a:blip r:embed="rId3"/>
          <a:stretch>
            <a:fillRect/>
          </a:stretch>
        </p:blipFill>
        <p:spPr>
          <a:xfrm>
            <a:off x="6875619" y="5301208"/>
            <a:ext cx="1877731" cy="695004"/>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2"/>
          <p:cNvSpPr>
            <a:spLocks noGrp="1" noChangeArrowheads="1"/>
          </p:cNvSpPr>
          <p:nvPr>
            <p:ph type="title"/>
          </p:nvPr>
        </p:nvSpPr>
        <p:spPr/>
        <p:txBody>
          <a:bodyPr/>
          <a:lstStyle/>
          <a:p>
            <a:r>
              <a:rPr lang="en-GB"/>
              <a:t>Communications data</a:t>
            </a:r>
            <a:endParaRPr lang="en-US"/>
          </a:p>
        </p:txBody>
      </p:sp>
      <p:sp>
        <p:nvSpPr>
          <p:cNvPr id="1071107" name="Rectangle 3"/>
          <p:cNvSpPr>
            <a:spLocks noGrp="1" noChangeArrowheads="1"/>
          </p:cNvSpPr>
          <p:nvPr>
            <p:ph type="body" idx="1"/>
          </p:nvPr>
        </p:nvSpPr>
        <p:spPr/>
        <p:txBody>
          <a:bodyPr/>
          <a:lstStyle/>
          <a:p>
            <a:r>
              <a:rPr lang="en-GB"/>
              <a:t>Three types:</a:t>
            </a:r>
          </a:p>
          <a:p>
            <a:pPr lvl="1"/>
            <a:r>
              <a:rPr lang="en-GB"/>
              <a:t>Traffic Data </a:t>
            </a:r>
            <a:r>
              <a:rPr lang="en-GB" sz="1800">
                <a:solidFill>
                  <a:srgbClr val="FF0000"/>
                </a:solidFill>
              </a:rPr>
              <a:t>(Not available to local authorities)</a:t>
            </a:r>
          </a:p>
          <a:p>
            <a:pPr lvl="1"/>
            <a:r>
              <a:rPr lang="en-GB"/>
              <a:t>Service Use Information</a:t>
            </a:r>
          </a:p>
          <a:p>
            <a:pPr lvl="1"/>
            <a:r>
              <a:rPr lang="en-GB"/>
              <a:t>Subscriber Information</a:t>
            </a:r>
            <a:endParaRPr lang="en-US"/>
          </a:p>
        </p:txBody>
      </p:sp>
      <p:pic>
        <p:nvPicPr>
          <p:cNvPr id="7" name="Picture 6"/>
          <p:cNvPicPr>
            <a:picLocks noChangeAspect="1"/>
          </p:cNvPicPr>
          <p:nvPr/>
        </p:nvPicPr>
        <p:blipFill>
          <a:blip r:embed="rId3"/>
          <a:stretch>
            <a:fillRect/>
          </a:stretch>
        </p:blipFill>
        <p:spPr>
          <a:xfrm>
            <a:off x="6861947" y="5326284"/>
            <a:ext cx="1877731" cy="695004"/>
          </a:xfrm>
          <a:prstGeom prst="rect">
            <a:avLst/>
          </a:prstGeom>
        </p:spPr>
      </p:pic>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Directed Surveillance and CHIS</a:t>
            </a:r>
          </a:p>
        </p:txBody>
      </p:sp>
      <p:sp>
        <p:nvSpPr>
          <p:cNvPr id="4" name="Content Placeholder 3"/>
          <p:cNvSpPr>
            <a:spLocks noGrp="1"/>
          </p:cNvSpPr>
          <p:nvPr>
            <p:ph idx="1"/>
          </p:nvPr>
        </p:nvSpPr>
        <p:spPr/>
        <p:txBody>
          <a:bodyPr/>
          <a:lstStyle/>
          <a:p>
            <a:r>
              <a:rPr lang="en-GB" dirty="0"/>
              <a:t>Covert v overt</a:t>
            </a:r>
          </a:p>
          <a:p>
            <a:r>
              <a:rPr lang="en-GB" dirty="0"/>
              <a:t>Directed v Intrusive</a:t>
            </a:r>
          </a:p>
          <a:p>
            <a:endParaRPr lang="en-GB" dirty="0"/>
          </a:p>
          <a:p>
            <a:r>
              <a:rPr lang="en-GB" dirty="0"/>
              <a:t>Covert Human Intelligence Source</a:t>
            </a:r>
          </a:p>
        </p:txBody>
      </p:sp>
      <p:pic>
        <p:nvPicPr>
          <p:cNvPr id="6" name="Picture 5"/>
          <p:cNvPicPr>
            <a:picLocks noChangeAspect="1"/>
          </p:cNvPicPr>
          <p:nvPr/>
        </p:nvPicPr>
        <p:blipFill>
          <a:blip r:embed="rId3"/>
          <a:stretch>
            <a:fillRect/>
          </a:stretch>
        </p:blipFill>
        <p:spPr>
          <a:xfrm>
            <a:off x="6941300" y="5377990"/>
            <a:ext cx="1877731" cy="695004"/>
          </a:xfrm>
          <a:prstGeom prst="rect">
            <a:avLst/>
          </a:prstGeom>
        </p:spPr>
      </p:pic>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2"/>
          <p:cNvSpPr>
            <a:spLocks noGrp="1" noChangeArrowheads="1"/>
          </p:cNvSpPr>
          <p:nvPr>
            <p:ph type="title"/>
          </p:nvPr>
        </p:nvSpPr>
        <p:spPr/>
        <p:txBody>
          <a:bodyPr/>
          <a:lstStyle/>
          <a:p>
            <a:r>
              <a:rPr lang="en-GB"/>
              <a:t>Logical approach to Authorisation</a:t>
            </a:r>
            <a:endParaRPr lang="en-US"/>
          </a:p>
        </p:txBody>
      </p:sp>
      <p:sp>
        <p:nvSpPr>
          <p:cNvPr id="1084419" name="Rectangle 3"/>
          <p:cNvSpPr>
            <a:spLocks noGrp="1" noChangeArrowheads="1"/>
          </p:cNvSpPr>
          <p:nvPr>
            <p:ph type="body" idx="1"/>
          </p:nvPr>
        </p:nvSpPr>
        <p:spPr/>
        <p:txBody>
          <a:bodyPr/>
          <a:lstStyle/>
          <a:p>
            <a:pPr>
              <a:lnSpc>
                <a:spcPct val="90000"/>
              </a:lnSpc>
            </a:pPr>
            <a:r>
              <a:rPr lang="en-GB" dirty="0"/>
              <a:t>Is it Covert Surveillance?</a:t>
            </a:r>
          </a:p>
          <a:p>
            <a:pPr lvl="1">
              <a:lnSpc>
                <a:spcPct val="90000"/>
              </a:lnSpc>
            </a:pPr>
            <a:r>
              <a:rPr lang="en-GB" dirty="0"/>
              <a:t>Is target aware of observations?</a:t>
            </a:r>
          </a:p>
          <a:p>
            <a:pPr>
              <a:lnSpc>
                <a:spcPct val="90000"/>
              </a:lnSpc>
            </a:pPr>
            <a:r>
              <a:rPr lang="en-GB" dirty="0"/>
              <a:t>Is surveillance for specific investigation..?</a:t>
            </a:r>
          </a:p>
          <a:p>
            <a:pPr lvl="1">
              <a:lnSpc>
                <a:spcPct val="90000"/>
              </a:lnSpc>
            </a:pPr>
            <a:r>
              <a:rPr lang="en-GB" dirty="0"/>
              <a:t>General observations not included </a:t>
            </a:r>
          </a:p>
          <a:p>
            <a:pPr lvl="1">
              <a:lnSpc>
                <a:spcPct val="90000"/>
              </a:lnSpc>
              <a:buFont typeface="Wingdings" pitchFamily="2" charset="2"/>
              <a:buNone/>
            </a:pPr>
            <a:r>
              <a:rPr lang="en-GB" sz="1400" dirty="0"/>
              <a:t>(</a:t>
            </a:r>
            <a:r>
              <a:rPr lang="en-GB" sz="1400" dirty="0" err="1"/>
              <a:t>Friedl</a:t>
            </a:r>
            <a:r>
              <a:rPr lang="en-GB" sz="1400" dirty="0"/>
              <a:t> v Austria (1995) 21 EHRR 83.)</a:t>
            </a:r>
          </a:p>
          <a:p>
            <a:pPr>
              <a:lnSpc>
                <a:spcPct val="90000"/>
              </a:lnSpc>
            </a:pPr>
            <a:r>
              <a:rPr lang="en-GB" dirty="0"/>
              <a:t>Does it relate to</a:t>
            </a:r>
            <a:r>
              <a:rPr lang="en-US" dirty="0"/>
              <a:t> the</a:t>
            </a:r>
          </a:p>
          <a:p>
            <a:pPr lvl="1">
              <a:lnSpc>
                <a:spcPct val="90000"/>
              </a:lnSpc>
            </a:pPr>
            <a:r>
              <a:rPr lang="en-US" dirty="0"/>
              <a:t>prevention or detection of crime </a:t>
            </a:r>
          </a:p>
          <a:p>
            <a:pPr lvl="1">
              <a:lnSpc>
                <a:spcPct val="90000"/>
              </a:lnSpc>
            </a:pPr>
            <a:r>
              <a:rPr lang="en-US" dirty="0"/>
              <a:t>or of preventing disorder?</a:t>
            </a:r>
          </a:p>
          <a:p>
            <a:pPr>
              <a:lnSpc>
                <a:spcPct val="90000"/>
              </a:lnSpc>
            </a:pPr>
            <a:r>
              <a:rPr lang="en-GB" dirty="0"/>
              <a:t>Will it obtain private information?</a:t>
            </a:r>
          </a:p>
          <a:p>
            <a:pPr>
              <a:lnSpc>
                <a:spcPct val="90000"/>
              </a:lnSpc>
            </a:pPr>
            <a:r>
              <a:rPr lang="en-GB" dirty="0"/>
              <a:t>Is it a response to immediate events?</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GB"/>
              <a:t>Logical approach to Authorisation</a:t>
            </a:r>
            <a:endParaRPr lang="en-US"/>
          </a:p>
        </p:txBody>
      </p:sp>
      <p:sp>
        <p:nvSpPr>
          <p:cNvPr id="1085443" name="Rectangle 3"/>
          <p:cNvSpPr>
            <a:spLocks noGrp="1" noChangeArrowheads="1"/>
          </p:cNvSpPr>
          <p:nvPr>
            <p:ph type="body" idx="1"/>
          </p:nvPr>
        </p:nvSpPr>
        <p:spPr/>
        <p:txBody>
          <a:bodyPr/>
          <a:lstStyle/>
          <a:p>
            <a:r>
              <a:rPr lang="en-GB" dirty="0"/>
              <a:t>Are planned observations:</a:t>
            </a:r>
          </a:p>
          <a:p>
            <a:pPr lvl="1"/>
            <a:r>
              <a:rPr lang="en-GB" dirty="0"/>
              <a:t>Necessary?</a:t>
            </a:r>
          </a:p>
          <a:p>
            <a:pPr lvl="1"/>
            <a:r>
              <a:rPr lang="en-GB" dirty="0"/>
              <a:t>Proportionate?</a:t>
            </a:r>
          </a:p>
          <a:p>
            <a:r>
              <a:rPr lang="en-GB" dirty="0"/>
              <a:t>Is there likely to be collateral intrusion?</a:t>
            </a:r>
          </a:p>
          <a:p>
            <a:pPr lvl="1"/>
            <a:r>
              <a:rPr lang="en-GB" dirty="0"/>
              <a:t>Can this be justified?</a:t>
            </a:r>
          </a:p>
          <a:p>
            <a:r>
              <a:rPr lang="en-GB" dirty="0"/>
              <a:t>Will planned observations obtain confidential information?</a:t>
            </a:r>
          </a:p>
          <a:p>
            <a:pPr lvl="1"/>
            <a:r>
              <a:rPr lang="en-GB" dirty="0"/>
              <a:t>How will this be managed?</a:t>
            </a:r>
          </a:p>
          <a:p>
            <a:endParaRPr lang="en-GB" dirty="0"/>
          </a:p>
        </p:txBody>
      </p:sp>
      <p:pic>
        <p:nvPicPr>
          <p:cNvPr id="6" name="Picture 5"/>
          <p:cNvPicPr>
            <a:picLocks noChangeAspect="1"/>
          </p:cNvPicPr>
          <p:nvPr/>
        </p:nvPicPr>
        <p:blipFill>
          <a:blip r:embed="rId3"/>
          <a:stretch>
            <a:fillRect/>
          </a:stretch>
        </p:blipFill>
        <p:spPr>
          <a:xfrm>
            <a:off x="6876256" y="5301208"/>
            <a:ext cx="1877731" cy="695004"/>
          </a:xfrm>
          <a:prstGeom prst="rect">
            <a:avLst/>
          </a:prstGeom>
        </p:spPr>
      </p:pic>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GB"/>
              <a:t>Logical approach to Authorisation</a:t>
            </a:r>
            <a:endParaRPr lang="en-US"/>
          </a:p>
        </p:txBody>
      </p:sp>
      <p:sp>
        <p:nvSpPr>
          <p:cNvPr id="1086467" name="Rectangle 3"/>
          <p:cNvSpPr>
            <a:spLocks noGrp="1" noChangeArrowheads="1"/>
          </p:cNvSpPr>
          <p:nvPr>
            <p:ph type="body" idx="1"/>
          </p:nvPr>
        </p:nvSpPr>
        <p:spPr/>
        <p:txBody>
          <a:bodyPr/>
          <a:lstStyle/>
          <a:p>
            <a:r>
              <a:rPr lang="en-GB"/>
              <a:t>Who will conduct surveillance?</a:t>
            </a:r>
          </a:p>
          <a:p>
            <a:pPr lvl="1"/>
            <a:r>
              <a:rPr lang="en-GB"/>
              <a:t>Local authority/third party?</a:t>
            </a:r>
          </a:p>
          <a:p>
            <a:r>
              <a:rPr lang="en-GB"/>
              <a:t>Could/should someone else undertake surveillance?</a:t>
            </a:r>
          </a:p>
          <a:p>
            <a:pPr lvl="1"/>
            <a:r>
              <a:rPr lang="en-GB"/>
              <a:t>Is there a need for co-ordination?</a:t>
            </a:r>
          </a:p>
          <a:p>
            <a:r>
              <a:rPr lang="en-GB"/>
              <a:t>Are there any sensitive community issues?</a:t>
            </a:r>
            <a:endParaRPr lang="en-US"/>
          </a:p>
        </p:txBody>
      </p:sp>
      <p:pic>
        <p:nvPicPr>
          <p:cNvPr id="7" name="Picture 6"/>
          <p:cNvPicPr>
            <a:picLocks noChangeAspect="1"/>
          </p:cNvPicPr>
          <p:nvPr/>
        </p:nvPicPr>
        <p:blipFill>
          <a:blip r:embed="rId3"/>
          <a:stretch>
            <a:fillRect/>
          </a:stretch>
        </p:blipFill>
        <p:spPr>
          <a:xfrm>
            <a:off x="6827490" y="5377990"/>
            <a:ext cx="1877731" cy="695004"/>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r>
              <a:rPr lang="en-GB"/>
              <a:t>Directed Surveillance - authorisation</a:t>
            </a:r>
            <a:endParaRPr lang="en-US"/>
          </a:p>
        </p:txBody>
      </p:sp>
      <p:sp>
        <p:nvSpPr>
          <p:cNvPr id="1087491" name="Rectangle 3"/>
          <p:cNvSpPr>
            <a:spLocks noGrp="1" noChangeArrowheads="1"/>
          </p:cNvSpPr>
          <p:nvPr>
            <p:ph type="body" idx="1"/>
          </p:nvPr>
        </p:nvSpPr>
        <p:spPr/>
        <p:txBody>
          <a:bodyPr/>
          <a:lstStyle/>
          <a:p>
            <a:r>
              <a:rPr lang="en-GB" sz="2600"/>
              <a:t>Standard forms</a:t>
            </a:r>
          </a:p>
          <a:p>
            <a:r>
              <a:rPr lang="en-GB" sz="2600"/>
              <a:t>Information to be provided:</a:t>
            </a:r>
          </a:p>
          <a:p>
            <a:pPr lvl="1"/>
            <a:r>
              <a:rPr lang="en-GB" sz="2200"/>
              <a:t>Why authorisation necessary is particular case.</a:t>
            </a:r>
          </a:p>
          <a:p>
            <a:pPr lvl="1"/>
            <a:r>
              <a:rPr lang="en-GB" sz="2200"/>
              <a:t>Why it is proportionate, what it seeks to achieve.</a:t>
            </a:r>
          </a:p>
          <a:p>
            <a:pPr lvl="1"/>
            <a:r>
              <a:rPr lang="en-GB" sz="2200"/>
              <a:t>Nature of surveillance</a:t>
            </a:r>
          </a:p>
          <a:p>
            <a:pPr lvl="1"/>
            <a:r>
              <a:rPr lang="en-GB" sz="2200"/>
              <a:t>Identities of targets</a:t>
            </a:r>
          </a:p>
          <a:p>
            <a:pPr lvl="1"/>
            <a:r>
              <a:rPr lang="en-GB" sz="2200"/>
              <a:t>Explanation of desired information</a:t>
            </a:r>
          </a:p>
          <a:p>
            <a:pPr lvl="1"/>
            <a:r>
              <a:rPr lang="en-GB" sz="2200"/>
              <a:t>Details of potential collateral intrusion and justification.</a:t>
            </a:r>
          </a:p>
          <a:p>
            <a:pPr lvl="1"/>
            <a:r>
              <a:rPr lang="en-GB" sz="2200"/>
              <a:t>Details of any confidential information likely to be gathered.</a:t>
            </a:r>
          </a:p>
          <a:p>
            <a:pPr lvl="1"/>
            <a:r>
              <a:rPr lang="en-GB" sz="2200"/>
              <a:t>Subsequent record of whether authority given/refused, by whom etc.</a:t>
            </a:r>
          </a:p>
          <a:p>
            <a:pPr lvl="1"/>
            <a:endParaRPr lang="en-US" sz="220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8894" y="-163279"/>
            <a:ext cx="4871378" cy="6893614"/>
          </a:xfrm>
          <a:prstGeom prst="rect">
            <a:avLst/>
          </a:prstGeom>
        </p:spPr>
      </p:pic>
      <p:sp>
        <p:nvSpPr>
          <p:cNvPr id="1087490" name="Rectangle 2"/>
          <p:cNvSpPr>
            <a:spLocks noGrp="1" noChangeArrowheads="1"/>
          </p:cNvSpPr>
          <p:nvPr>
            <p:ph type="title"/>
          </p:nvPr>
        </p:nvSpPr>
        <p:spPr/>
        <p:txBody>
          <a:bodyPr/>
          <a:lstStyle/>
          <a:p>
            <a:r>
              <a:rPr lang="en-GB" dirty="0"/>
              <a:t>Directed Surveillance - authorisation</a:t>
            </a:r>
            <a:endParaRPr lang="en-US" dirty="0"/>
          </a:p>
        </p:txBody>
      </p:sp>
      <p:sp>
        <p:nvSpPr>
          <p:cNvPr id="3" name="TextBox 2"/>
          <p:cNvSpPr txBox="1"/>
          <p:nvPr/>
        </p:nvSpPr>
        <p:spPr>
          <a:xfrm>
            <a:off x="1176786" y="6453336"/>
            <a:ext cx="6815594" cy="276999"/>
          </a:xfrm>
          <a:prstGeom prst="rect">
            <a:avLst/>
          </a:prstGeom>
          <a:noFill/>
        </p:spPr>
        <p:txBody>
          <a:bodyPr wrap="square" rtlCol="0">
            <a:spAutoFit/>
          </a:bodyPr>
          <a:lstStyle/>
          <a:p>
            <a:r>
              <a:rPr lang="en-GB" sz="1200" dirty="0"/>
              <a:t>Home Office guidance to local authorities on the judicial approval process for RIPA – October 2012</a:t>
            </a:r>
          </a:p>
        </p:txBody>
      </p:sp>
    </p:spTree>
    <p:extLst>
      <p:ext uri="{BB962C8B-B14F-4D97-AF65-F5344CB8AC3E}">
        <p14:creationId xmlns:p14="http://schemas.microsoft.com/office/powerpoint/2010/main" val="156922659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1477" y="-127665"/>
            <a:ext cx="4846211" cy="6858000"/>
          </a:xfrm>
          <a:prstGeom prst="rect">
            <a:avLst/>
          </a:prstGeom>
        </p:spPr>
      </p:pic>
      <p:sp>
        <p:nvSpPr>
          <p:cNvPr id="1087490" name="Rectangle 2"/>
          <p:cNvSpPr>
            <a:spLocks noGrp="1" noChangeArrowheads="1"/>
          </p:cNvSpPr>
          <p:nvPr>
            <p:ph type="title"/>
          </p:nvPr>
        </p:nvSpPr>
        <p:spPr/>
        <p:txBody>
          <a:bodyPr/>
          <a:lstStyle/>
          <a:p>
            <a:r>
              <a:rPr lang="en-GB"/>
              <a:t>Directed Surveillance - authorisation</a:t>
            </a:r>
            <a:endParaRPr lang="en-US"/>
          </a:p>
        </p:txBody>
      </p:sp>
      <p:sp>
        <p:nvSpPr>
          <p:cNvPr id="5" name="TextBox 4"/>
          <p:cNvSpPr txBox="1"/>
          <p:nvPr/>
        </p:nvSpPr>
        <p:spPr>
          <a:xfrm>
            <a:off x="1176786" y="6453336"/>
            <a:ext cx="6815594" cy="276999"/>
          </a:xfrm>
          <a:prstGeom prst="rect">
            <a:avLst/>
          </a:prstGeom>
          <a:noFill/>
        </p:spPr>
        <p:txBody>
          <a:bodyPr wrap="square" rtlCol="0">
            <a:spAutoFit/>
          </a:bodyPr>
          <a:lstStyle/>
          <a:p>
            <a:r>
              <a:rPr lang="en-GB" sz="1200" dirty="0"/>
              <a:t>Home Office guidance to local authorities on the judicial approval process for RIPA – October 2012</a:t>
            </a:r>
          </a:p>
        </p:txBody>
      </p:sp>
    </p:spTree>
    <p:extLst>
      <p:ext uri="{BB962C8B-B14F-4D97-AF65-F5344CB8AC3E}">
        <p14:creationId xmlns:p14="http://schemas.microsoft.com/office/powerpoint/2010/main" val="373118016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GB" sz="3800" dirty="0"/>
              <a:t>Time limits</a:t>
            </a:r>
            <a:br>
              <a:rPr lang="en-GB" sz="3800" dirty="0"/>
            </a:br>
            <a:r>
              <a:rPr lang="en-GB" sz="3800" dirty="0"/>
              <a:t>		</a:t>
            </a:r>
          </a:p>
        </p:txBody>
      </p:sp>
      <p:sp>
        <p:nvSpPr>
          <p:cNvPr id="1100803" name="Rectangle 3"/>
          <p:cNvSpPr>
            <a:spLocks noGrp="1" noChangeArrowheads="1"/>
          </p:cNvSpPr>
          <p:nvPr>
            <p:ph type="body" idx="1"/>
          </p:nvPr>
        </p:nvSpPr>
        <p:spPr>
          <a:xfrm>
            <a:off x="457200" y="1119839"/>
            <a:ext cx="8229600" cy="4530725"/>
          </a:xfrm>
        </p:spPr>
        <p:txBody>
          <a:bodyPr/>
          <a:lstStyle/>
          <a:p>
            <a:r>
              <a:rPr lang="en-GB" sz="2800" dirty="0"/>
              <a:t>3 months for directed surveillance</a:t>
            </a:r>
          </a:p>
          <a:p>
            <a:r>
              <a:rPr lang="en-GB" sz="2800" dirty="0"/>
              <a:t>12 months for a CHIS </a:t>
            </a:r>
          </a:p>
          <a:p>
            <a:pPr lvl="1"/>
            <a:r>
              <a:rPr lang="en-GB" sz="2400" dirty="0"/>
              <a:t>(1 month if  the CHIS is 18).</a:t>
            </a:r>
          </a:p>
          <a:p>
            <a:r>
              <a:rPr lang="en-GB" sz="2800" dirty="0"/>
              <a:t>Authorisations for communications data will be valid for a maximum of one month from the date the JP has approved the grant. </a:t>
            </a:r>
          </a:p>
          <a:p>
            <a:r>
              <a:rPr lang="en-GB" sz="2800" dirty="0"/>
              <a:t>Applications for renewals should not be made until shortly before the original authorisation period is due to expire </a:t>
            </a:r>
            <a:endParaRPr lang="en-GB" sz="2600" dirty="0"/>
          </a:p>
        </p:txBody>
      </p:sp>
      <p:pic>
        <p:nvPicPr>
          <p:cNvPr id="6" name="Picture 5"/>
          <p:cNvPicPr>
            <a:picLocks noChangeAspect="1"/>
          </p:cNvPicPr>
          <p:nvPr/>
        </p:nvPicPr>
        <p:blipFill>
          <a:blip r:embed="rId3"/>
          <a:stretch>
            <a:fillRect/>
          </a:stretch>
        </p:blipFill>
        <p:spPr>
          <a:xfrm>
            <a:off x="6809069" y="5301208"/>
            <a:ext cx="1877731" cy="695004"/>
          </a:xfrm>
          <a:prstGeom prst="rect">
            <a:avLst/>
          </a:prstGeom>
        </p:spPr>
      </p:pic>
    </p:spTree>
    <p:extLst>
      <p:ext uri="{BB962C8B-B14F-4D97-AF65-F5344CB8AC3E}">
        <p14:creationId xmlns:p14="http://schemas.microsoft.com/office/powerpoint/2010/main" val="429144020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GB" sz="3800"/>
              <a:t>Surveillance Policy</a:t>
            </a:r>
            <a:br>
              <a:rPr lang="en-GB" sz="3800"/>
            </a:br>
            <a:r>
              <a:rPr lang="en-GB" sz="3800"/>
              <a:t>		</a:t>
            </a:r>
          </a:p>
        </p:txBody>
      </p:sp>
      <p:sp>
        <p:nvSpPr>
          <p:cNvPr id="1100803" name="Rectangle 3"/>
          <p:cNvSpPr>
            <a:spLocks noGrp="1" noChangeArrowheads="1"/>
          </p:cNvSpPr>
          <p:nvPr>
            <p:ph type="body" idx="1"/>
          </p:nvPr>
        </p:nvSpPr>
        <p:spPr>
          <a:xfrm>
            <a:off x="457200" y="1417638"/>
            <a:ext cx="8229600" cy="4530725"/>
          </a:xfrm>
        </p:spPr>
        <p:txBody>
          <a:bodyPr/>
          <a:lstStyle/>
          <a:p>
            <a:pPr>
              <a:lnSpc>
                <a:spcPct val="80000"/>
              </a:lnSpc>
              <a:buFont typeface="Wingdings" pitchFamily="2" charset="2"/>
              <a:buNone/>
            </a:pPr>
            <a:r>
              <a:rPr lang="en-GB" sz="2600" dirty="0"/>
              <a:t>Recommended should include:</a:t>
            </a:r>
          </a:p>
          <a:p>
            <a:pPr>
              <a:lnSpc>
                <a:spcPct val="80000"/>
              </a:lnSpc>
            </a:pPr>
            <a:r>
              <a:rPr lang="en-GB" sz="2600" dirty="0"/>
              <a:t>Clear guidance on directed surveillance and on the use of CHIS &amp; accessing Communication Data</a:t>
            </a:r>
          </a:p>
          <a:p>
            <a:pPr>
              <a:lnSpc>
                <a:spcPct val="80000"/>
              </a:lnSpc>
            </a:pPr>
            <a:r>
              <a:rPr lang="en-GB" sz="2600" dirty="0"/>
              <a:t>Forms</a:t>
            </a:r>
          </a:p>
          <a:p>
            <a:pPr>
              <a:lnSpc>
                <a:spcPct val="80000"/>
              </a:lnSpc>
            </a:pPr>
            <a:r>
              <a:rPr lang="en-GB" sz="2600" dirty="0"/>
              <a:t>Details of all authorising officers</a:t>
            </a:r>
          </a:p>
          <a:p>
            <a:pPr>
              <a:lnSpc>
                <a:spcPct val="80000"/>
              </a:lnSpc>
            </a:pPr>
            <a:r>
              <a:rPr lang="en-GB" sz="2600" dirty="0"/>
              <a:t>Main provision of legislation of Code of Practice</a:t>
            </a:r>
          </a:p>
          <a:p>
            <a:pPr>
              <a:lnSpc>
                <a:spcPct val="80000"/>
              </a:lnSpc>
            </a:pPr>
            <a:r>
              <a:rPr lang="en-GB" sz="2600" dirty="0"/>
              <a:t>Explain how the procedures are to be adopted locally</a:t>
            </a:r>
          </a:p>
          <a:p>
            <a:pPr>
              <a:lnSpc>
                <a:spcPct val="80000"/>
              </a:lnSpc>
            </a:pPr>
            <a:r>
              <a:rPr lang="en-GB" sz="2600" dirty="0"/>
              <a:t>Use of covert technical equipment</a:t>
            </a:r>
          </a:p>
          <a:p>
            <a:pPr>
              <a:lnSpc>
                <a:spcPct val="80000"/>
              </a:lnSpc>
            </a:pPr>
            <a:r>
              <a:rPr lang="en-GB" sz="2600" dirty="0"/>
              <a:t>Systems for regular review</a:t>
            </a:r>
          </a:p>
          <a:p>
            <a:pPr>
              <a:lnSpc>
                <a:spcPct val="80000"/>
              </a:lnSpc>
            </a:pPr>
            <a:r>
              <a:rPr lang="en-GB" sz="2600" dirty="0"/>
              <a:t>Quality control arrangement</a:t>
            </a:r>
          </a:p>
        </p:txBody>
      </p:sp>
      <p:pic>
        <p:nvPicPr>
          <p:cNvPr id="6" name="Picture 5"/>
          <p:cNvPicPr>
            <a:picLocks noChangeAspect="1"/>
          </p:cNvPicPr>
          <p:nvPr/>
        </p:nvPicPr>
        <p:blipFill>
          <a:blip r:embed="rId3"/>
          <a:stretch>
            <a:fillRect/>
          </a:stretch>
        </p:blipFill>
        <p:spPr>
          <a:xfrm>
            <a:off x="6809069" y="5301208"/>
            <a:ext cx="1877731" cy="69500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6930" name="Rectangle 2"/>
          <p:cNvSpPr>
            <a:spLocks noGrp="1" noChangeArrowheads="1"/>
          </p:cNvSpPr>
          <p:nvPr>
            <p:ph type="title"/>
          </p:nvPr>
        </p:nvSpPr>
        <p:spPr/>
        <p:txBody>
          <a:bodyPr/>
          <a:lstStyle/>
          <a:p>
            <a:r>
              <a:rPr lang="en-GB"/>
              <a:t>Simple Cautions</a:t>
            </a:r>
            <a:endParaRPr lang="en-US"/>
          </a:p>
        </p:txBody>
      </p:sp>
      <p:sp>
        <p:nvSpPr>
          <p:cNvPr id="636931" name="Rectangle 3"/>
          <p:cNvSpPr>
            <a:spLocks noGrp="1" noChangeArrowheads="1"/>
          </p:cNvSpPr>
          <p:nvPr>
            <p:ph type="body" idx="1"/>
          </p:nvPr>
        </p:nvSpPr>
        <p:spPr/>
        <p:txBody>
          <a:bodyPr>
            <a:normAutofit lnSpcReduction="10000"/>
          </a:bodyPr>
          <a:lstStyle/>
          <a:p>
            <a:r>
              <a:rPr lang="en-US" dirty="0"/>
              <a:t>Suspect must:</a:t>
            </a:r>
          </a:p>
          <a:p>
            <a:pPr lvl="1"/>
            <a:r>
              <a:rPr lang="en-US" dirty="0"/>
              <a:t>Make clear and reliable admission of offence</a:t>
            </a:r>
          </a:p>
          <a:p>
            <a:pPr lvl="1"/>
            <a:r>
              <a:rPr lang="en-US" dirty="0"/>
              <a:t>Be aware of the significance of acceptance</a:t>
            </a:r>
          </a:p>
          <a:p>
            <a:pPr lvl="1"/>
            <a:r>
              <a:rPr lang="en-US" dirty="0"/>
              <a:t>Provide informed consent</a:t>
            </a:r>
          </a:p>
          <a:p>
            <a:pPr lvl="1"/>
            <a:endParaRPr lang="en-US" dirty="0"/>
          </a:p>
          <a:p>
            <a:r>
              <a:rPr lang="en-US" dirty="0"/>
              <a:t>Must not be given where:</a:t>
            </a:r>
          </a:p>
          <a:p>
            <a:pPr lvl="1"/>
            <a:r>
              <a:rPr lang="en-GB" dirty="0"/>
              <a:t>Person does not admit the offence.</a:t>
            </a:r>
          </a:p>
          <a:p>
            <a:pPr lvl="1"/>
            <a:r>
              <a:rPr lang="en-GB" dirty="0"/>
              <a:t>There is insufficient evidence to provide a realistic prospect of conviction. </a:t>
            </a:r>
          </a:p>
          <a:p>
            <a:pPr lvl="1"/>
            <a:r>
              <a:rPr lang="en-GB" dirty="0"/>
              <a:t>The public interest requires a prosecution. </a:t>
            </a:r>
          </a:p>
          <a:p>
            <a:pPr lvl="1"/>
            <a:endParaRPr lang="en-US" dirty="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GB" sz="3800" dirty="0"/>
              <a:t>Records</a:t>
            </a:r>
            <a:br>
              <a:rPr lang="en-GB" sz="3800" dirty="0"/>
            </a:br>
            <a:r>
              <a:rPr lang="en-GB" sz="3800" dirty="0"/>
              <a:t>		</a:t>
            </a:r>
          </a:p>
        </p:txBody>
      </p:sp>
      <p:sp>
        <p:nvSpPr>
          <p:cNvPr id="1100803" name="Rectangle 3"/>
          <p:cNvSpPr>
            <a:spLocks noGrp="1" noChangeArrowheads="1"/>
          </p:cNvSpPr>
          <p:nvPr>
            <p:ph type="body" idx="1"/>
          </p:nvPr>
        </p:nvSpPr>
        <p:spPr>
          <a:xfrm>
            <a:off x="457200" y="1268760"/>
            <a:ext cx="8229600" cy="4530725"/>
          </a:xfrm>
        </p:spPr>
        <p:txBody>
          <a:bodyPr/>
          <a:lstStyle/>
          <a:p>
            <a:pPr>
              <a:lnSpc>
                <a:spcPct val="80000"/>
              </a:lnSpc>
            </a:pPr>
            <a:r>
              <a:rPr lang="en-GB" sz="2600" dirty="0"/>
              <a:t>A centrally retrievable record of authorisation to be held by the local authority </a:t>
            </a:r>
          </a:p>
          <a:p>
            <a:pPr lvl="1">
              <a:lnSpc>
                <a:spcPct val="80000"/>
              </a:lnSpc>
            </a:pPr>
            <a:r>
              <a:rPr lang="en-GB" sz="2200" dirty="0"/>
              <a:t>Regularly updated by the authorising officers </a:t>
            </a:r>
          </a:p>
          <a:p>
            <a:pPr lvl="2">
              <a:lnSpc>
                <a:spcPct val="80000"/>
              </a:lnSpc>
            </a:pPr>
            <a:r>
              <a:rPr lang="en-GB" sz="1800" dirty="0"/>
              <a:t>whenever an authorisation is granted, renewed, reviewed or cancelled. </a:t>
            </a:r>
          </a:p>
          <a:p>
            <a:pPr lvl="1">
              <a:lnSpc>
                <a:spcPct val="80000"/>
              </a:lnSpc>
            </a:pPr>
            <a:r>
              <a:rPr lang="en-GB" sz="2200" dirty="0"/>
              <a:t>Details of court attendance should also be recorded.</a:t>
            </a:r>
          </a:p>
          <a:p>
            <a:pPr>
              <a:lnSpc>
                <a:spcPct val="80000"/>
              </a:lnSpc>
            </a:pPr>
            <a:endParaRPr lang="en-GB" sz="2600" dirty="0"/>
          </a:p>
          <a:p>
            <a:pPr>
              <a:lnSpc>
                <a:spcPct val="80000"/>
              </a:lnSpc>
            </a:pPr>
            <a:r>
              <a:rPr lang="en-GB" sz="2600" dirty="0"/>
              <a:t>Records must be available to the </a:t>
            </a:r>
            <a:r>
              <a:rPr lang="en-GB" sz="2600"/>
              <a:t>relevant Commissioner </a:t>
            </a:r>
            <a:r>
              <a:rPr lang="en-GB" sz="2600" dirty="0"/>
              <a:t>or an Inspector of the Office of Surveillance Commissioners (OSC)</a:t>
            </a:r>
          </a:p>
          <a:p>
            <a:pPr>
              <a:lnSpc>
                <a:spcPct val="80000"/>
              </a:lnSpc>
            </a:pPr>
            <a:endParaRPr lang="en-GB" sz="2600" dirty="0"/>
          </a:p>
          <a:p>
            <a:pPr>
              <a:lnSpc>
                <a:spcPct val="80000"/>
              </a:lnSpc>
            </a:pPr>
            <a:r>
              <a:rPr lang="en-GB" sz="2600" dirty="0"/>
              <a:t>These should be retained for a minimum of 3 years</a:t>
            </a:r>
          </a:p>
        </p:txBody>
      </p:sp>
      <p:pic>
        <p:nvPicPr>
          <p:cNvPr id="2" name="Picture 1"/>
          <p:cNvPicPr>
            <a:picLocks noChangeAspect="1"/>
          </p:cNvPicPr>
          <p:nvPr/>
        </p:nvPicPr>
        <p:blipFill>
          <a:blip r:embed="rId3"/>
          <a:stretch>
            <a:fillRect/>
          </a:stretch>
        </p:blipFill>
        <p:spPr>
          <a:xfrm>
            <a:off x="6800619" y="5451983"/>
            <a:ext cx="1877731" cy="695004"/>
          </a:xfrm>
          <a:prstGeom prst="rect">
            <a:avLst/>
          </a:prstGeom>
        </p:spPr>
      </p:pic>
    </p:spTree>
    <p:extLst>
      <p:ext uri="{BB962C8B-B14F-4D97-AF65-F5344CB8AC3E}">
        <p14:creationId xmlns:p14="http://schemas.microsoft.com/office/powerpoint/2010/main" val="44846716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GB" sz="3800" dirty="0"/>
              <a:t>Facebook</a:t>
            </a:r>
            <a:br>
              <a:rPr lang="en-GB" sz="3800" dirty="0"/>
            </a:br>
            <a:r>
              <a:rPr lang="en-GB" sz="3800" dirty="0"/>
              <a:t>		</a:t>
            </a:r>
          </a:p>
        </p:txBody>
      </p:sp>
      <p:sp>
        <p:nvSpPr>
          <p:cNvPr id="1100803" name="Rectangle 3"/>
          <p:cNvSpPr>
            <a:spLocks noGrp="1" noChangeArrowheads="1"/>
          </p:cNvSpPr>
          <p:nvPr>
            <p:ph type="body" idx="1"/>
          </p:nvPr>
        </p:nvSpPr>
        <p:spPr>
          <a:xfrm>
            <a:off x="457200" y="1119839"/>
            <a:ext cx="8229600" cy="4530725"/>
          </a:xfrm>
        </p:spPr>
        <p:txBody>
          <a:bodyPr/>
          <a:lstStyle/>
          <a:p>
            <a:r>
              <a:rPr lang="en-GB" sz="2800" dirty="0"/>
              <a:t>Authorisation required?</a:t>
            </a:r>
          </a:p>
          <a:p>
            <a:r>
              <a:rPr lang="en-GB" sz="2800" b="1" dirty="0"/>
              <a:t>s.26(2) Definition - Covert surveillance</a:t>
            </a:r>
          </a:p>
          <a:p>
            <a:r>
              <a:rPr lang="en-GB" sz="2800" dirty="0"/>
              <a:t>Conducted in a manner likely to result in the obtaining of </a:t>
            </a:r>
            <a:r>
              <a:rPr lang="en-GB" sz="2800" b="1" i="1" dirty="0"/>
              <a:t>private information</a:t>
            </a:r>
          </a:p>
          <a:p>
            <a:pPr lvl="1"/>
            <a:r>
              <a:rPr lang="en-GB" sz="2400" dirty="0"/>
              <a:t>For the purposes of a specific investigation</a:t>
            </a:r>
          </a:p>
          <a:p>
            <a:pPr lvl="1"/>
            <a:r>
              <a:rPr lang="en-GB" sz="2400" dirty="0"/>
              <a:t>Otherwise than as an immediate response to events </a:t>
            </a:r>
          </a:p>
        </p:txBody>
      </p:sp>
      <p:pic>
        <p:nvPicPr>
          <p:cNvPr id="6" name="Picture 5"/>
          <p:cNvPicPr>
            <a:picLocks noChangeAspect="1"/>
          </p:cNvPicPr>
          <p:nvPr/>
        </p:nvPicPr>
        <p:blipFill>
          <a:blip r:embed="rId3"/>
          <a:stretch>
            <a:fillRect/>
          </a:stretch>
        </p:blipFill>
        <p:spPr>
          <a:xfrm>
            <a:off x="6809069" y="5301208"/>
            <a:ext cx="1877731" cy="695004"/>
          </a:xfrm>
          <a:prstGeom prst="rect">
            <a:avLst/>
          </a:prstGeom>
        </p:spPr>
      </p:pic>
    </p:spTree>
    <p:extLst>
      <p:ext uri="{BB962C8B-B14F-4D97-AF65-F5344CB8AC3E}">
        <p14:creationId xmlns:p14="http://schemas.microsoft.com/office/powerpoint/2010/main" val="241383017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GB" sz="3800" dirty="0"/>
              <a:t>Facebook</a:t>
            </a:r>
            <a:br>
              <a:rPr lang="en-GB" sz="3800" dirty="0"/>
            </a:br>
            <a:r>
              <a:rPr lang="en-GB" sz="3800" dirty="0"/>
              <a:t>		</a:t>
            </a:r>
          </a:p>
        </p:txBody>
      </p:sp>
      <p:sp>
        <p:nvSpPr>
          <p:cNvPr id="1100803" name="Rectangle 3"/>
          <p:cNvSpPr>
            <a:spLocks noGrp="1" noChangeArrowheads="1"/>
          </p:cNvSpPr>
          <p:nvPr>
            <p:ph type="body" idx="1"/>
          </p:nvPr>
        </p:nvSpPr>
        <p:spPr>
          <a:xfrm>
            <a:off x="457200" y="1119839"/>
            <a:ext cx="8229600" cy="4530725"/>
          </a:xfrm>
        </p:spPr>
        <p:txBody>
          <a:bodyPr/>
          <a:lstStyle/>
          <a:p>
            <a:r>
              <a:rPr lang="en-GB" sz="2800" b="1" i="1" dirty="0"/>
              <a:t>Wood v Commissioner of Police for the Metropolis [2009] EWCA </a:t>
            </a:r>
            <a:r>
              <a:rPr lang="en-GB" sz="2800" b="1" i="1" dirty="0" err="1"/>
              <a:t>Civ</a:t>
            </a:r>
            <a:r>
              <a:rPr lang="en-GB" sz="2800" b="1" i="1" dirty="0"/>
              <a:t> 414 </a:t>
            </a:r>
          </a:p>
          <a:p>
            <a:pPr lvl="1"/>
            <a:r>
              <a:rPr lang="en-GB" sz="2400" i="1" dirty="0"/>
              <a:t>Police had acted unlawfully when it retained a photograph taken of W in central London in the context of a meeting.</a:t>
            </a:r>
          </a:p>
          <a:p>
            <a:pPr lvl="1"/>
            <a:endParaRPr lang="en-GB" sz="2400" i="1" dirty="0"/>
          </a:p>
          <a:p>
            <a:pPr lvl="1"/>
            <a:r>
              <a:rPr lang="en-GB" sz="2400" i="1" dirty="0"/>
              <a:t>The mere taking of pictures by police, in public, did not interfere </a:t>
            </a:r>
            <a:r>
              <a:rPr lang="en-GB" sz="2400" dirty="0"/>
              <a:t>with ECHR Article 8 privacy rights</a:t>
            </a:r>
          </a:p>
          <a:p>
            <a:pPr lvl="1"/>
            <a:r>
              <a:rPr lang="en-GB" sz="2800" dirty="0"/>
              <a:t>But their retention and subsequent use did.   </a:t>
            </a:r>
          </a:p>
          <a:p>
            <a:endParaRPr lang="en-GB" sz="2800" dirty="0"/>
          </a:p>
        </p:txBody>
      </p:sp>
      <p:pic>
        <p:nvPicPr>
          <p:cNvPr id="6" name="Picture 5"/>
          <p:cNvPicPr>
            <a:picLocks noChangeAspect="1"/>
          </p:cNvPicPr>
          <p:nvPr/>
        </p:nvPicPr>
        <p:blipFill>
          <a:blip r:embed="rId3"/>
          <a:stretch>
            <a:fillRect/>
          </a:stretch>
        </p:blipFill>
        <p:spPr>
          <a:xfrm>
            <a:off x="6809069" y="5301208"/>
            <a:ext cx="1877731" cy="695004"/>
          </a:xfrm>
          <a:prstGeom prst="rect">
            <a:avLst/>
          </a:prstGeom>
        </p:spPr>
      </p:pic>
    </p:spTree>
    <p:extLst>
      <p:ext uri="{BB962C8B-B14F-4D97-AF65-F5344CB8AC3E}">
        <p14:creationId xmlns:p14="http://schemas.microsoft.com/office/powerpoint/2010/main" val="27908078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0802" name="Rectangle 2"/>
          <p:cNvSpPr>
            <a:spLocks noGrp="1" noChangeArrowheads="1"/>
          </p:cNvSpPr>
          <p:nvPr>
            <p:ph type="title"/>
          </p:nvPr>
        </p:nvSpPr>
        <p:spPr/>
        <p:txBody>
          <a:bodyPr/>
          <a:lstStyle/>
          <a:p>
            <a:r>
              <a:rPr lang="en-GB" sz="3800" dirty="0"/>
              <a:t>Facebook</a:t>
            </a:r>
            <a:br>
              <a:rPr lang="en-GB" sz="3800" dirty="0"/>
            </a:br>
            <a:r>
              <a:rPr lang="en-GB" sz="3800" dirty="0"/>
              <a:t>		</a:t>
            </a:r>
          </a:p>
        </p:txBody>
      </p:sp>
      <p:sp>
        <p:nvSpPr>
          <p:cNvPr id="1100803" name="Rectangle 3"/>
          <p:cNvSpPr>
            <a:spLocks noGrp="1" noChangeArrowheads="1"/>
          </p:cNvSpPr>
          <p:nvPr>
            <p:ph type="body" idx="1"/>
          </p:nvPr>
        </p:nvSpPr>
        <p:spPr>
          <a:xfrm>
            <a:off x="457200" y="1119839"/>
            <a:ext cx="8229600" cy="4530725"/>
          </a:xfrm>
        </p:spPr>
        <p:txBody>
          <a:bodyPr/>
          <a:lstStyle/>
          <a:p>
            <a:r>
              <a:rPr lang="en-GB" sz="2800" dirty="0"/>
              <a:t>Will you be acting as a Covert Human Intelligence Source? </a:t>
            </a:r>
          </a:p>
          <a:p>
            <a:r>
              <a:rPr lang="en-GB" sz="2800" dirty="0"/>
              <a:t>s.26(8) defines a CHIS as someone who</a:t>
            </a:r>
          </a:p>
          <a:p>
            <a:pPr lvl="1"/>
            <a:r>
              <a:rPr lang="en-GB" sz="2400" i="1" dirty="0"/>
              <a:t>“establishes or maintains a personal or other relationship with </a:t>
            </a:r>
            <a:r>
              <a:rPr lang="en-GB" sz="2800" i="1" dirty="0"/>
              <a:t>a person for the covert purpose of obtain[</a:t>
            </a:r>
            <a:r>
              <a:rPr lang="en-GB" sz="2800" i="1" dirty="0" err="1"/>
              <a:t>ing</a:t>
            </a:r>
            <a:r>
              <a:rPr lang="en-GB" sz="2800" i="1" dirty="0"/>
              <a:t>] information ...”</a:t>
            </a:r>
          </a:p>
          <a:p>
            <a:r>
              <a:rPr lang="en-GB" sz="2800" i="1" dirty="0"/>
              <a:t>s.26(7): includes “incidental” conduct</a:t>
            </a:r>
          </a:p>
          <a:p>
            <a:r>
              <a:rPr lang="en-GB" sz="2800" dirty="0"/>
              <a:t>CHIS Codes para 2.12:</a:t>
            </a:r>
          </a:p>
          <a:p>
            <a:r>
              <a:rPr lang="en-GB" sz="2800" dirty="0"/>
              <a:t>simple test purchase  vs.  building up trust first </a:t>
            </a:r>
            <a:endParaRPr lang="en-GB" sz="2400" dirty="0"/>
          </a:p>
        </p:txBody>
      </p:sp>
      <p:pic>
        <p:nvPicPr>
          <p:cNvPr id="6" name="Picture 5"/>
          <p:cNvPicPr>
            <a:picLocks noChangeAspect="1"/>
          </p:cNvPicPr>
          <p:nvPr/>
        </p:nvPicPr>
        <p:blipFill>
          <a:blip r:embed="rId3"/>
          <a:stretch>
            <a:fillRect/>
          </a:stretch>
        </p:blipFill>
        <p:spPr>
          <a:xfrm>
            <a:off x="6809069" y="5301208"/>
            <a:ext cx="1877731" cy="695004"/>
          </a:xfrm>
          <a:prstGeom prst="rect">
            <a:avLst/>
          </a:prstGeom>
        </p:spPr>
      </p:pic>
    </p:spTree>
    <p:extLst>
      <p:ext uri="{BB962C8B-B14F-4D97-AF65-F5344CB8AC3E}">
        <p14:creationId xmlns:p14="http://schemas.microsoft.com/office/powerpoint/2010/main" val="4128712493"/>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ctrTitle"/>
          </p:nvPr>
        </p:nvSpPr>
        <p:spPr/>
        <p:txBody>
          <a:bodyPr/>
          <a:lstStyle/>
          <a:p>
            <a:r>
              <a:rPr lang="en-GB"/>
              <a:t>Criminal Procedure and Investigations Act 1996</a:t>
            </a:r>
          </a:p>
        </p:txBody>
      </p:sp>
      <p:pic>
        <p:nvPicPr>
          <p:cNvPr id="2" name="Picture 1"/>
          <p:cNvPicPr>
            <a:picLocks noChangeAspect="1"/>
          </p:cNvPicPr>
          <p:nvPr/>
        </p:nvPicPr>
        <p:blipFill>
          <a:blip r:embed="rId3"/>
          <a:stretch>
            <a:fillRect/>
          </a:stretch>
        </p:blipFill>
        <p:spPr>
          <a:xfrm>
            <a:off x="6516216" y="5562362"/>
            <a:ext cx="1877731" cy="695004"/>
          </a:xfrm>
          <a:prstGeom prst="rect">
            <a:avLst/>
          </a:prstGeom>
        </p:spPr>
      </p:pic>
      <p:sp>
        <p:nvSpPr>
          <p:cNvPr id="491523" name="Rectangle 3"/>
          <p:cNvSpPr>
            <a:spLocks noGrp="1" noChangeArrowheads="1"/>
          </p:cNvSpPr>
          <p:nvPr>
            <p:ph type="subTitle" idx="1"/>
          </p:nvPr>
        </p:nvSpPr>
        <p:spPr/>
        <p:txBody>
          <a:bodyPr/>
          <a:lstStyle/>
          <a:p>
            <a:endParaRPr lang="en-GB" dirty="0"/>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GB"/>
              <a:t>CPIA 1996</a:t>
            </a:r>
          </a:p>
        </p:txBody>
      </p:sp>
      <p:sp>
        <p:nvSpPr>
          <p:cNvPr id="492547" name="Rectangle 3"/>
          <p:cNvSpPr>
            <a:spLocks noGrp="1" noChangeArrowheads="1"/>
          </p:cNvSpPr>
          <p:nvPr>
            <p:ph type="body" idx="1"/>
          </p:nvPr>
        </p:nvSpPr>
        <p:spPr/>
        <p:txBody>
          <a:bodyPr/>
          <a:lstStyle/>
          <a:p>
            <a:pPr>
              <a:lnSpc>
                <a:spcPct val="90000"/>
              </a:lnSpc>
            </a:pPr>
            <a:r>
              <a:rPr lang="en-GB" dirty="0"/>
              <a:t>Criminal Procedure and Investigations Act</a:t>
            </a:r>
          </a:p>
          <a:p>
            <a:pPr>
              <a:lnSpc>
                <a:spcPct val="90000"/>
              </a:lnSpc>
            </a:pPr>
            <a:r>
              <a:rPr lang="en-GB" dirty="0"/>
              <a:t>Identifies Officers involved in Criminal prosecution and provides rules for:</a:t>
            </a:r>
          </a:p>
          <a:p>
            <a:pPr marL="742950" lvl="1" indent="-285750">
              <a:lnSpc>
                <a:spcPct val="90000"/>
              </a:lnSpc>
            </a:pPr>
            <a:r>
              <a:rPr lang="en-GB" dirty="0"/>
              <a:t>Recording of evidence.</a:t>
            </a:r>
          </a:p>
          <a:p>
            <a:pPr marL="742950" lvl="1" indent="-285750">
              <a:lnSpc>
                <a:spcPct val="90000"/>
              </a:lnSpc>
            </a:pPr>
            <a:r>
              <a:rPr lang="en-GB" dirty="0"/>
              <a:t>Retention of evidence</a:t>
            </a:r>
          </a:p>
          <a:p>
            <a:pPr marL="742950" lvl="1" indent="-285750">
              <a:lnSpc>
                <a:spcPct val="90000"/>
              </a:lnSpc>
            </a:pPr>
            <a:r>
              <a:rPr lang="en-GB" dirty="0"/>
              <a:t>Disclosure of evidence</a:t>
            </a:r>
          </a:p>
          <a:p>
            <a:pPr marL="742950" lvl="1" indent="-285750">
              <a:lnSpc>
                <a:spcPct val="90000"/>
              </a:lnSpc>
            </a:pPr>
            <a:endParaRPr lang="en-GB" dirty="0"/>
          </a:p>
          <a:p>
            <a:pPr>
              <a:lnSpc>
                <a:spcPct val="90000"/>
              </a:lnSpc>
            </a:pPr>
            <a:r>
              <a:rPr lang="en-GB" dirty="0"/>
              <a:t>Code of Practice</a:t>
            </a:r>
          </a:p>
        </p:txBody>
      </p:sp>
      <p:pic>
        <p:nvPicPr>
          <p:cNvPr id="2" name="Picture 1"/>
          <p:cNvPicPr>
            <a:picLocks noChangeAspect="1"/>
          </p:cNvPicPr>
          <p:nvPr/>
        </p:nvPicPr>
        <p:blipFill>
          <a:blip r:embed="rId3"/>
          <a:stretch>
            <a:fillRect/>
          </a:stretch>
        </p:blipFill>
        <p:spPr>
          <a:xfrm>
            <a:off x="6660232" y="5358642"/>
            <a:ext cx="1877731" cy="695004"/>
          </a:xfrm>
          <a:prstGeom prst="rect">
            <a:avLst/>
          </a:prstGeom>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2"/>
          <p:cNvSpPr>
            <a:spLocks noGrp="1" noChangeArrowheads="1"/>
          </p:cNvSpPr>
          <p:nvPr>
            <p:ph type="title"/>
          </p:nvPr>
        </p:nvSpPr>
        <p:spPr/>
        <p:txBody>
          <a:bodyPr/>
          <a:lstStyle/>
          <a:p>
            <a:r>
              <a:rPr lang="en-GB"/>
              <a:t>CPIA 1996</a:t>
            </a:r>
          </a:p>
        </p:txBody>
      </p:sp>
      <p:sp>
        <p:nvSpPr>
          <p:cNvPr id="492547" name="Rectangle 3"/>
          <p:cNvSpPr>
            <a:spLocks noGrp="1" noChangeArrowheads="1"/>
          </p:cNvSpPr>
          <p:nvPr>
            <p:ph type="body" idx="1"/>
          </p:nvPr>
        </p:nvSpPr>
        <p:spPr/>
        <p:txBody>
          <a:bodyPr/>
          <a:lstStyle/>
          <a:p>
            <a:r>
              <a:rPr lang="en-GB" dirty="0"/>
              <a:t>Your duties of investigation</a:t>
            </a:r>
            <a:endParaRPr lang="en-GB" b="1" dirty="0"/>
          </a:p>
          <a:p>
            <a:pPr lvl="1"/>
            <a:r>
              <a:rPr lang="en-GB" dirty="0"/>
              <a:t>s.23(a) Criminal Procedure and Investigations Act 1996 </a:t>
            </a:r>
          </a:p>
          <a:p>
            <a:r>
              <a:rPr lang="en-GB" dirty="0"/>
              <a:t>…where a criminal investigation is conducted </a:t>
            </a:r>
            <a:r>
              <a:rPr lang="en-GB" b="1" dirty="0"/>
              <a:t>all reasonable steps are taken for the purposes of the investigation and, in </a:t>
            </a:r>
            <a:r>
              <a:rPr lang="en-GB" dirty="0"/>
              <a:t>particular, all reasonable lines of inquiry are pursued. </a:t>
            </a:r>
          </a:p>
        </p:txBody>
      </p:sp>
      <p:pic>
        <p:nvPicPr>
          <p:cNvPr id="2" name="Picture 1"/>
          <p:cNvPicPr>
            <a:picLocks noChangeAspect="1"/>
          </p:cNvPicPr>
          <p:nvPr/>
        </p:nvPicPr>
        <p:blipFill>
          <a:blip r:embed="rId3"/>
          <a:stretch>
            <a:fillRect/>
          </a:stretch>
        </p:blipFill>
        <p:spPr>
          <a:xfrm>
            <a:off x="6660232" y="5358642"/>
            <a:ext cx="1877731" cy="695004"/>
          </a:xfrm>
          <a:prstGeom prst="rect">
            <a:avLst/>
          </a:prstGeom>
        </p:spPr>
      </p:pic>
    </p:spTree>
    <p:extLst>
      <p:ext uri="{BB962C8B-B14F-4D97-AF65-F5344CB8AC3E}">
        <p14:creationId xmlns:p14="http://schemas.microsoft.com/office/powerpoint/2010/main" val="95774513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p:txBody>
          <a:bodyPr/>
          <a:lstStyle/>
          <a:p>
            <a:r>
              <a:rPr lang="en-GB"/>
              <a:t>CPIA</a:t>
            </a:r>
          </a:p>
        </p:txBody>
      </p:sp>
      <p:sp>
        <p:nvSpPr>
          <p:cNvPr id="493571" name="Rectangle 3"/>
          <p:cNvSpPr>
            <a:spLocks noGrp="1" noChangeArrowheads="1"/>
          </p:cNvSpPr>
          <p:nvPr>
            <p:ph type="body" idx="1"/>
          </p:nvPr>
        </p:nvSpPr>
        <p:spPr/>
        <p:txBody>
          <a:bodyPr/>
          <a:lstStyle/>
          <a:p>
            <a:r>
              <a:rPr lang="en-GB" i="1"/>
              <a:t>“The right of every accused to a fair trial is a basic or fundamental right and his right to fair disclosure is an inseparable part of his right to a fair trial.”</a:t>
            </a:r>
          </a:p>
          <a:p>
            <a:r>
              <a:rPr lang="en-GB" sz="2100" b="1"/>
              <a:t>R v Brown (Winston) 1994</a:t>
            </a:r>
          </a:p>
        </p:txBody>
      </p:sp>
      <p:pic>
        <p:nvPicPr>
          <p:cNvPr id="2" name="Picture 1"/>
          <p:cNvPicPr>
            <a:picLocks noChangeAspect="1"/>
          </p:cNvPicPr>
          <p:nvPr/>
        </p:nvPicPr>
        <p:blipFill>
          <a:blip r:embed="rId3"/>
          <a:stretch>
            <a:fillRect/>
          </a:stretch>
        </p:blipFill>
        <p:spPr>
          <a:xfrm>
            <a:off x="6809069" y="5370226"/>
            <a:ext cx="1877731" cy="695004"/>
          </a:xfrm>
          <a:prstGeom prst="rect">
            <a:avLst/>
          </a:prstGeom>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7554" name="Rectangle 2"/>
          <p:cNvSpPr>
            <a:spLocks noGrp="1" noChangeArrowheads="1"/>
          </p:cNvSpPr>
          <p:nvPr>
            <p:ph type="title"/>
          </p:nvPr>
        </p:nvSpPr>
        <p:spPr/>
        <p:txBody>
          <a:bodyPr/>
          <a:lstStyle/>
          <a:p>
            <a:r>
              <a:rPr lang="en-GB"/>
              <a:t>Case Study</a:t>
            </a:r>
          </a:p>
        </p:txBody>
      </p:sp>
      <p:sp>
        <p:nvSpPr>
          <p:cNvPr id="2" name="Content Placeholder 1"/>
          <p:cNvSpPr>
            <a:spLocks noGrp="1"/>
          </p:cNvSpPr>
          <p:nvPr>
            <p:ph idx="1"/>
          </p:nvPr>
        </p:nvSpPr>
        <p:spPr/>
        <p:txBody>
          <a:bodyPr/>
          <a:lstStyle/>
          <a:p>
            <a:r>
              <a:rPr lang="en-GB" dirty="0"/>
              <a:t>Do you think we would need RIPA/CHIS authorisation?</a:t>
            </a:r>
          </a:p>
          <a:p>
            <a:r>
              <a:rPr lang="en-GB" dirty="0"/>
              <a:t>What would be reasonable lines of enquiry?</a:t>
            </a:r>
          </a:p>
        </p:txBody>
      </p:sp>
      <p:pic>
        <p:nvPicPr>
          <p:cNvPr id="3" name="Picture 2"/>
          <p:cNvPicPr>
            <a:picLocks noChangeAspect="1"/>
          </p:cNvPicPr>
          <p:nvPr/>
        </p:nvPicPr>
        <p:blipFill>
          <a:blip r:embed="rId3"/>
          <a:stretch>
            <a:fillRect/>
          </a:stretch>
        </p:blipFill>
        <p:spPr>
          <a:xfrm>
            <a:off x="6588224" y="5223663"/>
            <a:ext cx="1877731" cy="695004"/>
          </a:xfrm>
          <a:prstGeom prst="rect">
            <a:avLst/>
          </a:prstGeom>
        </p:spPr>
      </p:pic>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GB"/>
              <a:t>Prosecution Roles:</a:t>
            </a:r>
          </a:p>
        </p:txBody>
      </p:sp>
      <p:sp>
        <p:nvSpPr>
          <p:cNvPr id="497667" name="Rectangle 3"/>
          <p:cNvSpPr>
            <a:spLocks noGrp="1" noChangeArrowheads="1"/>
          </p:cNvSpPr>
          <p:nvPr>
            <p:ph type="body" idx="1"/>
          </p:nvPr>
        </p:nvSpPr>
        <p:spPr/>
        <p:txBody>
          <a:bodyPr/>
          <a:lstStyle/>
          <a:p>
            <a:r>
              <a:rPr lang="en-GB"/>
              <a:t>Four distinct Roles:</a:t>
            </a:r>
          </a:p>
          <a:p>
            <a:pPr marL="742950" lvl="1" indent="-285750"/>
            <a:r>
              <a:rPr lang="en-GB"/>
              <a:t>Investigator</a:t>
            </a:r>
          </a:p>
          <a:p>
            <a:pPr marL="742950" lvl="1" indent="-285750"/>
            <a:r>
              <a:rPr lang="en-GB"/>
              <a:t>Officer in Charge</a:t>
            </a:r>
          </a:p>
          <a:p>
            <a:pPr marL="742950" lvl="1" indent="-285750"/>
            <a:r>
              <a:rPr lang="en-GB"/>
              <a:t>Disclosure Officer</a:t>
            </a:r>
          </a:p>
          <a:p>
            <a:pPr marL="742950" lvl="1" indent="-285750"/>
            <a:r>
              <a:rPr lang="en-GB"/>
              <a:t>Prosecutor</a:t>
            </a:r>
          </a:p>
        </p:txBody>
      </p:sp>
      <p:pic>
        <p:nvPicPr>
          <p:cNvPr id="5" name="Picture 4"/>
          <p:cNvPicPr>
            <a:picLocks noChangeAspect="1"/>
          </p:cNvPicPr>
          <p:nvPr/>
        </p:nvPicPr>
        <p:blipFill>
          <a:blip r:embed="rId3"/>
          <a:stretch>
            <a:fillRect/>
          </a:stretch>
        </p:blipFill>
        <p:spPr>
          <a:xfrm>
            <a:off x="6660232" y="5301208"/>
            <a:ext cx="1877731" cy="69500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Regulator’s Code</a:t>
            </a:r>
          </a:p>
        </p:txBody>
      </p:sp>
      <p:sp>
        <p:nvSpPr>
          <p:cNvPr id="3" name="Content Placeholder 2"/>
          <p:cNvSpPr>
            <a:spLocks noGrp="1"/>
          </p:cNvSpPr>
          <p:nvPr>
            <p:ph sz="half" idx="1"/>
          </p:nvPr>
        </p:nvSpPr>
        <p:spPr/>
        <p:txBody>
          <a:bodyPr/>
          <a:lstStyle/>
          <a:p>
            <a:r>
              <a:rPr lang="en-GB" dirty="0"/>
              <a:t>Statutory Code</a:t>
            </a:r>
          </a:p>
          <a:p>
            <a:pPr lvl="1"/>
            <a:r>
              <a:rPr lang="en-GB" dirty="0"/>
              <a:t>Approved by both Houses of Parliament</a:t>
            </a:r>
          </a:p>
          <a:p>
            <a:pPr lvl="1"/>
            <a:r>
              <a:rPr lang="en-GB" dirty="0"/>
              <a:t>In force from April 2014</a:t>
            </a:r>
          </a:p>
        </p:txBody>
      </p:sp>
      <p:pic>
        <p:nvPicPr>
          <p:cNvPr id="4" name="Picture 3"/>
          <p:cNvPicPr>
            <a:picLocks noChangeAspect="1"/>
          </p:cNvPicPr>
          <p:nvPr/>
        </p:nvPicPr>
        <p:blipFill>
          <a:blip r:embed="rId3"/>
          <a:stretch>
            <a:fillRect/>
          </a:stretch>
        </p:blipFill>
        <p:spPr>
          <a:xfrm>
            <a:off x="6809069" y="5301208"/>
            <a:ext cx="1877731" cy="695004"/>
          </a:xfrm>
          <a:prstGeom prst="rect">
            <a:avLst/>
          </a:prstGeom>
        </p:spPr>
      </p:pic>
    </p:spTree>
    <p:extLst>
      <p:ext uri="{BB962C8B-B14F-4D97-AF65-F5344CB8AC3E}">
        <p14:creationId xmlns:p14="http://schemas.microsoft.com/office/powerpoint/2010/main" val="353297246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GB"/>
              <a:t>Prosecution Roles:</a:t>
            </a:r>
          </a:p>
        </p:txBody>
      </p:sp>
      <p:sp>
        <p:nvSpPr>
          <p:cNvPr id="498691" name="Rectangle 3"/>
          <p:cNvSpPr>
            <a:spLocks noGrp="1" noChangeArrowheads="1"/>
          </p:cNvSpPr>
          <p:nvPr>
            <p:ph type="body" idx="1"/>
          </p:nvPr>
        </p:nvSpPr>
        <p:spPr>
          <a:xfrm>
            <a:off x="0" y="1524000"/>
            <a:ext cx="9144000" cy="4171950"/>
          </a:xfrm>
        </p:spPr>
        <p:txBody>
          <a:bodyPr/>
          <a:lstStyle/>
          <a:p>
            <a:r>
              <a:rPr lang="en-GB" u="sng"/>
              <a:t>Investigator</a:t>
            </a:r>
          </a:p>
          <a:p>
            <a:pPr marL="742950" lvl="1" indent="-285750"/>
            <a:r>
              <a:rPr lang="en-GB" sz="2200"/>
              <a:t>Any officer involved in the conduct of the investigation</a:t>
            </a:r>
          </a:p>
          <a:p>
            <a:pPr marL="742950" lvl="1" indent="-285750"/>
            <a:r>
              <a:rPr lang="en-GB" sz="2200"/>
              <a:t>Specific duties to record and retain info and material</a:t>
            </a:r>
            <a:endParaRPr lang="en-GB"/>
          </a:p>
          <a:p>
            <a:r>
              <a:rPr lang="en-GB" u="sng"/>
              <a:t>Officer in Charge</a:t>
            </a:r>
          </a:p>
          <a:p>
            <a:pPr marL="742950" lvl="1" indent="-285750"/>
            <a:r>
              <a:rPr lang="en-GB" sz="2200"/>
              <a:t>Ensures proper procedures are in place</a:t>
            </a:r>
            <a:endParaRPr lang="en-GB" u="sng"/>
          </a:p>
          <a:p>
            <a:r>
              <a:rPr lang="en-GB" u="sng"/>
              <a:t>Disclosure Officer</a:t>
            </a:r>
            <a:r>
              <a:rPr lang="en-GB"/>
              <a:t>:</a:t>
            </a:r>
          </a:p>
          <a:p>
            <a:pPr marL="742950" lvl="1" indent="-285750"/>
            <a:r>
              <a:rPr lang="en-GB" sz="2200"/>
              <a:t>Examines and reveals relevant material to prosecutor</a:t>
            </a:r>
          </a:p>
          <a:p>
            <a:pPr marL="742950" lvl="1" indent="-285750"/>
            <a:r>
              <a:rPr lang="en-GB" sz="2200"/>
              <a:t>Ensures rules of disclosure followed </a:t>
            </a:r>
            <a:endParaRPr lang="en-GB"/>
          </a:p>
          <a:p>
            <a:r>
              <a:rPr lang="en-GB" u="sng"/>
              <a:t>Prosecutor </a:t>
            </a:r>
          </a:p>
          <a:p>
            <a:pPr marL="742950" lvl="1" indent="-285750"/>
            <a:r>
              <a:rPr lang="en-GB" sz="2200"/>
              <a:t>Officer responsible for the conduct of Criminal Proceedings</a:t>
            </a:r>
          </a:p>
          <a:p>
            <a:pPr marL="742950" lvl="1" indent="-285750"/>
            <a:endParaRPr lang="en-GB"/>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GB"/>
              <a:t>CPIA 1996</a:t>
            </a:r>
          </a:p>
        </p:txBody>
      </p:sp>
      <p:sp>
        <p:nvSpPr>
          <p:cNvPr id="499715" name="Rectangle 3"/>
          <p:cNvSpPr>
            <a:spLocks noGrp="1" noChangeArrowheads="1"/>
          </p:cNvSpPr>
          <p:nvPr>
            <p:ph type="body" idx="1"/>
          </p:nvPr>
        </p:nvSpPr>
        <p:spPr/>
        <p:txBody>
          <a:bodyPr/>
          <a:lstStyle/>
          <a:p>
            <a:r>
              <a:rPr lang="en-GB" b="1" dirty="0"/>
              <a:t>Definitions:</a:t>
            </a:r>
          </a:p>
          <a:p>
            <a:r>
              <a:rPr lang="en-GB" dirty="0"/>
              <a:t>Sensitive Material: </a:t>
            </a:r>
          </a:p>
          <a:p>
            <a:pPr lvl="1"/>
            <a:r>
              <a:rPr lang="en-GB" dirty="0"/>
              <a:t>Material which Disclosure officer considers is not in the public interest to disclose</a:t>
            </a:r>
          </a:p>
          <a:p>
            <a:r>
              <a:rPr lang="en-GB" dirty="0"/>
              <a:t>Privileged material : </a:t>
            </a:r>
          </a:p>
          <a:p>
            <a:pPr lvl="1"/>
            <a:r>
              <a:rPr lang="en-GB" dirty="0"/>
              <a:t>Communication between lawyers/client </a:t>
            </a:r>
          </a:p>
        </p:txBody>
      </p:sp>
      <p:pic>
        <p:nvPicPr>
          <p:cNvPr id="2" name="Picture 1"/>
          <p:cNvPicPr>
            <a:picLocks noChangeAspect="1"/>
          </p:cNvPicPr>
          <p:nvPr/>
        </p:nvPicPr>
        <p:blipFill>
          <a:blip r:embed="rId3"/>
          <a:stretch>
            <a:fillRect/>
          </a:stretch>
        </p:blipFill>
        <p:spPr>
          <a:xfrm>
            <a:off x="6588224" y="5301208"/>
            <a:ext cx="1877731" cy="695004"/>
          </a:xfrm>
          <a:prstGeom prst="rect">
            <a:avLst/>
          </a:prstGeom>
        </p:spPr>
      </p:pic>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GB"/>
              <a:t>Recording of Information</a:t>
            </a:r>
          </a:p>
        </p:txBody>
      </p:sp>
      <p:sp>
        <p:nvSpPr>
          <p:cNvPr id="500739" name="Rectangle 3"/>
          <p:cNvSpPr>
            <a:spLocks noGrp="1" noChangeArrowheads="1"/>
          </p:cNvSpPr>
          <p:nvPr>
            <p:ph type="body" idx="1"/>
          </p:nvPr>
        </p:nvSpPr>
        <p:spPr>
          <a:xfrm>
            <a:off x="457200" y="1885950"/>
            <a:ext cx="8686800" cy="4171950"/>
          </a:xfrm>
        </p:spPr>
        <p:txBody>
          <a:bodyPr/>
          <a:lstStyle/>
          <a:p>
            <a:r>
              <a:rPr lang="en-GB" b="1"/>
              <a:t>Officer in Charge</a:t>
            </a:r>
            <a:r>
              <a:rPr lang="en-GB"/>
              <a:t> must ensure: </a:t>
            </a:r>
          </a:p>
          <a:p>
            <a:pPr marL="742950" lvl="1" indent="-285750"/>
            <a:r>
              <a:rPr lang="en-GB"/>
              <a:t>relevant material is recorded in durable and retrievable form</a:t>
            </a:r>
          </a:p>
          <a:p>
            <a:r>
              <a:rPr lang="en-GB"/>
              <a:t>Negative info should be recorded</a:t>
            </a:r>
          </a:p>
          <a:p>
            <a:r>
              <a:rPr lang="en-GB"/>
              <a:t>Relevant info should be recorded</a:t>
            </a:r>
          </a:p>
          <a:p>
            <a:pPr marL="742950" lvl="1" indent="-285750"/>
            <a:r>
              <a:rPr lang="en-GB"/>
              <a:t>contemporaneously or </a:t>
            </a:r>
          </a:p>
          <a:p>
            <a:pPr marL="742950" lvl="1" indent="-285750"/>
            <a:r>
              <a:rPr lang="en-GB"/>
              <a:t>as soon as practicable after an event</a:t>
            </a:r>
          </a:p>
        </p:txBody>
      </p:sp>
      <p:pic>
        <p:nvPicPr>
          <p:cNvPr id="2" name="Picture 1"/>
          <p:cNvPicPr>
            <a:picLocks noChangeAspect="1"/>
          </p:cNvPicPr>
          <p:nvPr/>
        </p:nvPicPr>
        <p:blipFill>
          <a:blip r:embed="rId3"/>
          <a:stretch>
            <a:fillRect/>
          </a:stretch>
        </p:blipFill>
        <p:spPr>
          <a:xfrm>
            <a:off x="6777074" y="5335748"/>
            <a:ext cx="1877731" cy="695004"/>
          </a:xfrm>
          <a:prstGeom prst="rect">
            <a:avLst/>
          </a:prstGeom>
        </p:spPr>
      </p:pic>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GB"/>
              <a:t>Retention of Material</a:t>
            </a:r>
          </a:p>
        </p:txBody>
      </p:sp>
      <p:sp>
        <p:nvSpPr>
          <p:cNvPr id="501763" name="Rectangle 3"/>
          <p:cNvSpPr>
            <a:spLocks noGrp="1" noChangeArrowheads="1"/>
          </p:cNvSpPr>
          <p:nvPr>
            <p:ph type="body" idx="1"/>
          </p:nvPr>
        </p:nvSpPr>
        <p:spPr/>
        <p:txBody>
          <a:bodyPr/>
          <a:lstStyle/>
          <a:p>
            <a:r>
              <a:rPr lang="en-GB" b="1" dirty="0"/>
              <a:t>Investigator</a:t>
            </a:r>
            <a:r>
              <a:rPr lang="en-GB" dirty="0"/>
              <a:t> must retain relevant material including:</a:t>
            </a:r>
          </a:p>
          <a:p>
            <a:pPr marL="742950" lvl="1" indent="-285750"/>
            <a:r>
              <a:rPr lang="en-GB" dirty="0"/>
              <a:t>Material coming into his possession</a:t>
            </a:r>
          </a:p>
          <a:p>
            <a:pPr marL="742950" lvl="1" indent="-285750"/>
            <a:r>
              <a:rPr lang="en-GB" dirty="0"/>
              <a:t>Material created by him</a:t>
            </a:r>
          </a:p>
          <a:p>
            <a:r>
              <a:rPr lang="en-GB" b="1" dirty="0"/>
              <a:t>Officer in Charge</a:t>
            </a:r>
            <a:r>
              <a:rPr lang="en-GB" dirty="0"/>
              <a:t> must keep this under review </a:t>
            </a:r>
            <a:r>
              <a:rPr lang="en-GB" dirty="0" err="1"/>
              <a:t>ie</a:t>
            </a:r>
            <a:r>
              <a:rPr lang="en-GB" dirty="0"/>
              <a:t> “Relevant material”</a:t>
            </a:r>
          </a:p>
        </p:txBody>
      </p:sp>
      <p:pic>
        <p:nvPicPr>
          <p:cNvPr id="2" name="Picture 1"/>
          <p:cNvPicPr>
            <a:picLocks noChangeAspect="1"/>
          </p:cNvPicPr>
          <p:nvPr/>
        </p:nvPicPr>
        <p:blipFill>
          <a:blip r:embed="rId3"/>
          <a:stretch>
            <a:fillRect/>
          </a:stretch>
        </p:blipFill>
        <p:spPr>
          <a:xfrm>
            <a:off x="6809069" y="5312514"/>
            <a:ext cx="1877731" cy="695004"/>
          </a:xfrm>
          <a:prstGeom prst="rect">
            <a:avLst/>
          </a:prstGeom>
        </p:spPr>
      </p:pic>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n-GB"/>
              <a:t>Retention of Material</a:t>
            </a:r>
          </a:p>
        </p:txBody>
      </p:sp>
      <p:sp>
        <p:nvSpPr>
          <p:cNvPr id="502787" name="Rectangle 3"/>
          <p:cNvSpPr>
            <a:spLocks noGrp="1" noChangeArrowheads="1"/>
          </p:cNvSpPr>
          <p:nvPr>
            <p:ph type="body" idx="1"/>
          </p:nvPr>
        </p:nvSpPr>
        <p:spPr>
          <a:xfrm>
            <a:off x="228600" y="1676400"/>
            <a:ext cx="8686800" cy="4400550"/>
          </a:xfrm>
        </p:spPr>
        <p:txBody>
          <a:bodyPr/>
          <a:lstStyle/>
          <a:p>
            <a:r>
              <a:rPr lang="en-GB" sz="2600" dirty="0"/>
              <a:t>In particular the following should be retained:</a:t>
            </a:r>
          </a:p>
          <a:p>
            <a:pPr marL="742950" lvl="1" indent="-285750"/>
            <a:r>
              <a:rPr lang="en-GB" sz="2200" dirty="0"/>
              <a:t>Offence reports </a:t>
            </a:r>
            <a:r>
              <a:rPr lang="en-GB" sz="2200" dirty="0" err="1"/>
              <a:t>ie</a:t>
            </a:r>
            <a:r>
              <a:rPr lang="en-GB" sz="2200" dirty="0"/>
              <a:t> note books, </a:t>
            </a:r>
          </a:p>
          <a:p>
            <a:pPr marL="742950" lvl="1" indent="-285750"/>
            <a:r>
              <a:rPr lang="en-GB" sz="2200" dirty="0"/>
              <a:t>Final versions of witness statements</a:t>
            </a:r>
          </a:p>
          <a:p>
            <a:pPr marL="742950" lvl="1" indent="-285750"/>
            <a:r>
              <a:rPr lang="en-GB" sz="2200" dirty="0"/>
              <a:t>Draft witness statements where differ from final</a:t>
            </a:r>
          </a:p>
          <a:p>
            <a:pPr marL="742950" lvl="1" indent="-285750"/>
            <a:r>
              <a:rPr lang="en-GB" sz="2200" dirty="0"/>
              <a:t>Interview records</a:t>
            </a:r>
          </a:p>
          <a:p>
            <a:pPr marL="742950" lvl="1" indent="-285750"/>
            <a:r>
              <a:rPr lang="en-GB" sz="2200" dirty="0"/>
              <a:t>Communications with experts </a:t>
            </a:r>
          </a:p>
          <a:p>
            <a:pPr marL="742950" lvl="1" indent="-285750"/>
            <a:r>
              <a:rPr lang="en-GB" sz="2200" dirty="0"/>
              <a:t>Material that may cast doubt over reliability of witness</a:t>
            </a:r>
          </a:p>
          <a:p>
            <a:r>
              <a:rPr lang="en-GB" sz="2600" dirty="0"/>
              <a:t>Also:</a:t>
            </a:r>
          </a:p>
          <a:p>
            <a:pPr marL="742950" lvl="1" indent="-285750"/>
            <a:r>
              <a:rPr lang="en-GB" sz="2200" dirty="0"/>
              <a:t>File notes </a:t>
            </a:r>
            <a:r>
              <a:rPr lang="en-GB" sz="2200" dirty="0" err="1"/>
              <a:t>etc</a:t>
            </a:r>
            <a:endParaRPr lang="en-GB" sz="2200" dirty="0"/>
          </a:p>
        </p:txBody>
      </p:sp>
      <p:pic>
        <p:nvPicPr>
          <p:cNvPr id="2" name="Picture 1"/>
          <p:cNvPicPr>
            <a:picLocks noChangeAspect="1"/>
          </p:cNvPicPr>
          <p:nvPr/>
        </p:nvPicPr>
        <p:blipFill>
          <a:blip r:embed="rId3"/>
          <a:stretch>
            <a:fillRect/>
          </a:stretch>
        </p:blipFill>
        <p:spPr>
          <a:xfrm>
            <a:off x="6660232" y="5301208"/>
            <a:ext cx="1877731" cy="695004"/>
          </a:xfrm>
          <a:prstGeom prst="rect">
            <a:avLst/>
          </a:prstGeom>
        </p:spPr>
      </p:pic>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GB"/>
              <a:t>Retention of Material</a:t>
            </a:r>
          </a:p>
        </p:txBody>
      </p:sp>
      <p:sp>
        <p:nvSpPr>
          <p:cNvPr id="503811" name="Rectangle 3"/>
          <p:cNvSpPr>
            <a:spLocks noGrp="1" noChangeArrowheads="1"/>
          </p:cNvSpPr>
          <p:nvPr>
            <p:ph type="body" idx="1"/>
          </p:nvPr>
        </p:nvSpPr>
        <p:spPr/>
        <p:txBody>
          <a:bodyPr/>
          <a:lstStyle/>
          <a:p>
            <a:r>
              <a:rPr lang="en-GB"/>
              <a:t>All relevant material should be retained until:</a:t>
            </a:r>
          </a:p>
          <a:p>
            <a:pPr marL="742950" lvl="1" indent="-285750"/>
            <a:r>
              <a:rPr lang="en-GB"/>
              <a:t>Defendant is acquitted</a:t>
            </a:r>
          </a:p>
          <a:p>
            <a:pPr marL="742950" lvl="1" indent="-285750"/>
            <a:r>
              <a:rPr lang="en-GB"/>
              <a:t>Not proceeded against</a:t>
            </a:r>
          </a:p>
          <a:p>
            <a:pPr marL="742950" lvl="1" indent="-285750"/>
            <a:r>
              <a:rPr lang="en-GB"/>
              <a:t>If convicted</a:t>
            </a:r>
          </a:p>
          <a:p>
            <a:pPr marL="1143000" lvl="2" indent="-228600"/>
            <a:r>
              <a:rPr lang="en-GB"/>
              <a:t>After released from custody</a:t>
            </a:r>
          </a:p>
          <a:p>
            <a:pPr marL="1143000" lvl="2" indent="-228600"/>
            <a:r>
              <a:rPr lang="en-GB"/>
              <a:t>6 months from conviction</a:t>
            </a:r>
          </a:p>
          <a:p>
            <a:pPr marL="742950" lvl="1" indent="-285750"/>
            <a:r>
              <a:rPr lang="en-GB"/>
              <a:t>Until after any appeal is determined</a:t>
            </a:r>
          </a:p>
        </p:txBody>
      </p:sp>
      <p:pic>
        <p:nvPicPr>
          <p:cNvPr id="2" name="Picture 1"/>
          <p:cNvPicPr>
            <a:picLocks noChangeAspect="1"/>
          </p:cNvPicPr>
          <p:nvPr/>
        </p:nvPicPr>
        <p:blipFill>
          <a:blip r:embed="rId3"/>
          <a:stretch>
            <a:fillRect/>
          </a:stretch>
        </p:blipFill>
        <p:spPr>
          <a:xfrm>
            <a:off x="6732240" y="5310756"/>
            <a:ext cx="1877731" cy="695004"/>
          </a:xfrm>
          <a:prstGeom prst="rect">
            <a:avLst/>
          </a:prstGeom>
        </p:spPr>
      </p:pic>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42" name="Rectangle 2"/>
          <p:cNvSpPr>
            <a:spLocks noGrp="1" noChangeArrowheads="1"/>
          </p:cNvSpPr>
          <p:nvPr>
            <p:ph type="title"/>
          </p:nvPr>
        </p:nvSpPr>
        <p:spPr/>
        <p:txBody>
          <a:bodyPr/>
          <a:lstStyle/>
          <a:p>
            <a:r>
              <a:rPr lang="en-GB"/>
              <a:t>General Duty</a:t>
            </a:r>
          </a:p>
        </p:txBody>
      </p:sp>
      <p:sp>
        <p:nvSpPr>
          <p:cNvPr id="983043" name="Rectangle 3"/>
          <p:cNvSpPr>
            <a:spLocks noGrp="1" noChangeArrowheads="1"/>
          </p:cNvSpPr>
          <p:nvPr>
            <p:ph type="body" idx="1"/>
          </p:nvPr>
        </p:nvSpPr>
        <p:spPr/>
        <p:txBody>
          <a:bodyPr/>
          <a:lstStyle/>
          <a:p>
            <a:r>
              <a:rPr lang="en-GB"/>
              <a:t>“Investigator should pursue all reasonable lines of enquiry, whether these point towards or away from the suspect” </a:t>
            </a:r>
            <a:r>
              <a:rPr lang="en-GB" sz="1800"/>
              <a:t>CPIA CoP </a:t>
            </a:r>
          </a:p>
        </p:txBody>
      </p:sp>
      <p:pic>
        <p:nvPicPr>
          <p:cNvPr id="2" name="Picture 1"/>
          <p:cNvPicPr>
            <a:picLocks noChangeAspect="1"/>
          </p:cNvPicPr>
          <p:nvPr/>
        </p:nvPicPr>
        <p:blipFill>
          <a:blip r:embed="rId3"/>
          <a:stretch>
            <a:fillRect/>
          </a:stretch>
        </p:blipFill>
        <p:spPr>
          <a:xfrm>
            <a:off x="6809069" y="5346149"/>
            <a:ext cx="1877731" cy="695004"/>
          </a:xfrm>
          <a:prstGeom prst="rect">
            <a:avLst/>
          </a:prstGeom>
        </p:spPr>
      </p:pic>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r>
              <a:rPr lang="en-GB"/>
              <a:t>Schedules</a:t>
            </a:r>
          </a:p>
        </p:txBody>
      </p:sp>
      <p:sp>
        <p:nvSpPr>
          <p:cNvPr id="984067" name="Rectangle 3"/>
          <p:cNvSpPr>
            <a:spLocks noGrp="1" noChangeArrowheads="1"/>
          </p:cNvSpPr>
          <p:nvPr>
            <p:ph type="body" idx="1"/>
          </p:nvPr>
        </p:nvSpPr>
        <p:spPr/>
        <p:txBody>
          <a:bodyPr/>
          <a:lstStyle/>
          <a:p>
            <a:r>
              <a:rPr lang="en-GB" dirty="0"/>
              <a:t>Should be produced for:</a:t>
            </a:r>
          </a:p>
          <a:p>
            <a:pPr lvl="1"/>
            <a:r>
              <a:rPr lang="en-GB" dirty="0"/>
              <a:t>Unused non-sensitive material</a:t>
            </a:r>
          </a:p>
          <a:p>
            <a:pPr lvl="1"/>
            <a:r>
              <a:rPr lang="en-GB" dirty="0"/>
              <a:t>Sensitive material</a:t>
            </a:r>
          </a:p>
          <a:p>
            <a:r>
              <a:rPr lang="en-GB" dirty="0"/>
              <a:t>Where accused is:</a:t>
            </a:r>
          </a:p>
          <a:p>
            <a:pPr lvl="1"/>
            <a:r>
              <a:rPr lang="en-GB" dirty="0"/>
              <a:t>Indicted</a:t>
            </a:r>
          </a:p>
          <a:p>
            <a:pPr lvl="1"/>
            <a:r>
              <a:rPr lang="en-GB" dirty="0"/>
              <a:t>Charged with an either way offence or summary offence</a:t>
            </a:r>
          </a:p>
          <a:p>
            <a:pPr lvl="1"/>
            <a:r>
              <a:rPr lang="en-GB" dirty="0"/>
              <a:t> but is likely to plead not guilty</a:t>
            </a:r>
          </a:p>
          <a:p>
            <a:pPr lvl="1"/>
            <a:endParaRPr lang="en-GB" dirty="0"/>
          </a:p>
        </p:txBody>
      </p:sp>
      <p:pic>
        <p:nvPicPr>
          <p:cNvPr id="2" name="Picture 1"/>
          <p:cNvPicPr>
            <a:picLocks noChangeAspect="1"/>
          </p:cNvPicPr>
          <p:nvPr/>
        </p:nvPicPr>
        <p:blipFill>
          <a:blip r:embed="rId3"/>
          <a:stretch>
            <a:fillRect/>
          </a:stretch>
        </p:blipFill>
        <p:spPr>
          <a:xfrm>
            <a:off x="6516216" y="5301208"/>
            <a:ext cx="1877731" cy="695004"/>
          </a:xfrm>
          <a:prstGeom prst="rect">
            <a:avLst/>
          </a:prstGeom>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5090" name="Rectangle 2"/>
          <p:cNvSpPr>
            <a:spLocks noGrp="1" noChangeArrowheads="1"/>
          </p:cNvSpPr>
          <p:nvPr>
            <p:ph type="title"/>
          </p:nvPr>
        </p:nvSpPr>
        <p:spPr/>
        <p:txBody>
          <a:bodyPr/>
          <a:lstStyle/>
          <a:p>
            <a:r>
              <a:rPr lang="en-GB">
                <a:solidFill>
                  <a:srgbClr val="669900"/>
                </a:solidFill>
              </a:rPr>
              <a:t>Schedule of Unused Materials</a:t>
            </a:r>
          </a:p>
        </p:txBody>
      </p:sp>
      <p:sp>
        <p:nvSpPr>
          <p:cNvPr id="985091" name="Rectangle 3"/>
          <p:cNvSpPr>
            <a:spLocks noGrp="1" noChangeArrowheads="1"/>
          </p:cNvSpPr>
          <p:nvPr>
            <p:ph type="body" sz="half" idx="1"/>
          </p:nvPr>
        </p:nvSpPr>
        <p:spPr>
          <a:xfrm>
            <a:off x="468313" y="1484313"/>
            <a:ext cx="8002587" cy="1081087"/>
          </a:xfrm>
        </p:spPr>
        <p:txBody>
          <a:bodyPr/>
          <a:lstStyle/>
          <a:p>
            <a:pPr>
              <a:lnSpc>
                <a:spcPct val="80000"/>
              </a:lnSpc>
              <a:buFont typeface="Wingdings" pitchFamily="2" charset="2"/>
              <a:buNone/>
            </a:pPr>
            <a:r>
              <a:rPr lang="en-GB" sz="1100" b="1"/>
              <a:t>REDCHESTER BOROUGH COUNCIL</a:t>
            </a:r>
          </a:p>
          <a:p>
            <a:pPr>
              <a:lnSpc>
                <a:spcPct val="80000"/>
              </a:lnSpc>
              <a:buFont typeface="Wingdings" pitchFamily="2" charset="2"/>
              <a:buNone/>
            </a:pPr>
            <a:r>
              <a:rPr lang="en-GB" sz="1100" b="1"/>
              <a:t>Case Number:</a:t>
            </a:r>
          </a:p>
          <a:p>
            <a:pPr>
              <a:lnSpc>
                <a:spcPct val="80000"/>
              </a:lnSpc>
              <a:buFont typeface="Wingdings" pitchFamily="2" charset="2"/>
              <a:buNone/>
            </a:pPr>
            <a:r>
              <a:rPr lang="en-GB" sz="1100" b="1"/>
              <a:t>Case Officer:</a:t>
            </a:r>
          </a:p>
          <a:p>
            <a:pPr>
              <a:lnSpc>
                <a:spcPct val="80000"/>
              </a:lnSpc>
              <a:buFont typeface="Wingdings" pitchFamily="2" charset="2"/>
              <a:buNone/>
            </a:pPr>
            <a:r>
              <a:rPr lang="en-GB" sz="1100" b="1"/>
              <a:t>Defendant:</a:t>
            </a:r>
          </a:p>
          <a:p>
            <a:pPr algn="ctr">
              <a:lnSpc>
                <a:spcPct val="80000"/>
              </a:lnSpc>
              <a:buFont typeface="Wingdings" pitchFamily="2" charset="2"/>
              <a:buNone/>
            </a:pPr>
            <a:r>
              <a:rPr lang="en-GB" sz="1100" b="1"/>
              <a:t>SCHEDULE OF UNUSED MATERIALS</a:t>
            </a:r>
          </a:p>
        </p:txBody>
      </p:sp>
      <p:graphicFrame>
        <p:nvGraphicFramePr>
          <p:cNvPr id="985092" name="Group 4"/>
          <p:cNvGraphicFramePr>
            <a:graphicFrameLocks noGrp="1"/>
          </p:cNvGraphicFramePr>
          <p:nvPr>
            <p:ph sz="half" idx="2"/>
          </p:nvPr>
        </p:nvGraphicFramePr>
        <p:xfrm>
          <a:off x="468313" y="2924175"/>
          <a:ext cx="8064500" cy="3095625"/>
        </p:xfrm>
        <a:graphic>
          <a:graphicData uri="http://schemas.openxmlformats.org/drawingml/2006/table">
            <a:tbl>
              <a:tblPr/>
              <a:tblGrid>
                <a:gridCol w="1800225">
                  <a:extLst>
                    <a:ext uri="{9D8B030D-6E8A-4147-A177-3AD203B41FA5}">
                      <a16:colId xmlns:a16="http://schemas.microsoft.com/office/drawing/2014/main" val="20000"/>
                    </a:ext>
                  </a:extLst>
                </a:gridCol>
                <a:gridCol w="6264275">
                  <a:extLst>
                    <a:ext uri="{9D8B030D-6E8A-4147-A177-3AD203B41FA5}">
                      <a16:colId xmlns:a16="http://schemas.microsoft.com/office/drawing/2014/main" val="20001"/>
                    </a:ext>
                  </a:extLst>
                </a:gridCol>
              </a:tblGrid>
              <a:tr h="6572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600" b="0" i="0" u="none" strike="noStrike" cap="none" normalizeH="0" baseline="0">
                          <a:ln>
                            <a:noFill/>
                          </a:ln>
                          <a:solidFill>
                            <a:schemeClr val="tx1"/>
                          </a:solidFill>
                          <a:effectLst/>
                          <a:latin typeface="Arial" charset="0"/>
                        </a:rPr>
                        <a:t>Item 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GB" sz="2600" b="0" i="0" u="none" strike="noStrike" cap="none" normalizeH="0" baseline="0" dirty="0">
                          <a:ln>
                            <a:noFill/>
                          </a:ln>
                          <a:solidFill>
                            <a:schemeClr val="tx1"/>
                          </a:solidFill>
                          <a:effectLst/>
                          <a:latin typeface="Arial" charset="0"/>
                        </a:rPr>
                        <a:t>Description of Material</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3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095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83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561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4132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endParaRPr kumimoji="0" lang="en-US" sz="26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114" name="Rectangle 2"/>
          <p:cNvSpPr>
            <a:spLocks noGrp="1" noChangeArrowheads="1"/>
          </p:cNvSpPr>
          <p:nvPr>
            <p:ph type="title"/>
          </p:nvPr>
        </p:nvSpPr>
        <p:spPr/>
        <p:txBody>
          <a:bodyPr/>
          <a:lstStyle/>
          <a:p>
            <a:r>
              <a:rPr lang="en-GB"/>
              <a:t>Schedules</a:t>
            </a:r>
          </a:p>
        </p:txBody>
      </p:sp>
      <p:sp>
        <p:nvSpPr>
          <p:cNvPr id="986115" name="Rectangle 3"/>
          <p:cNvSpPr>
            <a:spLocks noGrp="1" noChangeArrowheads="1"/>
          </p:cNvSpPr>
          <p:nvPr>
            <p:ph type="body" idx="1"/>
          </p:nvPr>
        </p:nvSpPr>
        <p:spPr/>
        <p:txBody>
          <a:bodyPr/>
          <a:lstStyle/>
          <a:p>
            <a:r>
              <a:rPr lang="en-GB"/>
              <a:t>All items listed separately and numbered</a:t>
            </a:r>
          </a:p>
          <a:p>
            <a:r>
              <a:rPr lang="en-GB"/>
              <a:t>Brief description to allow:</a:t>
            </a:r>
          </a:p>
          <a:p>
            <a:pPr lvl="1"/>
            <a:r>
              <a:rPr lang="en-GB"/>
              <a:t>Nature of material to be identified</a:t>
            </a:r>
          </a:p>
          <a:p>
            <a:pPr lvl="1"/>
            <a:r>
              <a:rPr lang="en-GB"/>
              <a:t>Prosecutor to decide whether he needs to inspect material</a:t>
            </a:r>
          </a:p>
          <a:p>
            <a:r>
              <a:rPr lang="en-GB"/>
              <a:t>Common items can be “blocked” together</a:t>
            </a:r>
          </a:p>
        </p:txBody>
      </p:sp>
      <p:pic>
        <p:nvPicPr>
          <p:cNvPr id="2" name="Picture 1"/>
          <p:cNvPicPr>
            <a:picLocks noChangeAspect="1"/>
          </p:cNvPicPr>
          <p:nvPr/>
        </p:nvPicPr>
        <p:blipFill>
          <a:blip r:embed="rId3"/>
          <a:stretch>
            <a:fillRect/>
          </a:stretch>
        </p:blipFill>
        <p:spPr>
          <a:xfrm>
            <a:off x="6761314" y="5304982"/>
            <a:ext cx="1877731" cy="69500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Regulators should:</a:t>
            </a:r>
          </a:p>
        </p:txBody>
      </p:sp>
      <p:sp>
        <p:nvSpPr>
          <p:cNvPr id="3" name="Content Placeholder 2"/>
          <p:cNvSpPr>
            <a:spLocks noGrp="1"/>
          </p:cNvSpPr>
          <p:nvPr>
            <p:ph idx="1"/>
          </p:nvPr>
        </p:nvSpPr>
        <p:spPr/>
        <p:txBody>
          <a:bodyPr>
            <a:normAutofit fontScale="85000" lnSpcReduction="10000"/>
          </a:bodyPr>
          <a:lstStyle/>
          <a:p>
            <a:r>
              <a:rPr lang="en-GB" dirty="0"/>
              <a:t>Carry out their activities in a way that supports those they regulate to comply and grow </a:t>
            </a:r>
          </a:p>
          <a:p>
            <a:r>
              <a:rPr lang="en-GB" dirty="0"/>
              <a:t>Provide simple and straightforward ways to engage with those they regulate and hear their views</a:t>
            </a:r>
          </a:p>
          <a:p>
            <a:r>
              <a:rPr lang="en-GB" dirty="0"/>
              <a:t>Base their regulatory activities on risk</a:t>
            </a:r>
          </a:p>
          <a:p>
            <a:r>
              <a:rPr lang="en-GB" dirty="0"/>
              <a:t>Share information about compliance and risk </a:t>
            </a:r>
          </a:p>
          <a:p>
            <a:r>
              <a:rPr lang="en-GB" dirty="0"/>
              <a:t>Ensure clear information, guidance and advice is available to help those they regulate meet their responsibilities to comply</a:t>
            </a:r>
          </a:p>
          <a:p>
            <a:r>
              <a:rPr lang="en-GB" dirty="0"/>
              <a:t>Ensure that their approach to their regulatory activities is transparent </a:t>
            </a:r>
          </a:p>
        </p:txBody>
      </p:sp>
    </p:spTree>
    <p:extLst>
      <p:ext uri="{BB962C8B-B14F-4D97-AF65-F5344CB8AC3E}">
        <p14:creationId xmlns:p14="http://schemas.microsoft.com/office/powerpoint/2010/main" val="6002583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Grp="1" noChangeArrowheads="1"/>
          </p:cNvSpPr>
          <p:nvPr>
            <p:ph type="title"/>
          </p:nvPr>
        </p:nvSpPr>
        <p:spPr/>
        <p:txBody>
          <a:bodyPr/>
          <a:lstStyle/>
          <a:p>
            <a:r>
              <a:rPr lang="en-GB"/>
              <a:t>Amended Schedules</a:t>
            </a:r>
          </a:p>
        </p:txBody>
      </p:sp>
      <p:sp>
        <p:nvSpPr>
          <p:cNvPr id="987139" name="Rectangle 3"/>
          <p:cNvSpPr>
            <a:spLocks noGrp="1" noChangeArrowheads="1"/>
          </p:cNvSpPr>
          <p:nvPr>
            <p:ph type="body" idx="1"/>
          </p:nvPr>
        </p:nvSpPr>
        <p:spPr>
          <a:xfrm>
            <a:off x="457200" y="1600200"/>
            <a:ext cx="8435975" cy="4530725"/>
          </a:xfrm>
        </p:spPr>
        <p:txBody>
          <a:bodyPr/>
          <a:lstStyle/>
          <a:p>
            <a:r>
              <a:rPr lang="en-GB" dirty="0"/>
              <a:t>Identify any additional material which;</a:t>
            </a:r>
          </a:p>
          <a:p>
            <a:pPr lvl="1"/>
            <a:r>
              <a:rPr lang="en-GB" dirty="0"/>
              <a:t>May be relevant to the investigation.</a:t>
            </a:r>
          </a:p>
          <a:p>
            <a:pPr lvl="1"/>
            <a:r>
              <a:rPr lang="en-GB" dirty="0"/>
              <a:t>Does not form part of the case against the accused</a:t>
            </a:r>
          </a:p>
          <a:p>
            <a:pPr lvl="1"/>
            <a:r>
              <a:rPr lang="en-GB" dirty="0"/>
              <a:t>Is not already listed on a schedule</a:t>
            </a:r>
          </a:p>
          <a:p>
            <a:pPr lvl="1">
              <a:buFont typeface="Wingdings" pitchFamily="2" charset="2"/>
              <a:buNone/>
            </a:pPr>
            <a:endParaRPr lang="en-GB" dirty="0"/>
          </a:p>
          <a:p>
            <a:pPr lvl="1"/>
            <a:endParaRPr lang="en-GB" dirty="0"/>
          </a:p>
          <a:p>
            <a:pPr lvl="1"/>
            <a:endParaRPr lang="en-GB" dirty="0"/>
          </a:p>
        </p:txBody>
      </p:sp>
      <p:pic>
        <p:nvPicPr>
          <p:cNvPr id="2" name="Picture 1"/>
          <p:cNvPicPr>
            <a:picLocks noChangeAspect="1"/>
          </p:cNvPicPr>
          <p:nvPr/>
        </p:nvPicPr>
        <p:blipFill>
          <a:blip r:embed="rId3"/>
          <a:stretch>
            <a:fillRect/>
          </a:stretch>
        </p:blipFill>
        <p:spPr>
          <a:xfrm>
            <a:off x="6785405" y="5310756"/>
            <a:ext cx="1877731" cy="695004"/>
          </a:xfrm>
          <a:prstGeom prst="rect">
            <a:avLst/>
          </a:prstGeom>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8162" name="Rectangle 2"/>
          <p:cNvSpPr>
            <a:spLocks noGrp="1" noChangeArrowheads="1"/>
          </p:cNvSpPr>
          <p:nvPr>
            <p:ph type="title"/>
          </p:nvPr>
        </p:nvSpPr>
        <p:spPr/>
        <p:txBody>
          <a:bodyPr/>
          <a:lstStyle/>
          <a:p>
            <a:r>
              <a:rPr lang="en-GB"/>
              <a:t>Disclosure - an overview</a:t>
            </a:r>
          </a:p>
        </p:txBody>
      </p:sp>
      <p:sp>
        <p:nvSpPr>
          <p:cNvPr id="988163" name="Rectangle 3"/>
          <p:cNvSpPr>
            <a:spLocks noGrp="1" noChangeArrowheads="1"/>
          </p:cNvSpPr>
          <p:nvPr>
            <p:ph type="body" idx="1"/>
          </p:nvPr>
        </p:nvSpPr>
        <p:spPr/>
        <p:txBody>
          <a:bodyPr/>
          <a:lstStyle/>
          <a:p>
            <a:r>
              <a:rPr lang="en-GB" dirty="0"/>
              <a:t>Disclosure officer</a:t>
            </a:r>
          </a:p>
          <a:p>
            <a:pPr marL="742950" lvl="1" indent="-285750"/>
            <a:r>
              <a:rPr lang="en-GB" dirty="0"/>
              <a:t>“Reveals relevant material” to Prosecutor – certifies</a:t>
            </a:r>
          </a:p>
          <a:p>
            <a:r>
              <a:rPr lang="en-GB" dirty="0"/>
              <a:t>Disclosure of material to accused</a:t>
            </a:r>
          </a:p>
          <a:p>
            <a:pPr marL="742950" lvl="1" indent="-285750"/>
            <a:r>
              <a:rPr lang="en-GB" dirty="0"/>
              <a:t>Giving copies</a:t>
            </a:r>
          </a:p>
          <a:p>
            <a:pPr marL="742950" lvl="1" indent="-285750"/>
            <a:r>
              <a:rPr lang="en-GB" dirty="0"/>
              <a:t>Allowing inspection</a:t>
            </a:r>
          </a:p>
          <a:p>
            <a:r>
              <a:rPr lang="en-GB" dirty="0"/>
              <a:t>Disclosure rules amended by s32 CJA 2003</a:t>
            </a:r>
          </a:p>
        </p:txBody>
      </p:sp>
      <p:pic>
        <p:nvPicPr>
          <p:cNvPr id="2" name="Picture 1"/>
          <p:cNvPicPr>
            <a:picLocks noChangeAspect="1"/>
          </p:cNvPicPr>
          <p:nvPr/>
        </p:nvPicPr>
        <p:blipFill>
          <a:blip r:embed="rId3"/>
          <a:stretch>
            <a:fillRect/>
          </a:stretch>
        </p:blipFill>
        <p:spPr>
          <a:xfrm>
            <a:off x="6588224" y="5229200"/>
            <a:ext cx="1877731" cy="695004"/>
          </a:xfrm>
          <a:prstGeom prst="rect">
            <a:avLst/>
          </a:prstGeom>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Grp="1" noChangeArrowheads="1"/>
          </p:cNvSpPr>
          <p:nvPr>
            <p:ph type="title"/>
          </p:nvPr>
        </p:nvSpPr>
        <p:spPr/>
        <p:txBody>
          <a:bodyPr/>
          <a:lstStyle/>
          <a:p>
            <a:r>
              <a:rPr lang="en-GB"/>
              <a:t>Single test for disclosure</a:t>
            </a:r>
          </a:p>
        </p:txBody>
      </p:sp>
      <p:sp>
        <p:nvSpPr>
          <p:cNvPr id="989187" name="Rectangle 3"/>
          <p:cNvSpPr>
            <a:spLocks noGrp="1" noChangeArrowheads="1"/>
          </p:cNvSpPr>
          <p:nvPr>
            <p:ph type="body" idx="1"/>
          </p:nvPr>
        </p:nvSpPr>
        <p:spPr/>
        <p:txBody>
          <a:bodyPr/>
          <a:lstStyle/>
          <a:p>
            <a:r>
              <a:rPr lang="en-GB"/>
              <a:t>One stage system introduced</a:t>
            </a:r>
          </a:p>
          <a:p>
            <a:pPr lvl="1"/>
            <a:r>
              <a:rPr lang="en-GB"/>
              <a:t>Replaces primary and secondary disclosure</a:t>
            </a:r>
          </a:p>
          <a:p>
            <a:r>
              <a:rPr lang="en-GB"/>
              <a:t>Prosecutor must:</a:t>
            </a:r>
          </a:p>
          <a:p>
            <a:pPr lvl="1"/>
            <a:r>
              <a:rPr lang="en-GB"/>
              <a:t>Disclose anything that might </a:t>
            </a:r>
            <a:r>
              <a:rPr lang="en-GB" i="1"/>
              <a:t>reasonably </a:t>
            </a:r>
            <a:r>
              <a:rPr lang="en-GB"/>
              <a:t>undermine case or assist defence or</a:t>
            </a:r>
          </a:p>
          <a:p>
            <a:pPr lvl="1"/>
            <a:r>
              <a:rPr lang="en-GB"/>
              <a:t>Provide written statement that such material does not exist</a:t>
            </a:r>
          </a:p>
          <a:p>
            <a:r>
              <a:rPr lang="en-GB"/>
              <a:t>Disclosure based on “reasonableness”</a:t>
            </a:r>
          </a:p>
          <a:p>
            <a:r>
              <a:rPr lang="en-GB"/>
              <a:t>Prosecutor must keep material under review</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78" name="Rectangle 2"/>
          <p:cNvSpPr>
            <a:spLocks noGrp="1" noChangeArrowheads="1"/>
          </p:cNvSpPr>
          <p:nvPr>
            <p:ph type="title"/>
          </p:nvPr>
        </p:nvSpPr>
        <p:spPr/>
        <p:txBody>
          <a:bodyPr/>
          <a:lstStyle/>
          <a:p>
            <a:r>
              <a:rPr lang="en-GB"/>
              <a:t>Case Study</a:t>
            </a:r>
          </a:p>
        </p:txBody>
      </p:sp>
      <p:sp>
        <p:nvSpPr>
          <p:cNvPr id="2" name="Content Placeholder 1"/>
          <p:cNvSpPr>
            <a:spLocks noGrp="1"/>
          </p:cNvSpPr>
          <p:nvPr>
            <p:ph idx="1"/>
          </p:nvPr>
        </p:nvSpPr>
        <p:spPr/>
        <p:txBody>
          <a:bodyPr/>
          <a:lstStyle/>
          <a:p>
            <a:r>
              <a:rPr lang="en-GB" dirty="0"/>
              <a:t>What matters would need to be disclosed to the defence?</a:t>
            </a:r>
          </a:p>
        </p:txBody>
      </p:sp>
      <p:pic>
        <p:nvPicPr>
          <p:cNvPr id="4" name="Picture 3"/>
          <p:cNvPicPr>
            <a:picLocks noChangeAspect="1"/>
          </p:cNvPicPr>
          <p:nvPr/>
        </p:nvPicPr>
        <p:blipFill>
          <a:blip r:embed="rId3"/>
          <a:stretch>
            <a:fillRect/>
          </a:stretch>
        </p:blipFill>
        <p:spPr>
          <a:xfrm>
            <a:off x="6372200" y="5239093"/>
            <a:ext cx="1877731" cy="695004"/>
          </a:xfrm>
          <a:prstGeom prst="rect">
            <a:avLst/>
          </a:prstGeom>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ChangeArrowheads="1"/>
          </p:cNvSpPr>
          <p:nvPr>
            <p:ph type="ctrTitle"/>
          </p:nvPr>
        </p:nvSpPr>
        <p:spPr/>
        <p:txBody>
          <a:bodyPr/>
          <a:lstStyle/>
          <a:p>
            <a:r>
              <a:rPr lang="en-US"/>
              <a:t>Interviewing Suspects</a:t>
            </a:r>
          </a:p>
        </p:txBody>
      </p:sp>
      <p:sp>
        <p:nvSpPr>
          <p:cNvPr id="409603" name="Rectangle 3"/>
          <p:cNvSpPr>
            <a:spLocks noGrp="1" noChangeArrowheads="1"/>
          </p:cNvSpPr>
          <p:nvPr>
            <p:ph type="subTitle" idx="1"/>
          </p:nvPr>
        </p:nvSpPr>
        <p:spPr/>
        <p:txBody>
          <a:bodyPr/>
          <a:lstStyle/>
          <a:p>
            <a:endParaRPr lang="en-US" dirty="0"/>
          </a:p>
        </p:txBody>
      </p:sp>
      <p:pic>
        <p:nvPicPr>
          <p:cNvPr id="4" name="Picture 3" descr="FSA Logo.JPG"/>
          <p:cNvPicPr>
            <a:picLocks noChangeAspect="1"/>
          </p:cNvPicPr>
          <p:nvPr/>
        </p:nvPicPr>
        <p:blipFill>
          <a:blip r:embed="rId3" cstate="print"/>
          <a:stretch>
            <a:fillRect/>
          </a:stretch>
        </p:blipFill>
        <p:spPr>
          <a:xfrm>
            <a:off x="6444208" y="5373216"/>
            <a:ext cx="1876425" cy="695325"/>
          </a:xfrm>
          <a:prstGeom prst="rect">
            <a:avLst/>
          </a:prstGeom>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p:txBody>
          <a:bodyPr/>
          <a:lstStyle/>
          <a:p>
            <a:r>
              <a:rPr lang="en-US"/>
              <a:t>Background</a:t>
            </a:r>
          </a:p>
        </p:txBody>
      </p:sp>
      <p:sp>
        <p:nvSpPr>
          <p:cNvPr id="410627" name="Rectangle 3"/>
          <p:cNvSpPr>
            <a:spLocks noGrp="1" noChangeArrowheads="1"/>
          </p:cNvSpPr>
          <p:nvPr>
            <p:ph type="body" idx="1"/>
          </p:nvPr>
        </p:nvSpPr>
        <p:spPr>
          <a:xfrm>
            <a:off x="611188" y="1557338"/>
            <a:ext cx="7772400" cy="4176712"/>
          </a:xfrm>
        </p:spPr>
        <p:txBody>
          <a:bodyPr/>
          <a:lstStyle/>
          <a:p>
            <a:r>
              <a:rPr lang="en-US" sz="2600"/>
              <a:t>Police and Criminal Evidence Act 1984</a:t>
            </a:r>
          </a:p>
          <a:p>
            <a:pPr lvl="1"/>
            <a:r>
              <a:rPr lang="en-US" sz="2200"/>
              <a:t>Introduced to ensure fairness of Criminal Investigations</a:t>
            </a:r>
          </a:p>
          <a:p>
            <a:pPr lvl="1"/>
            <a:r>
              <a:rPr lang="en-US" sz="2200"/>
              <a:t>Detailed requirements provided in Code of Practice.</a:t>
            </a:r>
          </a:p>
          <a:p>
            <a:r>
              <a:rPr lang="en-US" sz="2600"/>
              <a:t>Code of Practice </a:t>
            </a:r>
          </a:p>
          <a:p>
            <a:pPr lvl="1"/>
            <a:r>
              <a:rPr lang="en-US" sz="2200"/>
              <a:t>Issued under Articles 66 of the Act.</a:t>
            </a:r>
          </a:p>
          <a:p>
            <a:pPr lvl="1"/>
            <a:r>
              <a:rPr lang="en-US" sz="2200"/>
              <a:t>Issued by Home Secretary.</a:t>
            </a:r>
          </a:p>
          <a:p>
            <a:pPr lvl="1"/>
            <a:r>
              <a:rPr lang="en-US" sz="2200"/>
              <a:t>Must be approved by both Houses of Parliament</a:t>
            </a:r>
          </a:p>
        </p:txBody>
      </p:sp>
      <p:pic>
        <p:nvPicPr>
          <p:cNvPr id="2" name="Picture 1"/>
          <p:cNvPicPr>
            <a:picLocks noChangeAspect="1"/>
          </p:cNvPicPr>
          <p:nvPr/>
        </p:nvPicPr>
        <p:blipFill>
          <a:blip r:embed="rId3"/>
          <a:stretch>
            <a:fillRect/>
          </a:stretch>
        </p:blipFill>
        <p:spPr>
          <a:xfrm>
            <a:off x="6588224" y="5301208"/>
            <a:ext cx="1877731" cy="695004"/>
          </a:xfrm>
          <a:prstGeom prst="rect">
            <a:avLst/>
          </a:prstGeom>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0" name="Rectangle 2"/>
          <p:cNvSpPr>
            <a:spLocks noGrp="1" noChangeArrowheads="1"/>
          </p:cNvSpPr>
          <p:nvPr>
            <p:ph type="title"/>
          </p:nvPr>
        </p:nvSpPr>
        <p:spPr/>
        <p:txBody>
          <a:bodyPr/>
          <a:lstStyle/>
          <a:p>
            <a:r>
              <a:rPr lang="en-US"/>
              <a:t>Code of Practice</a:t>
            </a:r>
          </a:p>
        </p:txBody>
      </p:sp>
      <p:sp>
        <p:nvSpPr>
          <p:cNvPr id="411651" name="Rectangle 3"/>
          <p:cNvSpPr>
            <a:spLocks noGrp="1" noChangeArrowheads="1"/>
          </p:cNvSpPr>
          <p:nvPr>
            <p:ph type="body" idx="1"/>
          </p:nvPr>
        </p:nvSpPr>
        <p:spPr>
          <a:xfrm>
            <a:off x="457200" y="1600200"/>
            <a:ext cx="8507413" cy="4530725"/>
          </a:xfrm>
        </p:spPr>
        <p:txBody>
          <a:bodyPr/>
          <a:lstStyle/>
          <a:p>
            <a:pPr>
              <a:lnSpc>
                <a:spcPct val="90000"/>
              </a:lnSpc>
            </a:pPr>
            <a:r>
              <a:rPr lang="en-US" dirty="0"/>
              <a:t>Divided into Eight sections:</a:t>
            </a:r>
          </a:p>
          <a:p>
            <a:pPr>
              <a:lnSpc>
                <a:spcPct val="90000"/>
              </a:lnSpc>
            </a:pPr>
            <a:r>
              <a:rPr lang="en-US" dirty="0"/>
              <a:t>A: Stop and Search Powers</a:t>
            </a:r>
          </a:p>
          <a:p>
            <a:pPr>
              <a:lnSpc>
                <a:spcPct val="90000"/>
              </a:lnSpc>
            </a:pPr>
            <a:r>
              <a:rPr lang="en-US" dirty="0"/>
              <a:t>B: Searching of premises</a:t>
            </a:r>
          </a:p>
          <a:p>
            <a:pPr>
              <a:lnSpc>
                <a:spcPct val="90000"/>
              </a:lnSpc>
            </a:pPr>
            <a:r>
              <a:rPr lang="en-US" dirty="0"/>
              <a:t>C: Detention, treatment and questioning</a:t>
            </a:r>
          </a:p>
          <a:p>
            <a:pPr>
              <a:lnSpc>
                <a:spcPct val="90000"/>
              </a:lnSpc>
            </a:pPr>
            <a:r>
              <a:rPr lang="en-US" dirty="0"/>
              <a:t>D: Identification of persons</a:t>
            </a:r>
          </a:p>
          <a:p>
            <a:pPr>
              <a:lnSpc>
                <a:spcPct val="90000"/>
              </a:lnSpc>
            </a:pPr>
            <a:r>
              <a:rPr lang="en-US" dirty="0"/>
              <a:t>E: Audio recording of interviews</a:t>
            </a:r>
          </a:p>
          <a:p>
            <a:pPr>
              <a:lnSpc>
                <a:spcPct val="90000"/>
              </a:lnSpc>
            </a:pPr>
            <a:r>
              <a:rPr lang="en-US" dirty="0"/>
              <a:t>F : Visual Recording with Sound</a:t>
            </a:r>
          </a:p>
          <a:p>
            <a:pPr>
              <a:lnSpc>
                <a:spcPct val="90000"/>
              </a:lnSpc>
            </a:pPr>
            <a:r>
              <a:rPr lang="en-GB" dirty="0"/>
              <a:t>G: Statutory powers of arrest by police officers</a:t>
            </a:r>
          </a:p>
          <a:p>
            <a:pPr>
              <a:lnSpc>
                <a:spcPct val="90000"/>
              </a:lnSpc>
            </a:pPr>
            <a:r>
              <a:rPr lang="en-GB" dirty="0"/>
              <a:t>H: Detention </a:t>
            </a:r>
            <a:r>
              <a:rPr lang="en-GB" dirty="0" err="1"/>
              <a:t>etc</a:t>
            </a:r>
            <a:r>
              <a:rPr lang="en-GB" dirty="0"/>
              <a:t> of suspected terrorists.</a:t>
            </a:r>
            <a:endParaRPr lang="en-US" dirty="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p:cNvSpPr>
            <a:spLocks noGrp="1" noChangeArrowheads="1"/>
          </p:cNvSpPr>
          <p:nvPr>
            <p:ph type="title"/>
          </p:nvPr>
        </p:nvSpPr>
        <p:spPr/>
        <p:txBody>
          <a:bodyPr/>
          <a:lstStyle/>
          <a:p>
            <a:r>
              <a:rPr lang="en-US" dirty="0"/>
              <a:t>Code of Practice</a:t>
            </a:r>
          </a:p>
        </p:txBody>
      </p:sp>
      <p:sp>
        <p:nvSpPr>
          <p:cNvPr id="412675" name="Rectangle 3"/>
          <p:cNvSpPr>
            <a:spLocks noGrp="1" noChangeArrowheads="1"/>
          </p:cNvSpPr>
          <p:nvPr>
            <p:ph type="body" idx="1"/>
          </p:nvPr>
        </p:nvSpPr>
        <p:spPr/>
        <p:txBody>
          <a:bodyPr/>
          <a:lstStyle/>
          <a:p>
            <a:r>
              <a:rPr lang="en-US" dirty="0"/>
              <a:t>Code of practice aimed at Police Officers but </a:t>
            </a:r>
            <a:r>
              <a:rPr lang="en-US" u="sng" dirty="0"/>
              <a:t>all</a:t>
            </a:r>
            <a:r>
              <a:rPr lang="en-US" dirty="0"/>
              <a:t> persons charged with undertaking criminal investigations </a:t>
            </a:r>
            <a:r>
              <a:rPr lang="en-US" u="sng" dirty="0"/>
              <a:t>must</a:t>
            </a:r>
            <a:r>
              <a:rPr lang="en-US" dirty="0"/>
              <a:t> have regard to its provisions. </a:t>
            </a:r>
            <a:r>
              <a:rPr lang="en-US" sz="2000" dirty="0"/>
              <a:t>(s.67(9) Police and Criminal Evidence Act 1984)</a:t>
            </a:r>
          </a:p>
          <a:p>
            <a:endParaRPr lang="en-US" dirty="0"/>
          </a:p>
          <a:p>
            <a:r>
              <a:rPr lang="en-US" dirty="0"/>
              <a:t>Current versions available at:</a:t>
            </a:r>
          </a:p>
          <a:p>
            <a:pPr lvl="1"/>
            <a:r>
              <a:rPr lang="en-GB" sz="2800" u="sng" dirty="0">
                <a:hlinkClick r:id="rId3"/>
              </a:rPr>
              <a:t>https://www.gov.uk/police-and-criminal-evidence-act-1984-pace-codes-of-practice</a:t>
            </a:r>
            <a:r>
              <a:rPr lang="en-GB" sz="2800" dirty="0"/>
              <a:t> </a:t>
            </a:r>
            <a:endParaRPr lang="en-US" dirty="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p:nvPr>
        </p:nvSpPr>
        <p:spPr/>
        <p:txBody>
          <a:bodyPr/>
          <a:lstStyle/>
          <a:p>
            <a:r>
              <a:rPr lang="en-US"/>
              <a:t>Code of Practice</a:t>
            </a:r>
          </a:p>
        </p:txBody>
      </p:sp>
      <p:sp>
        <p:nvSpPr>
          <p:cNvPr id="415747" name="Rectangle 3"/>
          <p:cNvSpPr>
            <a:spLocks noGrp="1" noChangeArrowheads="1"/>
          </p:cNvSpPr>
          <p:nvPr>
            <p:ph type="body" idx="1"/>
          </p:nvPr>
        </p:nvSpPr>
        <p:spPr/>
        <p:txBody>
          <a:bodyPr/>
          <a:lstStyle/>
          <a:p>
            <a:r>
              <a:rPr lang="en-US" dirty="0"/>
              <a:t>Code C</a:t>
            </a:r>
          </a:p>
          <a:p>
            <a:pPr lvl="1"/>
            <a:r>
              <a:rPr lang="en-US" dirty="0"/>
              <a:t>Provides for interviewing suspects</a:t>
            </a:r>
          </a:p>
          <a:p>
            <a:r>
              <a:rPr lang="en-US" dirty="0"/>
              <a:t>Code E</a:t>
            </a:r>
          </a:p>
          <a:p>
            <a:pPr lvl="1"/>
            <a:r>
              <a:rPr lang="en-US" dirty="0"/>
              <a:t>Used in conjunction with Code C for audio recorded interviews</a:t>
            </a:r>
          </a:p>
          <a:p>
            <a:r>
              <a:rPr lang="en-US" dirty="0"/>
              <a:t>Code F</a:t>
            </a:r>
          </a:p>
          <a:p>
            <a:pPr lvl="1"/>
            <a:r>
              <a:rPr lang="en-US" dirty="0"/>
              <a:t>Used in conjunction with Code C for visual recorded interviews</a:t>
            </a:r>
          </a:p>
        </p:txBody>
      </p:sp>
      <p:pic>
        <p:nvPicPr>
          <p:cNvPr id="2" name="Picture 1"/>
          <p:cNvPicPr>
            <a:picLocks noChangeAspect="1"/>
          </p:cNvPicPr>
          <p:nvPr/>
        </p:nvPicPr>
        <p:blipFill>
          <a:blip r:embed="rId3"/>
          <a:stretch>
            <a:fillRect/>
          </a:stretch>
        </p:blipFill>
        <p:spPr>
          <a:xfrm>
            <a:off x="6732240" y="5370226"/>
            <a:ext cx="1877731" cy="695004"/>
          </a:xfrm>
          <a:prstGeom prst="rect">
            <a:avLst/>
          </a:prstGeom>
        </p:spPr>
      </p:pic>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p:txBody>
          <a:bodyPr/>
          <a:lstStyle/>
          <a:p>
            <a:r>
              <a:rPr lang="en-GB"/>
              <a:t>PACE Interview</a:t>
            </a:r>
          </a:p>
        </p:txBody>
      </p:sp>
      <p:sp>
        <p:nvSpPr>
          <p:cNvPr id="416771" name="Rectangle 3"/>
          <p:cNvSpPr>
            <a:spLocks noGrp="1" noChangeArrowheads="1"/>
          </p:cNvSpPr>
          <p:nvPr>
            <p:ph type="body" idx="1"/>
          </p:nvPr>
        </p:nvSpPr>
        <p:spPr/>
        <p:txBody>
          <a:bodyPr/>
          <a:lstStyle/>
          <a:p>
            <a:r>
              <a:rPr lang="en-GB" dirty="0"/>
              <a:t>Definition:</a:t>
            </a:r>
          </a:p>
          <a:p>
            <a:endParaRPr lang="en-GB" dirty="0"/>
          </a:p>
          <a:p>
            <a:r>
              <a:rPr lang="en-GB" dirty="0"/>
              <a:t>“</a:t>
            </a:r>
            <a:r>
              <a:rPr lang="en-GB" sz="3200" dirty="0"/>
              <a:t>Questioning of a person regarding their involvement or suspected involvement in a criminal offence</a:t>
            </a:r>
            <a:r>
              <a:rPr lang="en-GB" dirty="0"/>
              <a:t>.” </a:t>
            </a:r>
            <a:r>
              <a:rPr lang="en-GB" sz="1600" dirty="0"/>
              <a:t>para 11.1A Code C</a:t>
            </a:r>
          </a:p>
        </p:txBody>
      </p:sp>
      <p:pic>
        <p:nvPicPr>
          <p:cNvPr id="2" name="Picture 1"/>
          <p:cNvPicPr>
            <a:picLocks noChangeAspect="1"/>
          </p:cNvPicPr>
          <p:nvPr/>
        </p:nvPicPr>
        <p:blipFill>
          <a:blip r:embed="rId3"/>
          <a:stretch>
            <a:fillRect/>
          </a:stretch>
        </p:blipFill>
        <p:spPr>
          <a:xfrm>
            <a:off x="6660232" y="5301208"/>
            <a:ext cx="1877731" cy="69500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58" name="Rectangle 2"/>
          <p:cNvSpPr>
            <a:spLocks noGrp="1" noChangeArrowheads="1"/>
          </p:cNvSpPr>
          <p:nvPr>
            <p:ph type="title"/>
          </p:nvPr>
        </p:nvSpPr>
        <p:spPr/>
        <p:txBody>
          <a:bodyPr/>
          <a:lstStyle/>
          <a:p>
            <a:r>
              <a:rPr lang="en-GB"/>
              <a:t>Code for Crown Prosecutors</a:t>
            </a:r>
          </a:p>
        </p:txBody>
      </p:sp>
      <p:sp>
        <p:nvSpPr>
          <p:cNvPr id="582659" name="Rectangle 3"/>
          <p:cNvSpPr>
            <a:spLocks noGrp="1" noChangeArrowheads="1"/>
          </p:cNvSpPr>
          <p:nvPr>
            <p:ph type="body" idx="1"/>
          </p:nvPr>
        </p:nvSpPr>
        <p:spPr>
          <a:xfrm>
            <a:off x="395536" y="1268760"/>
            <a:ext cx="8229600" cy="4530725"/>
          </a:xfrm>
        </p:spPr>
        <p:txBody>
          <a:bodyPr/>
          <a:lstStyle/>
          <a:p>
            <a:r>
              <a:rPr lang="en-GB" dirty="0"/>
              <a:t>General Principles:</a:t>
            </a:r>
          </a:p>
          <a:p>
            <a:pPr lvl="1"/>
            <a:r>
              <a:rPr lang="en-GB" dirty="0"/>
              <a:t>Each case is unique</a:t>
            </a:r>
          </a:p>
          <a:p>
            <a:pPr lvl="2"/>
            <a:r>
              <a:rPr lang="en-GB" dirty="0"/>
              <a:t>Should be judged on its own merits</a:t>
            </a:r>
          </a:p>
          <a:p>
            <a:pPr lvl="1"/>
            <a:r>
              <a:rPr lang="en-GB" dirty="0"/>
              <a:t>Prosecutors should be fair, independent, objective</a:t>
            </a:r>
          </a:p>
          <a:p>
            <a:pPr lvl="2"/>
            <a:r>
              <a:rPr lang="en-GB" dirty="0"/>
              <a:t>Not affected by undue pressure from any source</a:t>
            </a:r>
          </a:p>
          <a:p>
            <a:pPr lvl="1"/>
            <a:r>
              <a:rPr lang="en-GB" dirty="0"/>
              <a:t>Ensure right person prosecuted for right offence</a:t>
            </a:r>
          </a:p>
          <a:p>
            <a:pPr lvl="2"/>
            <a:r>
              <a:rPr lang="en-GB" dirty="0"/>
              <a:t>Act in the interests of justice</a:t>
            </a:r>
          </a:p>
        </p:txBody>
      </p:sp>
      <p:pic>
        <p:nvPicPr>
          <p:cNvPr id="2" name="Picture 1"/>
          <p:cNvPicPr>
            <a:picLocks noChangeAspect="1"/>
          </p:cNvPicPr>
          <p:nvPr/>
        </p:nvPicPr>
        <p:blipFill>
          <a:blip r:embed="rId3"/>
          <a:stretch>
            <a:fillRect/>
          </a:stretch>
        </p:blipFill>
        <p:spPr>
          <a:xfrm>
            <a:off x="6778237" y="5301208"/>
            <a:ext cx="1877731" cy="695004"/>
          </a:xfrm>
          <a:prstGeom prst="rect">
            <a:avLst/>
          </a:prstGeom>
        </p:spPr>
      </p:pic>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p:nvPr>
        </p:nvSpPr>
        <p:spPr/>
        <p:txBody>
          <a:bodyPr/>
          <a:lstStyle/>
          <a:p>
            <a:r>
              <a:rPr lang="en-GB"/>
              <a:t>Codes of Practice</a:t>
            </a:r>
          </a:p>
        </p:txBody>
      </p:sp>
      <p:sp>
        <p:nvSpPr>
          <p:cNvPr id="417795" name="Rectangle 3"/>
          <p:cNvSpPr>
            <a:spLocks noGrp="1" noChangeArrowheads="1"/>
          </p:cNvSpPr>
          <p:nvPr>
            <p:ph type="body" idx="1"/>
          </p:nvPr>
        </p:nvSpPr>
        <p:spPr/>
        <p:txBody>
          <a:bodyPr/>
          <a:lstStyle/>
          <a:p>
            <a:pPr>
              <a:spcBef>
                <a:spcPts val="500"/>
              </a:spcBef>
              <a:spcAft>
                <a:spcPts val="500"/>
              </a:spcAft>
            </a:pPr>
            <a:r>
              <a:rPr lang="en-GB" sz="2600" b="1"/>
              <a:t>R v Elson</a:t>
            </a:r>
            <a:br>
              <a:rPr lang="en-GB" sz="2600"/>
            </a:br>
            <a:r>
              <a:rPr lang="en-GB" sz="2600"/>
              <a:t>PACE codes are there to protect suspects against the overwhelming power of the state, and must be followed.</a:t>
            </a:r>
            <a:br>
              <a:rPr lang="en-GB" sz="2600"/>
            </a:br>
            <a:endParaRPr lang="en-GB"/>
          </a:p>
          <a:p>
            <a:r>
              <a:rPr lang="en-GB" sz="1700"/>
              <a:t>Times</a:t>
            </a:r>
            <a:br>
              <a:rPr lang="en-GB" sz="1700"/>
            </a:br>
            <a:r>
              <a:rPr lang="en-GB" sz="1700"/>
              <a:t>30-Jun-1994</a:t>
            </a:r>
          </a:p>
        </p:txBody>
      </p:sp>
      <p:pic>
        <p:nvPicPr>
          <p:cNvPr id="2" name="Picture 1"/>
          <p:cNvPicPr>
            <a:picLocks noChangeAspect="1"/>
          </p:cNvPicPr>
          <p:nvPr/>
        </p:nvPicPr>
        <p:blipFill>
          <a:blip r:embed="rId3"/>
          <a:stretch>
            <a:fillRect/>
          </a:stretch>
        </p:blipFill>
        <p:spPr>
          <a:xfrm>
            <a:off x="6660232" y="5229200"/>
            <a:ext cx="1877731" cy="695004"/>
          </a:xfrm>
          <a:prstGeom prst="rect">
            <a:avLst/>
          </a:prstGeom>
        </p:spPr>
      </p:pic>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p:txBody>
          <a:bodyPr/>
          <a:lstStyle/>
          <a:p>
            <a:r>
              <a:rPr lang="en-US"/>
              <a:t>Purpose of Interview</a:t>
            </a:r>
          </a:p>
        </p:txBody>
      </p:sp>
      <p:sp>
        <p:nvSpPr>
          <p:cNvPr id="418819" name="Rectangle 3"/>
          <p:cNvSpPr>
            <a:spLocks noGrp="1" noChangeArrowheads="1"/>
          </p:cNvSpPr>
          <p:nvPr>
            <p:ph type="body" idx="1"/>
          </p:nvPr>
        </p:nvSpPr>
        <p:spPr/>
        <p:txBody>
          <a:bodyPr/>
          <a:lstStyle/>
          <a:p>
            <a:r>
              <a:rPr lang="en-US"/>
              <a:t>To provide suspect with opportunity to put his/her version of events </a:t>
            </a:r>
          </a:p>
          <a:p>
            <a:r>
              <a:rPr lang="en-US"/>
              <a:t>To gather evidence</a:t>
            </a:r>
          </a:p>
          <a:p>
            <a:r>
              <a:rPr lang="en-US"/>
              <a:t>To clarify matters</a:t>
            </a:r>
          </a:p>
          <a:p>
            <a:r>
              <a:rPr lang="en-US"/>
              <a:t>To aid in the enforcement decision making process</a:t>
            </a:r>
          </a:p>
        </p:txBody>
      </p:sp>
      <p:pic>
        <p:nvPicPr>
          <p:cNvPr id="2" name="Picture 1"/>
          <p:cNvPicPr>
            <a:picLocks noChangeAspect="1"/>
          </p:cNvPicPr>
          <p:nvPr/>
        </p:nvPicPr>
        <p:blipFill>
          <a:blip r:embed="rId3"/>
          <a:stretch>
            <a:fillRect/>
          </a:stretch>
        </p:blipFill>
        <p:spPr>
          <a:xfrm>
            <a:off x="6792419" y="5373216"/>
            <a:ext cx="1877731" cy="695004"/>
          </a:xfrm>
          <a:prstGeom prst="rect">
            <a:avLst/>
          </a:prstGeom>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a:t>Preparation For Interview</a:t>
            </a:r>
          </a:p>
        </p:txBody>
      </p:sp>
      <p:sp>
        <p:nvSpPr>
          <p:cNvPr id="419843" name="Rectangle 3"/>
          <p:cNvSpPr>
            <a:spLocks noGrp="1" noChangeArrowheads="1"/>
          </p:cNvSpPr>
          <p:nvPr>
            <p:ph type="body" idx="1"/>
          </p:nvPr>
        </p:nvSpPr>
        <p:spPr/>
        <p:txBody>
          <a:bodyPr/>
          <a:lstStyle/>
          <a:p>
            <a:r>
              <a:rPr lang="en-US" dirty="0"/>
              <a:t>Be clear about:</a:t>
            </a:r>
          </a:p>
          <a:p>
            <a:pPr lvl="1"/>
            <a:r>
              <a:rPr lang="en-US" dirty="0"/>
              <a:t>Identity of suspect(s)</a:t>
            </a:r>
          </a:p>
          <a:p>
            <a:pPr lvl="1"/>
            <a:r>
              <a:rPr lang="en-US" dirty="0"/>
              <a:t>Nature of offence(s) </a:t>
            </a:r>
          </a:p>
          <a:p>
            <a:pPr lvl="1"/>
            <a:r>
              <a:rPr lang="en-US" dirty="0"/>
              <a:t>Existing evidence</a:t>
            </a:r>
          </a:p>
          <a:p>
            <a:pPr lvl="1"/>
            <a:r>
              <a:rPr lang="en-US" dirty="0"/>
              <a:t>Areas requiring clarification</a:t>
            </a:r>
          </a:p>
          <a:p>
            <a:pPr lvl="1"/>
            <a:endParaRPr lang="en-US" dirty="0"/>
          </a:p>
          <a:p>
            <a:r>
              <a:rPr lang="en-US" dirty="0"/>
              <a:t>Above all…..</a:t>
            </a:r>
          </a:p>
          <a:p>
            <a:pPr>
              <a:buFont typeface="Wingdings" pitchFamily="2" charset="2"/>
              <a:buNone/>
            </a:pPr>
            <a:r>
              <a:rPr lang="en-US" dirty="0"/>
              <a:t>		What are the “Facts in Issue?”</a:t>
            </a:r>
          </a:p>
          <a:p>
            <a:pPr lvl="1"/>
            <a:endParaRPr lang="en-US" dirty="0"/>
          </a:p>
          <a:p>
            <a:endParaRPr lang="en-US" dirty="0"/>
          </a:p>
        </p:txBody>
      </p:sp>
      <p:pic>
        <p:nvPicPr>
          <p:cNvPr id="2" name="Picture 1"/>
          <p:cNvPicPr>
            <a:picLocks noChangeAspect="1"/>
          </p:cNvPicPr>
          <p:nvPr/>
        </p:nvPicPr>
        <p:blipFill>
          <a:blip r:embed="rId3"/>
          <a:stretch>
            <a:fillRect/>
          </a:stretch>
        </p:blipFill>
        <p:spPr>
          <a:xfrm>
            <a:off x="6809069" y="5301208"/>
            <a:ext cx="1877731" cy="695004"/>
          </a:xfrm>
          <a:prstGeom prst="rect">
            <a:avLst/>
          </a:prstGeom>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ChangeArrowheads="1"/>
          </p:cNvSpPr>
          <p:nvPr>
            <p:ph type="title"/>
          </p:nvPr>
        </p:nvSpPr>
        <p:spPr/>
        <p:txBody>
          <a:bodyPr/>
          <a:lstStyle/>
          <a:p>
            <a:r>
              <a:rPr lang="en-US" dirty="0"/>
              <a:t>Pre-interview disclosure</a:t>
            </a:r>
          </a:p>
        </p:txBody>
      </p:sp>
      <p:sp>
        <p:nvSpPr>
          <p:cNvPr id="419843" name="Rectangle 3"/>
          <p:cNvSpPr>
            <a:spLocks noGrp="1" noChangeArrowheads="1"/>
          </p:cNvSpPr>
          <p:nvPr>
            <p:ph type="body" idx="1"/>
          </p:nvPr>
        </p:nvSpPr>
        <p:spPr/>
        <p:txBody>
          <a:bodyPr/>
          <a:lstStyle/>
          <a:p>
            <a:r>
              <a:rPr lang="en-GB" dirty="0">
                <a:solidFill>
                  <a:srgbClr val="000000"/>
                </a:solidFill>
                <a:latin typeface="Arial" panose="020B0604020202020204" pitchFamily="34" charset="0"/>
              </a:rPr>
              <a:t>The decision on what and when pre-interview disclosure is to be given is the responsibility of the investigating officer</a:t>
            </a:r>
          </a:p>
          <a:p>
            <a:r>
              <a:rPr lang="en-GB" dirty="0"/>
              <a:t>Pre-interview disclosure should be pre-planned and should form part of the planning for the interview itself</a:t>
            </a:r>
          </a:p>
          <a:p>
            <a:pPr lvl="1"/>
            <a:r>
              <a:rPr lang="en-GB" dirty="0"/>
              <a:t>A record should be kept</a:t>
            </a:r>
          </a:p>
          <a:p>
            <a:endParaRPr lang="en-US" b="1" dirty="0"/>
          </a:p>
        </p:txBody>
      </p:sp>
      <p:pic>
        <p:nvPicPr>
          <p:cNvPr id="2" name="Picture 1"/>
          <p:cNvPicPr>
            <a:picLocks noChangeAspect="1"/>
          </p:cNvPicPr>
          <p:nvPr/>
        </p:nvPicPr>
        <p:blipFill>
          <a:blip r:embed="rId3"/>
          <a:stretch>
            <a:fillRect/>
          </a:stretch>
        </p:blipFill>
        <p:spPr>
          <a:xfrm>
            <a:off x="6809069" y="5301208"/>
            <a:ext cx="1877731" cy="695004"/>
          </a:xfrm>
          <a:prstGeom prst="rect">
            <a:avLst/>
          </a:prstGeom>
        </p:spPr>
      </p:pic>
    </p:spTree>
    <p:extLst>
      <p:ext uri="{BB962C8B-B14F-4D97-AF65-F5344CB8AC3E}">
        <p14:creationId xmlns:p14="http://schemas.microsoft.com/office/powerpoint/2010/main" val="343302924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PEACE Model</a:t>
            </a:r>
          </a:p>
        </p:txBody>
      </p:sp>
      <p:sp>
        <p:nvSpPr>
          <p:cNvPr id="3" name="Content Placeholder 2"/>
          <p:cNvSpPr>
            <a:spLocks noGrp="1"/>
          </p:cNvSpPr>
          <p:nvPr>
            <p:ph idx="1"/>
          </p:nvPr>
        </p:nvSpPr>
        <p:spPr/>
        <p:txBody>
          <a:bodyPr/>
          <a:lstStyle/>
          <a:p>
            <a:r>
              <a:rPr lang="en-GB" dirty="0"/>
              <a:t>P – Preparation and planning </a:t>
            </a:r>
          </a:p>
          <a:p>
            <a:r>
              <a:rPr lang="en-GB" dirty="0"/>
              <a:t>E – Engage and explain </a:t>
            </a:r>
          </a:p>
          <a:p>
            <a:r>
              <a:rPr lang="en-GB" dirty="0"/>
              <a:t>A – Account </a:t>
            </a:r>
          </a:p>
          <a:p>
            <a:r>
              <a:rPr lang="en-GB" dirty="0"/>
              <a:t>C – Closure </a:t>
            </a:r>
          </a:p>
          <a:p>
            <a:r>
              <a:rPr lang="en-GB" dirty="0"/>
              <a:t>E – Evaluate </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a:t>Important Considerations</a:t>
            </a:r>
          </a:p>
        </p:txBody>
      </p:sp>
      <p:sp>
        <p:nvSpPr>
          <p:cNvPr id="424963" name="Rectangle 3"/>
          <p:cNvSpPr>
            <a:spLocks noGrp="1" noChangeArrowheads="1"/>
          </p:cNvSpPr>
          <p:nvPr>
            <p:ph type="body" idx="1"/>
          </p:nvPr>
        </p:nvSpPr>
        <p:spPr>
          <a:xfrm>
            <a:off x="457200" y="1981200"/>
            <a:ext cx="8362950" cy="4114800"/>
          </a:xfrm>
        </p:spPr>
        <p:txBody>
          <a:bodyPr/>
          <a:lstStyle/>
          <a:p>
            <a:r>
              <a:rPr lang="en-US"/>
              <a:t>Conduct of interview must be fair </a:t>
            </a:r>
            <a:r>
              <a:rPr lang="en-US" sz="2100"/>
              <a:t>(S78 PACE )</a:t>
            </a:r>
          </a:p>
          <a:p>
            <a:r>
              <a:rPr lang="en-US"/>
              <a:t>Any record of interview must be accurate and fair.</a:t>
            </a:r>
          </a:p>
          <a:p>
            <a:endParaRPr lang="en-US"/>
          </a:p>
        </p:txBody>
      </p:sp>
      <p:pic>
        <p:nvPicPr>
          <p:cNvPr id="2" name="Picture 1"/>
          <p:cNvPicPr>
            <a:picLocks noChangeAspect="1"/>
          </p:cNvPicPr>
          <p:nvPr/>
        </p:nvPicPr>
        <p:blipFill>
          <a:blip r:embed="rId3"/>
          <a:stretch>
            <a:fillRect/>
          </a:stretch>
        </p:blipFill>
        <p:spPr>
          <a:xfrm>
            <a:off x="6588224" y="5301208"/>
            <a:ext cx="1877731" cy="695004"/>
          </a:xfrm>
          <a:prstGeom prst="rect">
            <a:avLst/>
          </a:prstGeom>
        </p:spPr>
      </p:pic>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GB"/>
              <a:t>Fairness</a:t>
            </a:r>
          </a:p>
        </p:txBody>
      </p:sp>
      <p:sp>
        <p:nvSpPr>
          <p:cNvPr id="862211" name="Rectangle 3"/>
          <p:cNvSpPr>
            <a:spLocks noGrp="1" noChangeArrowheads="1"/>
          </p:cNvSpPr>
          <p:nvPr>
            <p:ph type="body" idx="1"/>
          </p:nvPr>
        </p:nvSpPr>
        <p:spPr/>
        <p:txBody>
          <a:bodyPr/>
          <a:lstStyle/>
          <a:p>
            <a:pPr>
              <a:lnSpc>
                <a:spcPct val="90000"/>
              </a:lnSpc>
              <a:spcBef>
                <a:spcPts val="500"/>
              </a:spcBef>
              <a:spcAft>
                <a:spcPts val="500"/>
              </a:spcAft>
            </a:pPr>
            <a:r>
              <a:rPr lang="en-GB" sz="2600" dirty="0"/>
              <a:t>Police arrested defendant for one offence but questioned him in relation to another, more serious, offence without the suspect being told of this.</a:t>
            </a:r>
            <a:r>
              <a:rPr lang="en-GB" sz="2600" dirty="0">
                <a:latin typeface="Times New Roman" pitchFamily="18" charset="0"/>
              </a:rPr>
              <a:t> </a:t>
            </a:r>
          </a:p>
          <a:p>
            <a:pPr>
              <a:lnSpc>
                <a:spcPct val="90000"/>
              </a:lnSpc>
              <a:spcBef>
                <a:spcPts val="500"/>
              </a:spcBef>
              <a:spcAft>
                <a:spcPts val="500"/>
              </a:spcAft>
            </a:pPr>
            <a:r>
              <a:rPr lang="en-GB" sz="2600" dirty="0"/>
              <a:t>Court took the view:</a:t>
            </a:r>
          </a:p>
          <a:p>
            <a:pPr lvl="1">
              <a:lnSpc>
                <a:spcPct val="90000"/>
              </a:lnSpc>
              <a:spcBef>
                <a:spcPts val="500"/>
              </a:spcBef>
              <a:spcAft>
                <a:spcPts val="500"/>
              </a:spcAft>
            </a:pPr>
            <a:r>
              <a:rPr lang="en-GB" sz="2200" dirty="0"/>
              <a:t>There is a presumption in the PACE Codes that suspects should know why they are being interviewed. </a:t>
            </a:r>
          </a:p>
          <a:p>
            <a:pPr lvl="1">
              <a:lnSpc>
                <a:spcPct val="90000"/>
              </a:lnSpc>
              <a:spcBef>
                <a:spcPts val="500"/>
              </a:spcBef>
              <a:spcAft>
                <a:spcPts val="500"/>
              </a:spcAft>
            </a:pPr>
            <a:r>
              <a:rPr lang="en-GB" sz="2200" dirty="0"/>
              <a:t>Suspect must be made aware of the true nature of the investigation.</a:t>
            </a:r>
          </a:p>
          <a:p>
            <a:pPr>
              <a:lnSpc>
                <a:spcPct val="90000"/>
              </a:lnSpc>
            </a:pPr>
            <a:r>
              <a:rPr lang="en-GB" sz="1600" dirty="0"/>
              <a:t>Kirk [2000] 1 Cr. App. R. 400</a:t>
            </a:r>
          </a:p>
        </p:txBody>
      </p:sp>
      <p:pic>
        <p:nvPicPr>
          <p:cNvPr id="2" name="Picture 1"/>
          <p:cNvPicPr>
            <a:picLocks noChangeAspect="1"/>
          </p:cNvPicPr>
          <p:nvPr/>
        </p:nvPicPr>
        <p:blipFill>
          <a:blip r:embed="rId3"/>
          <a:stretch>
            <a:fillRect/>
          </a:stretch>
        </p:blipFill>
        <p:spPr>
          <a:xfrm>
            <a:off x="6660232" y="5363489"/>
            <a:ext cx="1877731" cy="695004"/>
          </a:xfrm>
          <a:prstGeom prst="rect">
            <a:avLst/>
          </a:prstGeom>
        </p:spPr>
      </p:pic>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7570" name="Rectangle 2"/>
          <p:cNvSpPr>
            <a:spLocks noGrp="1" noChangeArrowheads="1"/>
          </p:cNvSpPr>
          <p:nvPr>
            <p:ph type="title"/>
          </p:nvPr>
        </p:nvSpPr>
        <p:spPr>
          <a:noFill/>
          <a:ln/>
        </p:spPr>
        <p:txBody>
          <a:bodyPr lIns="92075" tIns="46038" rIns="92075" bIns="46038" anchor="ctr"/>
          <a:lstStyle/>
          <a:p>
            <a:r>
              <a:rPr lang="en-GB"/>
              <a:t>Exclusion of Unfair Evidence</a:t>
            </a:r>
          </a:p>
        </p:txBody>
      </p:sp>
      <p:sp>
        <p:nvSpPr>
          <p:cNvPr id="877571" name="Rectangle 3"/>
          <p:cNvSpPr>
            <a:spLocks noGrp="1" noChangeArrowheads="1"/>
          </p:cNvSpPr>
          <p:nvPr>
            <p:ph type="body" idx="1"/>
          </p:nvPr>
        </p:nvSpPr>
        <p:spPr>
          <a:xfrm>
            <a:off x="0" y="1447800"/>
            <a:ext cx="8636000" cy="5410200"/>
          </a:xfrm>
          <a:noFill/>
          <a:ln/>
        </p:spPr>
        <p:txBody>
          <a:bodyPr lIns="92075" tIns="46038" rIns="92075" bIns="46038"/>
          <a:lstStyle/>
          <a:p>
            <a:pPr>
              <a:buFont typeface="Wingdings" pitchFamily="2" charset="2"/>
              <a:buNone/>
            </a:pPr>
            <a:endParaRPr lang="en-GB" sz="2600" i="1"/>
          </a:p>
          <a:p>
            <a:pPr>
              <a:buFont typeface="Wingdings" pitchFamily="2" charset="2"/>
              <a:buNone/>
            </a:pPr>
            <a:r>
              <a:rPr lang="en-GB" sz="2600" i="1"/>
              <a:t>In any proceedings a court may refuse to allow evidence on which the prosecution proposes to rely if it appears to the court that, having regard to all the circumstances, </a:t>
            </a:r>
            <a:r>
              <a:rPr lang="en-GB" sz="2600" b="1" i="1"/>
              <a:t>including the circumstances in which the evidence was obtained</a:t>
            </a:r>
            <a:r>
              <a:rPr lang="en-GB" sz="2600" i="1"/>
              <a:t>, the admission of the evidence would have such an adverse effect on the proceedings that the court ought not to admit it.</a:t>
            </a:r>
            <a:r>
              <a:rPr lang="en-GB" sz="2600"/>
              <a:t> </a:t>
            </a:r>
          </a:p>
          <a:p>
            <a:pPr>
              <a:buFont typeface="Wingdings" pitchFamily="2" charset="2"/>
              <a:buNone/>
            </a:pPr>
            <a:r>
              <a:rPr lang="en-GB" sz="2600"/>
              <a:t>(s78 PACE1984)</a:t>
            </a:r>
          </a:p>
        </p:txBody>
      </p:sp>
      <p:pic>
        <p:nvPicPr>
          <p:cNvPr id="2" name="Picture 1"/>
          <p:cNvPicPr>
            <a:picLocks noChangeAspect="1"/>
          </p:cNvPicPr>
          <p:nvPr/>
        </p:nvPicPr>
        <p:blipFill>
          <a:blip r:embed="rId3"/>
          <a:stretch>
            <a:fillRect/>
          </a:stretch>
        </p:blipFill>
        <p:spPr>
          <a:xfrm>
            <a:off x="6588224" y="5382764"/>
            <a:ext cx="1877731" cy="695004"/>
          </a:xfrm>
          <a:prstGeom prst="rect">
            <a:avLst/>
          </a:prstGeom>
        </p:spPr>
      </p:pic>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a:t>Legal Representatives</a:t>
            </a:r>
          </a:p>
        </p:txBody>
      </p:sp>
      <p:sp>
        <p:nvSpPr>
          <p:cNvPr id="424963" name="Rectangle 3"/>
          <p:cNvSpPr>
            <a:spLocks noGrp="1" noChangeArrowheads="1"/>
          </p:cNvSpPr>
          <p:nvPr>
            <p:ph type="body" idx="1"/>
          </p:nvPr>
        </p:nvSpPr>
        <p:spPr>
          <a:xfrm>
            <a:off x="504812" y="1186408"/>
            <a:ext cx="8362950" cy="4114800"/>
          </a:xfrm>
        </p:spPr>
        <p:txBody>
          <a:bodyPr/>
          <a:lstStyle/>
          <a:p>
            <a:r>
              <a:rPr lang="en-US" dirty="0"/>
              <a:t>They are entitled to:</a:t>
            </a:r>
          </a:p>
          <a:p>
            <a:pPr lvl="1"/>
            <a:r>
              <a:rPr lang="en-US" dirty="0"/>
              <a:t>Stop interview for the welfare of the client, or to speak to the client</a:t>
            </a:r>
          </a:p>
          <a:p>
            <a:pPr lvl="1"/>
            <a:r>
              <a:rPr lang="en-US" dirty="0"/>
              <a:t>The grounds for the interview </a:t>
            </a:r>
          </a:p>
          <a:p>
            <a:pPr lvl="2"/>
            <a:r>
              <a:rPr lang="en-US" dirty="0"/>
              <a:t>(Offence being investigated)</a:t>
            </a:r>
          </a:p>
          <a:p>
            <a:pPr lvl="1"/>
            <a:r>
              <a:rPr lang="en-US" dirty="0"/>
              <a:t>Ask about evidence against client</a:t>
            </a:r>
          </a:p>
          <a:p>
            <a:pPr lvl="1"/>
            <a:r>
              <a:rPr lang="en-US" dirty="0"/>
              <a:t>Challenge inappropriate </a:t>
            </a:r>
            <a:r>
              <a:rPr lang="en-US" dirty="0" err="1"/>
              <a:t>behavour</a:t>
            </a:r>
            <a:r>
              <a:rPr lang="en-US" dirty="0"/>
              <a:t> or questions</a:t>
            </a:r>
          </a:p>
          <a:p>
            <a:pPr lvl="1"/>
            <a:r>
              <a:rPr lang="en-US" dirty="0"/>
              <a:t>Consult privately at any time with the client</a:t>
            </a:r>
          </a:p>
          <a:p>
            <a:pPr lvl="1"/>
            <a:r>
              <a:rPr lang="en-US" dirty="0"/>
              <a:t>Copy of interview recording</a:t>
            </a:r>
          </a:p>
          <a:p>
            <a:pPr lvl="1"/>
            <a:endParaRPr lang="en-US" dirty="0"/>
          </a:p>
          <a:p>
            <a:endParaRPr lang="en-US" dirty="0"/>
          </a:p>
        </p:txBody>
      </p:sp>
      <p:pic>
        <p:nvPicPr>
          <p:cNvPr id="2" name="Picture 1"/>
          <p:cNvPicPr>
            <a:picLocks noChangeAspect="1"/>
          </p:cNvPicPr>
          <p:nvPr/>
        </p:nvPicPr>
        <p:blipFill>
          <a:blip r:embed="rId3"/>
          <a:stretch>
            <a:fillRect/>
          </a:stretch>
        </p:blipFill>
        <p:spPr>
          <a:xfrm>
            <a:off x="6588224" y="5301208"/>
            <a:ext cx="1877731" cy="695004"/>
          </a:xfrm>
          <a:prstGeom prst="rect">
            <a:avLst/>
          </a:prstGeom>
        </p:spPr>
      </p:pic>
    </p:spTree>
    <p:extLst>
      <p:ext uri="{BB962C8B-B14F-4D97-AF65-F5344CB8AC3E}">
        <p14:creationId xmlns:p14="http://schemas.microsoft.com/office/powerpoint/2010/main" val="258164410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p:txBody>
          <a:bodyPr/>
          <a:lstStyle/>
          <a:p>
            <a:r>
              <a:rPr lang="en-US" dirty="0"/>
              <a:t>Legal Representatives</a:t>
            </a:r>
          </a:p>
        </p:txBody>
      </p:sp>
      <p:sp>
        <p:nvSpPr>
          <p:cNvPr id="424963" name="Rectangle 3"/>
          <p:cNvSpPr>
            <a:spLocks noGrp="1" noChangeArrowheads="1"/>
          </p:cNvSpPr>
          <p:nvPr>
            <p:ph type="body" idx="1"/>
          </p:nvPr>
        </p:nvSpPr>
        <p:spPr>
          <a:xfrm>
            <a:off x="504812" y="1186408"/>
            <a:ext cx="8362950" cy="4114800"/>
          </a:xfrm>
        </p:spPr>
        <p:txBody>
          <a:bodyPr/>
          <a:lstStyle/>
          <a:p>
            <a:r>
              <a:rPr lang="en-US" dirty="0"/>
              <a:t>Role:</a:t>
            </a:r>
          </a:p>
          <a:p>
            <a:pPr lvl="1"/>
            <a:r>
              <a:rPr lang="en-US" dirty="0"/>
              <a:t>Legal rights of the client</a:t>
            </a:r>
          </a:p>
          <a:p>
            <a:pPr lvl="1"/>
            <a:r>
              <a:rPr lang="en-US" dirty="0"/>
              <a:t>Ensure Codes of Practice are complied with</a:t>
            </a:r>
          </a:p>
          <a:p>
            <a:pPr lvl="1"/>
            <a:r>
              <a:rPr lang="en-US" dirty="0"/>
              <a:t>Prevent Oppression</a:t>
            </a:r>
          </a:p>
          <a:p>
            <a:r>
              <a:rPr lang="en-US" dirty="0"/>
              <a:t>Inappropriate </a:t>
            </a:r>
            <a:r>
              <a:rPr lang="en-US" dirty="0" err="1"/>
              <a:t>behaviour</a:t>
            </a:r>
            <a:r>
              <a:rPr lang="en-US" dirty="0"/>
              <a:t>:</a:t>
            </a:r>
          </a:p>
          <a:p>
            <a:pPr lvl="1"/>
            <a:r>
              <a:rPr lang="en-US" dirty="0"/>
              <a:t>Intimidation of interviewer</a:t>
            </a:r>
          </a:p>
          <a:p>
            <a:pPr lvl="1"/>
            <a:r>
              <a:rPr lang="en-US" dirty="0"/>
              <a:t>Answering questions on behalf of client</a:t>
            </a:r>
          </a:p>
          <a:p>
            <a:pPr lvl="1"/>
            <a:r>
              <a:rPr lang="en-US" dirty="0"/>
              <a:t>Providing answers for client to quote</a:t>
            </a:r>
          </a:p>
          <a:p>
            <a:pPr lvl="1"/>
            <a:endParaRPr lang="en-US" dirty="0"/>
          </a:p>
          <a:p>
            <a:endParaRPr lang="en-US" dirty="0"/>
          </a:p>
        </p:txBody>
      </p:sp>
      <p:pic>
        <p:nvPicPr>
          <p:cNvPr id="2" name="Picture 1"/>
          <p:cNvPicPr>
            <a:picLocks noChangeAspect="1"/>
          </p:cNvPicPr>
          <p:nvPr/>
        </p:nvPicPr>
        <p:blipFill>
          <a:blip r:embed="rId3"/>
          <a:stretch>
            <a:fillRect/>
          </a:stretch>
        </p:blipFill>
        <p:spPr>
          <a:xfrm>
            <a:off x="6588224" y="5301208"/>
            <a:ext cx="1877731" cy="695004"/>
          </a:xfrm>
          <a:prstGeom prst="rect">
            <a:avLst/>
          </a:prstGeom>
        </p:spPr>
      </p:pic>
    </p:spTree>
    <p:extLst>
      <p:ext uri="{BB962C8B-B14F-4D97-AF65-F5344CB8AC3E}">
        <p14:creationId xmlns:p14="http://schemas.microsoft.com/office/powerpoint/2010/main" val="34872415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82" name="Rectangle 2"/>
          <p:cNvSpPr>
            <a:spLocks noGrp="1" noChangeArrowheads="1"/>
          </p:cNvSpPr>
          <p:nvPr>
            <p:ph type="title"/>
          </p:nvPr>
        </p:nvSpPr>
        <p:spPr/>
        <p:txBody>
          <a:bodyPr/>
          <a:lstStyle/>
          <a:p>
            <a:r>
              <a:rPr lang="en-GB"/>
              <a:t>Code Tests</a:t>
            </a:r>
          </a:p>
        </p:txBody>
      </p:sp>
      <p:sp>
        <p:nvSpPr>
          <p:cNvPr id="583683" name="Rectangle 3"/>
          <p:cNvSpPr>
            <a:spLocks noGrp="1" noChangeArrowheads="1"/>
          </p:cNvSpPr>
          <p:nvPr>
            <p:ph type="body" idx="1"/>
          </p:nvPr>
        </p:nvSpPr>
        <p:spPr/>
        <p:txBody>
          <a:bodyPr/>
          <a:lstStyle/>
          <a:p>
            <a:r>
              <a:rPr lang="en-GB"/>
              <a:t>Tests for decision to prosecute:</a:t>
            </a:r>
          </a:p>
          <a:p>
            <a:pPr lvl="1"/>
            <a:r>
              <a:rPr lang="en-GB"/>
              <a:t>Evidential test</a:t>
            </a:r>
          </a:p>
          <a:p>
            <a:pPr lvl="1"/>
            <a:r>
              <a:rPr lang="en-GB"/>
              <a:t>Public interest test.</a:t>
            </a:r>
          </a:p>
          <a:p>
            <a:pPr lvl="2"/>
            <a:endParaRPr lang="en-GB"/>
          </a:p>
        </p:txBody>
      </p:sp>
      <p:pic>
        <p:nvPicPr>
          <p:cNvPr id="2" name="Picture 1"/>
          <p:cNvPicPr>
            <a:picLocks noChangeAspect="1"/>
          </p:cNvPicPr>
          <p:nvPr/>
        </p:nvPicPr>
        <p:blipFill>
          <a:blip r:embed="rId3"/>
          <a:stretch>
            <a:fillRect/>
          </a:stretch>
        </p:blipFill>
        <p:spPr>
          <a:xfrm>
            <a:off x="6549932" y="5239996"/>
            <a:ext cx="1877731" cy="695004"/>
          </a:xfrm>
          <a:prstGeom prst="rect">
            <a:avLst/>
          </a:prstGeom>
        </p:spPr>
      </p:pic>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ChangeArrowheads="1"/>
          </p:cNvSpPr>
          <p:nvPr>
            <p:ph type="ctrTitle"/>
          </p:nvPr>
        </p:nvSpPr>
        <p:spPr/>
        <p:txBody>
          <a:bodyPr/>
          <a:lstStyle/>
          <a:p>
            <a:r>
              <a:rPr lang="en-GB" dirty="0"/>
              <a:t>Recorded Interviews</a:t>
            </a:r>
          </a:p>
        </p:txBody>
      </p:sp>
      <p:sp>
        <p:nvSpPr>
          <p:cNvPr id="428035" name="Rectangle 3"/>
          <p:cNvSpPr>
            <a:spLocks noGrp="1" noChangeArrowheads="1"/>
          </p:cNvSpPr>
          <p:nvPr>
            <p:ph type="subTitle" idx="1"/>
          </p:nvPr>
        </p:nvSpPr>
        <p:spPr/>
        <p:txBody>
          <a:bodyPr/>
          <a:lstStyle/>
          <a:p>
            <a:endParaRPr lang="en-US" dirty="0"/>
          </a:p>
        </p:txBody>
      </p:sp>
      <p:pic>
        <p:nvPicPr>
          <p:cNvPr id="4" name="Picture 3" descr="FSA Logo.JPG"/>
          <p:cNvPicPr>
            <a:picLocks noChangeAspect="1"/>
          </p:cNvPicPr>
          <p:nvPr/>
        </p:nvPicPr>
        <p:blipFill>
          <a:blip r:embed="rId3" cstate="print"/>
          <a:stretch>
            <a:fillRect/>
          </a:stretch>
        </p:blipFill>
        <p:spPr>
          <a:xfrm>
            <a:off x="6444208" y="5373216"/>
            <a:ext cx="1876425" cy="695325"/>
          </a:xfrm>
          <a:prstGeom prst="rect">
            <a:avLst/>
          </a:prstGeom>
        </p:spPr>
      </p:pic>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idx="4294967295"/>
          </p:nvPr>
        </p:nvSpPr>
        <p:spPr>
          <a:xfrm>
            <a:off x="0" y="228600"/>
            <a:ext cx="7772400" cy="1143000"/>
          </a:xfrm>
        </p:spPr>
        <p:txBody>
          <a:bodyPr/>
          <a:lstStyle/>
          <a:p>
            <a:r>
              <a:rPr lang="en-US"/>
              <a:t>   Equipment Required</a:t>
            </a:r>
            <a:endParaRPr lang="en-GB"/>
          </a:p>
        </p:txBody>
      </p:sp>
      <p:pic>
        <p:nvPicPr>
          <p:cNvPr id="5" name="Picture 4"/>
          <p:cNvPicPr>
            <a:picLocks noChangeAspect="1"/>
          </p:cNvPicPr>
          <p:nvPr/>
        </p:nvPicPr>
        <p:blipFill>
          <a:blip r:embed="rId3"/>
          <a:stretch>
            <a:fillRect/>
          </a:stretch>
        </p:blipFill>
        <p:spPr>
          <a:xfrm>
            <a:off x="6833534" y="5420179"/>
            <a:ext cx="1877731" cy="695004"/>
          </a:xfrm>
          <a:prstGeom prst="rect">
            <a:avLst/>
          </a:prstGeom>
        </p:spPr>
      </p:pic>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lstStyle/>
          <a:p>
            <a:r>
              <a:rPr lang="en-GB"/>
              <a:t>Microphone</a:t>
            </a:r>
          </a:p>
        </p:txBody>
      </p:sp>
      <p:pic>
        <p:nvPicPr>
          <p:cNvPr id="5" name="Picture 4"/>
          <p:cNvPicPr>
            <a:picLocks noChangeAspect="1"/>
          </p:cNvPicPr>
          <p:nvPr/>
        </p:nvPicPr>
        <p:blipFill>
          <a:blip r:embed="rId3"/>
          <a:stretch>
            <a:fillRect/>
          </a:stretch>
        </p:blipFill>
        <p:spPr>
          <a:xfrm>
            <a:off x="6809069" y="5408484"/>
            <a:ext cx="1877731" cy="695004"/>
          </a:xfrm>
          <a:prstGeom prst="rect">
            <a:avLst/>
          </a:prstGeom>
        </p:spPr>
      </p:pic>
      <p:sp>
        <p:nvSpPr>
          <p:cNvPr id="3" name="Content Placeholder 2">
            <a:extLst>
              <a:ext uri="{FF2B5EF4-FFF2-40B4-BE49-F238E27FC236}">
                <a16:creationId xmlns:a16="http://schemas.microsoft.com/office/drawing/2014/main" id="{53A7BBD2-867B-4496-94AE-C9C45E8623BF}"/>
              </a:ext>
            </a:extLst>
          </p:cNvPr>
          <p:cNvSpPr>
            <a:spLocks noGrp="1"/>
          </p:cNvSpPr>
          <p:nvPr>
            <p:ph idx="1"/>
          </p:nvPr>
        </p:nvSpPr>
        <p:spPr/>
        <p:txBody>
          <a:bodyPr/>
          <a:lstStyle/>
          <a:p>
            <a:endParaRPr lang="en-GB"/>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GB" dirty="0"/>
              <a:t>Tapes / CDs / DVDs</a:t>
            </a:r>
          </a:p>
        </p:txBody>
      </p:sp>
      <p:sp>
        <p:nvSpPr>
          <p:cNvPr id="431107" name="Rectangle 3"/>
          <p:cNvSpPr>
            <a:spLocks noGrp="1" noChangeArrowheads="1"/>
          </p:cNvSpPr>
          <p:nvPr>
            <p:ph type="body" sz="half" idx="1"/>
          </p:nvPr>
        </p:nvSpPr>
        <p:spPr/>
        <p:txBody>
          <a:bodyPr/>
          <a:lstStyle/>
          <a:p>
            <a:r>
              <a:rPr lang="en-GB" sz="2600"/>
              <a:t>Master</a:t>
            </a:r>
          </a:p>
          <a:p>
            <a:r>
              <a:rPr lang="en-GB" sz="2600"/>
              <a:t>Working</a:t>
            </a:r>
          </a:p>
          <a:p>
            <a:r>
              <a:rPr lang="en-GB" sz="2600"/>
              <a:t>Copy</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ChangeArrowheads="1"/>
          </p:cNvSpPr>
          <p:nvPr>
            <p:ph type="title"/>
          </p:nvPr>
        </p:nvSpPr>
        <p:spPr/>
        <p:txBody>
          <a:bodyPr/>
          <a:lstStyle/>
          <a:p>
            <a:r>
              <a:rPr lang="en-US" dirty="0"/>
              <a:t>Tapes </a:t>
            </a:r>
            <a:r>
              <a:rPr lang="en-GB" dirty="0"/>
              <a:t>/ CDs / DVDs</a:t>
            </a:r>
            <a:endParaRPr lang="en-US" dirty="0"/>
          </a:p>
        </p:txBody>
      </p:sp>
      <p:sp>
        <p:nvSpPr>
          <p:cNvPr id="432131" name="Rectangle 3"/>
          <p:cNvSpPr>
            <a:spLocks noGrp="1" noChangeArrowheads="1"/>
          </p:cNvSpPr>
          <p:nvPr>
            <p:ph type="body" idx="1"/>
          </p:nvPr>
        </p:nvSpPr>
        <p:spPr>
          <a:xfrm>
            <a:off x="468313" y="1628775"/>
            <a:ext cx="8178800" cy="4464050"/>
          </a:xfrm>
        </p:spPr>
        <p:txBody>
          <a:bodyPr/>
          <a:lstStyle/>
          <a:p>
            <a:r>
              <a:rPr lang="en-US" sz="2600"/>
              <a:t>Master : </a:t>
            </a:r>
          </a:p>
          <a:p>
            <a:pPr lvl="1"/>
            <a:r>
              <a:rPr lang="en-US" sz="2200"/>
              <a:t>Sealed in presence of suspect</a:t>
            </a:r>
          </a:p>
          <a:p>
            <a:pPr lvl="1"/>
            <a:r>
              <a:rPr lang="en-US" sz="2200"/>
              <a:t>Subject to rules of Documentary Evidence</a:t>
            </a:r>
          </a:p>
          <a:p>
            <a:pPr lvl="1"/>
            <a:r>
              <a:rPr lang="en-US" sz="2200"/>
              <a:t>Can only be opened in presence of suspect/legal representative</a:t>
            </a:r>
          </a:p>
          <a:p>
            <a:pPr lvl="1"/>
            <a:r>
              <a:rPr lang="en-US" sz="2200"/>
              <a:t>Can be played in court</a:t>
            </a:r>
          </a:p>
          <a:p>
            <a:r>
              <a:rPr lang="en-US" sz="2600"/>
              <a:t>Working :</a:t>
            </a:r>
          </a:p>
          <a:p>
            <a:pPr lvl="1"/>
            <a:r>
              <a:rPr lang="en-US" sz="2200"/>
              <a:t>Working copy from which transcripts etc made</a:t>
            </a:r>
          </a:p>
          <a:p>
            <a:r>
              <a:rPr lang="en-US" sz="2600"/>
              <a:t>Copy made for suspect</a:t>
            </a:r>
          </a:p>
        </p:txBody>
      </p:sp>
      <p:pic>
        <p:nvPicPr>
          <p:cNvPr id="4" name="Picture 3"/>
          <p:cNvPicPr>
            <a:picLocks noChangeAspect="1"/>
          </p:cNvPicPr>
          <p:nvPr/>
        </p:nvPicPr>
        <p:blipFill>
          <a:blip r:embed="rId3"/>
          <a:stretch>
            <a:fillRect/>
          </a:stretch>
        </p:blipFill>
        <p:spPr>
          <a:xfrm>
            <a:off x="6588224" y="5369469"/>
            <a:ext cx="1877731" cy="695004"/>
          </a:xfrm>
          <a:prstGeom prst="rect">
            <a:avLst/>
          </a:prstGeom>
        </p:spPr>
      </p:pic>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4" name="Rectangle 2"/>
          <p:cNvSpPr>
            <a:spLocks noGrp="1" noChangeArrowheads="1"/>
          </p:cNvSpPr>
          <p:nvPr>
            <p:ph type="title"/>
          </p:nvPr>
        </p:nvSpPr>
        <p:spPr/>
        <p:txBody>
          <a:bodyPr/>
          <a:lstStyle/>
          <a:p>
            <a:r>
              <a:rPr lang="en-US"/>
              <a:t>Equipment Required</a:t>
            </a:r>
          </a:p>
        </p:txBody>
      </p:sp>
      <p:sp>
        <p:nvSpPr>
          <p:cNvPr id="433155" name="Rectangle 3"/>
          <p:cNvSpPr>
            <a:spLocks noGrp="1" noChangeArrowheads="1"/>
          </p:cNvSpPr>
          <p:nvPr>
            <p:ph type="body" idx="1"/>
          </p:nvPr>
        </p:nvSpPr>
        <p:spPr>
          <a:xfrm>
            <a:off x="457200" y="1600200"/>
            <a:ext cx="8229600" cy="4852988"/>
          </a:xfrm>
        </p:spPr>
        <p:txBody>
          <a:bodyPr/>
          <a:lstStyle/>
          <a:p>
            <a:pPr>
              <a:lnSpc>
                <a:spcPct val="80000"/>
              </a:lnSpc>
            </a:pPr>
            <a:r>
              <a:rPr lang="en-US" sz="2600" dirty="0"/>
              <a:t>Sufficient sealed Master, Working and Copy media</a:t>
            </a:r>
          </a:p>
          <a:p>
            <a:pPr>
              <a:lnSpc>
                <a:spcPct val="80000"/>
              </a:lnSpc>
            </a:pPr>
            <a:r>
              <a:rPr lang="en-US" sz="2600" dirty="0"/>
              <a:t>Master media seals</a:t>
            </a:r>
          </a:p>
          <a:p>
            <a:pPr>
              <a:lnSpc>
                <a:spcPct val="80000"/>
              </a:lnSpc>
            </a:pPr>
            <a:r>
              <a:rPr lang="en-US" sz="2600" dirty="0"/>
              <a:t>PACE codes</a:t>
            </a:r>
          </a:p>
          <a:p>
            <a:pPr>
              <a:lnSpc>
                <a:spcPct val="80000"/>
              </a:lnSpc>
            </a:pPr>
            <a:r>
              <a:rPr lang="en-US" sz="2600" dirty="0"/>
              <a:t>Notice to persons… form</a:t>
            </a:r>
          </a:p>
          <a:p>
            <a:pPr>
              <a:lnSpc>
                <a:spcPct val="80000"/>
              </a:lnSpc>
            </a:pPr>
            <a:r>
              <a:rPr lang="en-US" sz="2600" dirty="0"/>
              <a:t>Exhibits (labelled/referenced)</a:t>
            </a:r>
          </a:p>
          <a:p>
            <a:pPr>
              <a:lnSpc>
                <a:spcPct val="80000"/>
              </a:lnSpc>
            </a:pPr>
            <a:r>
              <a:rPr lang="en-US" sz="2600" dirty="0"/>
              <a:t>S.10 statement form</a:t>
            </a:r>
          </a:p>
          <a:p>
            <a:pPr>
              <a:lnSpc>
                <a:spcPct val="80000"/>
              </a:lnSpc>
            </a:pPr>
            <a:r>
              <a:rPr lang="en-US" sz="2600" dirty="0"/>
              <a:t>Notebook</a:t>
            </a:r>
          </a:p>
          <a:p>
            <a:pPr>
              <a:lnSpc>
                <a:spcPct val="80000"/>
              </a:lnSpc>
            </a:pPr>
            <a:r>
              <a:rPr lang="en-US" sz="2600" dirty="0"/>
              <a:t>“Do not Disturb - Interview in Progress” sign</a:t>
            </a:r>
          </a:p>
          <a:p>
            <a:pPr>
              <a:lnSpc>
                <a:spcPct val="80000"/>
              </a:lnSpc>
            </a:pPr>
            <a:endParaRPr lang="en-GB" sz="2600" dirty="0"/>
          </a:p>
          <a:p>
            <a:pPr>
              <a:lnSpc>
                <a:spcPct val="80000"/>
              </a:lnSpc>
            </a:pPr>
            <a:r>
              <a:rPr lang="en-GB" sz="2600" dirty="0"/>
              <a:t>Also: Senior Manager</a:t>
            </a:r>
            <a:endParaRPr lang="en-US" sz="2600" dirty="0"/>
          </a:p>
        </p:txBody>
      </p:sp>
      <p:pic>
        <p:nvPicPr>
          <p:cNvPr id="2" name="Picture 1"/>
          <p:cNvPicPr>
            <a:picLocks noChangeAspect="1"/>
          </p:cNvPicPr>
          <p:nvPr/>
        </p:nvPicPr>
        <p:blipFill>
          <a:blip r:embed="rId3"/>
          <a:stretch>
            <a:fillRect/>
          </a:stretch>
        </p:blipFill>
        <p:spPr>
          <a:xfrm>
            <a:off x="6444208" y="5229200"/>
            <a:ext cx="1877731" cy="695004"/>
          </a:xfrm>
          <a:prstGeom prst="rect">
            <a:avLst/>
          </a:prstGeom>
        </p:spPr>
      </p:pic>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ChangeArrowheads="1"/>
          </p:cNvSpPr>
          <p:nvPr>
            <p:ph type="title"/>
          </p:nvPr>
        </p:nvSpPr>
        <p:spPr/>
        <p:txBody>
          <a:bodyPr/>
          <a:lstStyle/>
          <a:p>
            <a:r>
              <a:rPr lang="en-US"/>
              <a:t>Conduct of Interview</a:t>
            </a:r>
          </a:p>
        </p:txBody>
      </p:sp>
      <p:sp>
        <p:nvSpPr>
          <p:cNvPr id="434179" name="Rectangle 3"/>
          <p:cNvSpPr>
            <a:spLocks noGrp="1" noChangeArrowheads="1"/>
          </p:cNvSpPr>
          <p:nvPr>
            <p:ph type="body" idx="1"/>
          </p:nvPr>
        </p:nvSpPr>
        <p:spPr>
          <a:xfrm>
            <a:off x="0" y="1600200"/>
            <a:ext cx="9144000" cy="4114800"/>
          </a:xfrm>
        </p:spPr>
        <p:txBody>
          <a:bodyPr/>
          <a:lstStyle/>
          <a:p>
            <a:r>
              <a:rPr lang="en-US" dirty="0"/>
              <a:t>Best to undertake in the office</a:t>
            </a:r>
          </a:p>
          <a:p>
            <a:pPr lvl="1"/>
            <a:r>
              <a:rPr lang="en-US" dirty="0"/>
              <a:t>Control over environment</a:t>
            </a:r>
          </a:p>
          <a:p>
            <a:pPr lvl="1"/>
            <a:r>
              <a:rPr lang="en-US" dirty="0"/>
              <a:t>Safety of Officers</a:t>
            </a:r>
          </a:p>
          <a:p>
            <a:pPr lvl="1"/>
            <a:r>
              <a:rPr lang="en-US" dirty="0"/>
              <a:t>Fairness:</a:t>
            </a:r>
            <a:br>
              <a:rPr lang="en-GB" dirty="0"/>
            </a:br>
            <a:endParaRPr lang="en-GB" dirty="0"/>
          </a:p>
          <a:p>
            <a:pPr lvl="1"/>
            <a:r>
              <a:rPr lang="en-GB" b="1" dirty="0">
                <a:latin typeface="Times New Roman" pitchFamily="18" charset="0"/>
              </a:rPr>
              <a:t>Mod Ali Bin </a:t>
            </a:r>
            <a:r>
              <a:rPr lang="en-GB" b="1" dirty="0" err="1">
                <a:latin typeface="Times New Roman" pitchFamily="18" charset="0"/>
              </a:rPr>
              <a:t>Burut</a:t>
            </a:r>
            <a:r>
              <a:rPr lang="en-GB" b="1" dirty="0">
                <a:latin typeface="Times New Roman" pitchFamily="18" charset="0"/>
              </a:rPr>
              <a:t> et al v Public Prosecutor (Brunei)</a:t>
            </a:r>
            <a:br>
              <a:rPr lang="en-GB" dirty="0">
                <a:latin typeface="Times New Roman" pitchFamily="18" charset="0"/>
              </a:rPr>
            </a:br>
            <a:r>
              <a:rPr lang="en-GB" dirty="0">
                <a:latin typeface="Times New Roman" pitchFamily="18" charset="0"/>
              </a:rPr>
              <a:t>Interview whilst suspect manacled and hooded was plainly oppressive!</a:t>
            </a:r>
            <a:br>
              <a:rPr lang="en-GB" dirty="0">
                <a:latin typeface="Times New Roman" pitchFamily="18" charset="0"/>
              </a:rPr>
            </a:br>
            <a:r>
              <a:rPr lang="en-GB" sz="1700" dirty="0">
                <a:latin typeface="Times New Roman" pitchFamily="18" charset="0"/>
              </a:rPr>
              <a:t>Times</a:t>
            </a:r>
            <a:br>
              <a:rPr lang="en-GB" sz="1700" dirty="0">
                <a:latin typeface="Times New Roman" pitchFamily="18" charset="0"/>
              </a:rPr>
            </a:br>
            <a:r>
              <a:rPr lang="en-GB" sz="1700" dirty="0">
                <a:latin typeface="Times New Roman" pitchFamily="18" charset="0"/>
              </a:rPr>
              <a:t>28-Apr-1995</a:t>
            </a:r>
            <a:br>
              <a:rPr lang="en-GB" sz="1700" dirty="0">
                <a:latin typeface="Times New Roman" pitchFamily="18" charset="0"/>
              </a:rPr>
            </a:br>
            <a:br>
              <a:rPr lang="en-GB" sz="1700" dirty="0"/>
            </a:br>
            <a:endParaRPr lang="en-US" sz="1700" dirty="0"/>
          </a:p>
        </p:txBody>
      </p:sp>
      <p:pic>
        <p:nvPicPr>
          <p:cNvPr id="2" name="Picture 1"/>
          <p:cNvPicPr>
            <a:picLocks noChangeAspect="1"/>
          </p:cNvPicPr>
          <p:nvPr/>
        </p:nvPicPr>
        <p:blipFill>
          <a:blip r:embed="rId3"/>
          <a:stretch>
            <a:fillRect/>
          </a:stretch>
        </p:blipFill>
        <p:spPr>
          <a:xfrm>
            <a:off x="6516216" y="5202558"/>
            <a:ext cx="1877731" cy="695004"/>
          </a:xfrm>
          <a:prstGeom prst="rect">
            <a:avLst/>
          </a:prstGeom>
        </p:spPr>
      </p:pic>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p:txBody>
          <a:bodyPr/>
          <a:lstStyle/>
          <a:p>
            <a:r>
              <a:rPr lang="en-GB"/>
              <a:t>Conduct of Interview</a:t>
            </a:r>
          </a:p>
        </p:txBody>
      </p:sp>
      <p:sp>
        <p:nvSpPr>
          <p:cNvPr id="3" name="Content Placeholder 2">
            <a:extLst>
              <a:ext uri="{FF2B5EF4-FFF2-40B4-BE49-F238E27FC236}">
                <a16:creationId xmlns:a16="http://schemas.microsoft.com/office/drawing/2014/main" id="{7789D7CA-2CDF-4D9C-8319-17C693655B4B}"/>
              </a:ext>
            </a:extLst>
          </p:cNvPr>
          <p:cNvSpPr>
            <a:spLocks noGrp="1"/>
          </p:cNvSpPr>
          <p:nvPr>
            <p:ph idx="1"/>
          </p:nvPr>
        </p:nvSpPr>
        <p:spPr/>
        <p:txBody>
          <a:bodyPr/>
          <a:lstStyle/>
          <a:p>
            <a:endParaRPr lang="en-GB"/>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ChangeArrowheads="1"/>
          </p:cNvSpPr>
          <p:nvPr>
            <p:ph type="title"/>
          </p:nvPr>
        </p:nvSpPr>
        <p:spPr>
          <a:xfrm>
            <a:off x="468313" y="303741"/>
            <a:ext cx="8229600" cy="1139825"/>
          </a:xfrm>
        </p:spPr>
        <p:txBody>
          <a:bodyPr/>
          <a:lstStyle/>
          <a:p>
            <a:r>
              <a:rPr lang="en-GB" dirty="0"/>
              <a:t>Room Layout (Recorded Interview)</a:t>
            </a:r>
          </a:p>
        </p:txBody>
      </p:sp>
      <p:grpSp>
        <p:nvGrpSpPr>
          <p:cNvPr id="436227" name="Group 3"/>
          <p:cNvGrpSpPr>
            <a:grpSpLocks noChangeAspect="1"/>
          </p:cNvGrpSpPr>
          <p:nvPr/>
        </p:nvGrpSpPr>
        <p:grpSpPr bwMode="auto">
          <a:xfrm>
            <a:off x="468313" y="1773238"/>
            <a:ext cx="7991475" cy="4691062"/>
            <a:chOff x="1972" y="1522"/>
            <a:chExt cx="7200" cy="4320"/>
          </a:xfrm>
        </p:grpSpPr>
        <p:sp>
          <p:nvSpPr>
            <p:cNvPr id="436228" name="AutoShape 4"/>
            <p:cNvSpPr>
              <a:spLocks noChangeAspect="1" noChangeArrowheads="1"/>
            </p:cNvSpPr>
            <p:nvPr/>
          </p:nvSpPr>
          <p:spPr bwMode="auto">
            <a:xfrm>
              <a:off x="1972" y="1522"/>
              <a:ext cx="7200" cy="4320"/>
            </a:xfrm>
            <a:prstGeom prst="rect">
              <a:avLst/>
            </a:prstGeom>
            <a:noFill/>
            <a:ln w="9525">
              <a:solidFill>
                <a:srgbClr val="000000"/>
              </a:solidFill>
              <a:miter lim="800000"/>
              <a:headEnd/>
              <a:tailEnd/>
            </a:ln>
          </p:spPr>
          <p:txBody>
            <a:bodyPr/>
            <a:lstStyle/>
            <a:p>
              <a:endParaRPr lang="en-GB"/>
            </a:p>
          </p:txBody>
        </p:sp>
        <p:sp>
          <p:nvSpPr>
            <p:cNvPr id="436229" name="Rectangle 5"/>
            <p:cNvSpPr>
              <a:spLocks noChangeArrowheads="1"/>
            </p:cNvSpPr>
            <p:nvPr/>
          </p:nvSpPr>
          <p:spPr bwMode="auto">
            <a:xfrm rot="5400000">
              <a:off x="4135" y="2176"/>
              <a:ext cx="2720" cy="1412"/>
            </a:xfrm>
            <a:prstGeom prst="rect">
              <a:avLst/>
            </a:prstGeom>
            <a:solidFill>
              <a:srgbClr val="FFFFFF"/>
            </a:solidFill>
            <a:ln w="9525">
              <a:solidFill>
                <a:srgbClr val="000000"/>
              </a:solidFill>
              <a:miter lim="800000"/>
              <a:headEnd/>
              <a:tailEnd/>
            </a:ln>
          </p:spPr>
          <p:txBody>
            <a:bodyPr/>
            <a:lstStyle/>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eaLnBrk="0" hangingPunct="0"/>
              <a:endParaRPr lang="en-GB" sz="1200">
                <a:solidFill>
                  <a:srgbClr val="000000"/>
                </a:solidFill>
                <a:latin typeface="Times New Roman" pitchFamily="18" charset="0"/>
              </a:endParaRPr>
            </a:p>
            <a:p>
              <a:pPr algn="ctr" eaLnBrk="0" hangingPunct="0"/>
              <a:r>
                <a:rPr lang="en-GB" sz="1600">
                  <a:solidFill>
                    <a:srgbClr val="000000"/>
                  </a:solidFill>
                  <a:latin typeface="Times New Roman" pitchFamily="18" charset="0"/>
                </a:rPr>
                <a:t>Table</a:t>
              </a:r>
            </a:p>
          </p:txBody>
        </p:sp>
        <p:sp>
          <p:nvSpPr>
            <p:cNvPr id="436230" name="Oval 6"/>
            <p:cNvSpPr>
              <a:spLocks noChangeArrowheads="1"/>
            </p:cNvSpPr>
            <p:nvPr/>
          </p:nvSpPr>
          <p:spPr bwMode="auto">
            <a:xfrm>
              <a:off x="6355" y="2482"/>
              <a:ext cx="469" cy="480"/>
            </a:xfrm>
            <a:prstGeom prst="ellipse">
              <a:avLst/>
            </a:prstGeom>
            <a:solidFill>
              <a:srgbClr val="FFFFFF"/>
            </a:solidFill>
            <a:ln w="9525">
              <a:solidFill>
                <a:srgbClr val="000000"/>
              </a:solidFill>
              <a:round/>
              <a:headEnd/>
              <a:tailEnd/>
            </a:ln>
          </p:spPr>
          <p:txBody>
            <a:bodyPr/>
            <a:lstStyle/>
            <a:p>
              <a:pPr eaLnBrk="0" hangingPunct="0"/>
              <a:r>
                <a:rPr lang="en-GB" sz="1200">
                  <a:solidFill>
                    <a:srgbClr val="000000"/>
                  </a:solidFill>
                  <a:latin typeface="Times New Roman" pitchFamily="18" charset="0"/>
                </a:rPr>
                <a:t>1</a:t>
              </a:r>
              <a:endParaRPr lang="en-GB" sz="2400">
                <a:solidFill>
                  <a:srgbClr val="000000"/>
                </a:solidFill>
                <a:latin typeface="Times New Roman" pitchFamily="18" charset="0"/>
              </a:endParaRPr>
            </a:p>
          </p:txBody>
        </p:sp>
        <p:sp>
          <p:nvSpPr>
            <p:cNvPr id="436231" name="Oval 7"/>
            <p:cNvSpPr>
              <a:spLocks noChangeArrowheads="1"/>
            </p:cNvSpPr>
            <p:nvPr/>
          </p:nvSpPr>
          <p:spPr bwMode="auto">
            <a:xfrm>
              <a:off x="6355" y="3442"/>
              <a:ext cx="471" cy="480"/>
            </a:xfrm>
            <a:prstGeom prst="ellipse">
              <a:avLst/>
            </a:prstGeom>
            <a:solidFill>
              <a:srgbClr val="FFFFFF"/>
            </a:solidFill>
            <a:ln w="9525">
              <a:solidFill>
                <a:srgbClr val="000000"/>
              </a:solidFill>
              <a:round/>
              <a:headEnd/>
              <a:tailEnd/>
            </a:ln>
          </p:spPr>
          <p:txBody>
            <a:bodyPr/>
            <a:lstStyle/>
            <a:p>
              <a:pPr eaLnBrk="0" hangingPunct="0"/>
              <a:r>
                <a:rPr lang="en-GB" sz="1200">
                  <a:solidFill>
                    <a:srgbClr val="000000"/>
                  </a:solidFill>
                  <a:latin typeface="Times New Roman" pitchFamily="18" charset="0"/>
                </a:rPr>
                <a:t>2</a:t>
              </a:r>
              <a:endParaRPr lang="en-GB" sz="2400">
                <a:solidFill>
                  <a:srgbClr val="000000"/>
                </a:solidFill>
                <a:latin typeface="Times New Roman" pitchFamily="18" charset="0"/>
              </a:endParaRPr>
            </a:p>
          </p:txBody>
        </p:sp>
        <p:sp>
          <p:nvSpPr>
            <p:cNvPr id="436232" name="Oval 8"/>
            <p:cNvSpPr>
              <a:spLocks noChangeArrowheads="1"/>
            </p:cNvSpPr>
            <p:nvPr/>
          </p:nvSpPr>
          <p:spPr bwMode="auto">
            <a:xfrm>
              <a:off x="4163" y="2482"/>
              <a:ext cx="470" cy="480"/>
            </a:xfrm>
            <a:prstGeom prst="ellipse">
              <a:avLst/>
            </a:prstGeom>
            <a:solidFill>
              <a:srgbClr val="FFFFFF"/>
            </a:solidFill>
            <a:ln w="9525">
              <a:solidFill>
                <a:srgbClr val="000000"/>
              </a:solidFill>
              <a:round/>
              <a:headEnd/>
              <a:tailEnd/>
            </a:ln>
          </p:spPr>
          <p:txBody>
            <a:bodyPr/>
            <a:lstStyle/>
            <a:p>
              <a:pPr eaLnBrk="0" hangingPunct="0"/>
              <a:r>
                <a:rPr lang="en-GB" sz="1200">
                  <a:solidFill>
                    <a:srgbClr val="000000"/>
                  </a:solidFill>
                  <a:latin typeface="Times New Roman" pitchFamily="18" charset="0"/>
                </a:rPr>
                <a:t>4</a:t>
              </a:r>
              <a:endParaRPr lang="en-GB" sz="2400">
                <a:solidFill>
                  <a:srgbClr val="000000"/>
                </a:solidFill>
                <a:latin typeface="Times New Roman" pitchFamily="18" charset="0"/>
              </a:endParaRPr>
            </a:p>
          </p:txBody>
        </p:sp>
        <p:sp>
          <p:nvSpPr>
            <p:cNvPr id="436233" name="Oval 9"/>
            <p:cNvSpPr>
              <a:spLocks noChangeArrowheads="1"/>
            </p:cNvSpPr>
            <p:nvPr/>
          </p:nvSpPr>
          <p:spPr bwMode="auto">
            <a:xfrm>
              <a:off x="4163" y="3442"/>
              <a:ext cx="471" cy="480"/>
            </a:xfrm>
            <a:prstGeom prst="ellipse">
              <a:avLst/>
            </a:prstGeom>
            <a:solidFill>
              <a:srgbClr val="FFFFFF"/>
            </a:solidFill>
            <a:ln w="9525">
              <a:solidFill>
                <a:srgbClr val="000000"/>
              </a:solidFill>
              <a:round/>
              <a:headEnd/>
              <a:tailEnd/>
            </a:ln>
          </p:spPr>
          <p:txBody>
            <a:bodyPr/>
            <a:lstStyle/>
            <a:p>
              <a:pPr eaLnBrk="0" hangingPunct="0"/>
              <a:r>
                <a:rPr lang="en-GB" sz="1200" dirty="0">
                  <a:solidFill>
                    <a:srgbClr val="000000"/>
                  </a:solidFill>
                  <a:latin typeface="Times New Roman" pitchFamily="18" charset="0"/>
                </a:rPr>
                <a:t>3</a:t>
              </a:r>
              <a:endParaRPr lang="en-GB" sz="2400" dirty="0">
                <a:solidFill>
                  <a:srgbClr val="000000"/>
                </a:solidFill>
                <a:latin typeface="Times New Roman" pitchFamily="18" charset="0"/>
              </a:endParaRPr>
            </a:p>
          </p:txBody>
        </p:sp>
        <p:sp>
          <p:nvSpPr>
            <p:cNvPr id="436234" name="Oval 10"/>
            <p:cNvSpPr>
              <a:spLocks noChangeArrowheads="1"/>
            </p:cNvSpPr>
            <p:nvPr/>
          </p:nvSpPr>
          <p:spPr bwMode="auto">
            <a:xfrm>
              <a:off x="5259" y="4402"/>
              <a:ext cx="470" cy="480"/>
            </a:xfrm>
            <a:prstGeom prst="ellipse">
              <a:avLst/>
            </a:prstGeom>
            <a:solidFill>
              <a:srgbClr val="FFFFFF"/>
            </a:solidFill>
            <a:ln w="9525">
              <a:solidFill>
                <a:srgbClr val="000000"/>
              </a:solidFill>
              <a:round/>
              <a:headEnd/>
              <a:tailEnd/>
            </a:ln>
          </p:spPr>
          <p:txBody>
            <a:bodyPr/>
            <a:lstStyle/>
            <a:p>
              <a:pPr eaLnBrk="0" hangingPunct="0"/>
              <a:r>
                <a:rPr lang="en-GB" sz="1200">
                  <a:solidFill>
                    <a:srgbClr val="000000"/>
                  </a:solidFill>
                  <a:latin typeface="Times New Roman" pitchFamily="18" charset="0"/>
                </a:rPr>
                <a:t>5</a:t>
              </a:r>
              <a:endParaRPr lang="en-GB" sz="2400">
                <a:solidFill>
                  <a:srgbClr val="000000"/>
                </a:solidFill>
                <a:latin typeface="Times New Roman" pitchFamily="18" charset="0"/>
              </a:endParaRPr>
            </a:p>
          </p:txBody>
        </p:sp>
        <p:sp>
          <p:nvSpPr>
            <p:cNvPr id="436235" name="Oval 11"/>
            <p:cNvSpPr>
              <a:spLocks noChangeArrowheads="1"/>
            </p:cNvSpPr>
            <p:nvPr/>
          </p:nvSpPr>
          <p:spPr bwMode="auto">
            <a:xfrm>
              <a:off x="2285" y="1842"/>
              <a:ext cx="470" cy="480"/>
            </a:xfrm>
            <a:prstGeom prst="ellipse">
              <a:avLst/>
            </a:prstGeom>
            <a:solidFill>
              <a:srgbClr val="FFFFFF"/>
            </a:solidFill>
            <a:ln w="9525">
              <a:solidFill>
                <a:srgbClr val="000000"/>
              </a:solidFill>
              <a:round/>
              <a:headEnd/>
              <a:tailEnd/>
            </a:ln>
          </p:spPr>
          <p:txBody>
            <a:bodyPr/>
            <a:lstStyle/>
            <a:p>
              <a:pPr eaLnBrk="0" hangingPunct="0"/>
              <a:r>
                <a:rPr lang="en-GB" sz="1200">
                  <a:solidFill>
                    <a:srgbClr val="000000"/>
                  </a:solidFill>
                  <a:latin typeface="Times New Roman" pitchFamily="18" charset="0"/>
                </a:rPr>
                <a:t>6</a:t>
              </a:r>
              <a:endParaRPr lang="en-GB" sz="2400">
                <a:solidFill>
                  <a:srgbClr val="000000"/>
                </a:solidFill>
                <a:latin typeface="Times New Roman" pitchFamily="18" charset="0"/>
              </a:endParaRPr>
            </a:p>
          </p:txBody>
        </p:sp>
        <p:sp>
          <p:nvSpPr>
            <p:cNvPr id="436236" name="Line 12"/>
            <p:cNvSpPr>
              <a:spLocks noChangeShapeType="1"/>
            </p:cNvSpPr>
            <p:nvPr/>
          </p:nvSpPr>
          <p:spPr bwMode="auto">
            <a:xfrm flipV="1">
              <a:off x="5729" y="5362"/>
              <a:ext cx="626" cy="480"/>
            </a:xfrm>
            <a:prstGeom prst="line">
              <a:avLst/>
            </a:prstGeom>
            <a:noFill/>
            <a:ln w="9525">
              <a:solidFill>
                <a:srgbClr val="000000"/>
              </a:solidFill>
              <a:round/>
              <a:headEnd/>
              <a:tailEnd/>
            </a:ln>
          </p:spPr>
          <p:txBody>
            <a:bodyPr/>
            <a:lstStyle/>
            <a:p>
              <a:endParaRPr lang="en-GB"/>
            </a:p>
          </p:txBody>
        </p:sp>
        <p:sp>
          <p:nvSpPr>
            <p:cNvPr id="436237" name="Text Box 13"/>
            <p:cNvSpPr txBox="1">
              <a:spLocks noChangeArrowheads="1"/>
            </p:cNvSpPr>
            <p:nvPr/>
          </p:nvSpPr>
          <p:spPr bwMode="auto">
            <a:xfrm>
              <a:off x="6337" y="5303"/>
              <a:ext cx="765" cy="422"/>
            </a:xfrm>
            <a:prstGeom prst="rect">
              <a:avLst/>
            </a:prstGeom>
            <a:solidFill>
              <a:srgbClr val="FFFFFF"/>
            </a:solidFill>
            <a:ln w="9525">
              <a:solidFill>
                <a:srgbClr val="000000"/>
              </a:solidFill>
              <a:miter lim="800000"/>
              <a:headEnd/>
              <a:tailEnd/>
            </a:ln>
          </p:spPr>
          <p:txBody>
            <a:bodyPr/>
            <a:lstStyle/>
            <a:p>
              <a:pPr eaLnBrk="0" hangingPunct="0"/>
              <a:r>
                <a:rPr lang="en-GB">
                  <a:solidFill>
                    <a:srgbClr val="000000"/>
                  </a:solidFill>
                  <a:latin typeface="Times New Roman" pitchFamily="18" charset="0"/>
                </a:rPr>
                <a:t>Exit</a:t>
              </a:r>
            </a:p>
          </p:txBody>
        </p:sp>
        <p:sp>
          <p:nvSpPr>
            <p:cNvPr id="436238" name="Rectangle 14"/>
            <p:cNvSpPr>
              <a:spLocks noChangeArrowheads="1"/>
            </p:cNvSpPr>
            <p:nvPr/>
          </p:nvSpPr>
          <p:spPr bwMode="auto">
            <a:xfrm>
              <a:off x="5259" y="2962"/>
              <a:ext cx="626" cy="320"/>
            </a:xfrm>
            <a:prstGeom prst="rect">
              <a:avLst/>
            </a:prstGeom>
            <a:solidFill>
              <a:srgbClr val="FFFFFF"/>
            </a:solidFill>
            <a:ln w="9525">
              <a:solidFill>
                <a:srgbClr val="000000"/>
              </a:solidFill>
              <a:miter lim="800000"/>
              <a:headEnd/>
              <a:tailEnd/>
            </a:ln>
          </p:spPr>
          <p:txBody>
            <a:bodyPr/>
            <a:lstStyle/>
            <a:p>
              <a:pPr eaLnBrk="0" hangingPunct="0"/>
              <a:r>
                <a:rPr lang="en-GB" sz="800">
                  <a:solidFill>
                    <a:srgbClr val="000000"/>
                  </a:solidFill>
                  <a:latin typeface="Times New Roman" pitchFamily="18" charset="0"/>
                </a:rPr>
                <a:t>M 2</a:t>
              </a:r>
              <a:endParaRPr lang="en-GB" sz="2400">
                <a:solidFill>
                  <a:srgbClr val="000000"/>
                </a:solidFill>
                <a:latin typeface="Times New Roman" pitchFamily="18" charset="0"/>
              </a:endParaRPr>
            </a:p>
          </p:txBody>
        </p:sp>
      </p:grpSp>
      <p:sp>
        <p:nvSpPr>
          <p:cNvPr id="436239" name="Rectangle 15"/>
          <p:cNvSpPr>
            <a:spLocks noChangeArrowheads="1"/>
          </p:cNvSpPr>
          <p:nvPr/>
        </p:nvSpPr>
        <p:spPr bwMode="auto">
          <a:xfrm rot="5400000">
            <a:off x="4341813" y="1787525"/>
            <a:ext cx="342900" cy="457200"/>
          </a:xfrm>
          <a:prstGeom prst="rect">
            <a:avLst/>
          </a:prstGeom>
          <a:solidFill>
            <a:srgbClr val="FFFFFF"/>
          </a:solidFill>
          <a:ln w="9525">
            <a:solidFill>
              <a:srgbClr val="000000"/>
            </a:solidFill>
            <a:miter lim="800000"/>
            <a:headEnd/>
            <a:tailEnd/>
          </a:ln>
        </p:spPr>
        <p:txBody>
          <a:bodyPr/>
          <a:lstStyle/>
          <a:p>
            <a:pPr eaLnBrk="0" hangingPunct="0"/>
            <a:r>
              <a:rPr lang="en-GB" sz="800">
                <a:solidFill>
                  <a:schemeClr val="bg2"/>
                </a:solidFill>
                <a:latin typeface="Times New Roman" pitchFamily="18" charset="0"/>
              </a:rPr>
              <a:t>TR</a:t>
            </a:r>
            <a:r>
              <a:rPr lang="en-GB" sz="1200">
                <a:solidFill>
                  <a:schemeClr val="bg2"/>
                </a:solidFill>
                <a:latin typeface="Times New Roman" pitchFamily="18" charset="0"/>
              </a:rPr>
              <a:t>1</a:t>
            </a:r>
            <a:endParaRPr lang="en-GB" sz="2400">
              <a:solidFill>
                <a:schemeClr val="bg2"/>
              </a:solidFill>
              <a:latin typeface="Times New Roman" pitchFamily="18" charset="0"/>
            </a:endParaRPr>
          </a:p>
        </p:txBody>
      </p:sp>
      <p:pic>
        <p:nvPicPr>
          <p:cNvPr id="436240" name="Picture 16"/>
          <p:cNvPicPr>
            <a:picLocks noGrp="1" noChangeAspect="1" noChangeArrowheads="1"/>
          </p:cNvPicPr>
          <p:nvPr>
            <p:ph idx="1"/>
          </p:nvPr>
        </p:nvPicPr>
        <p:blipFill>
          <a:blip r:embed="rId3" cstate="print"/>
          <a:srcRect/>
          <a:stretch>
            <a:fillRect/>
          </a:stretch>
        </p:blipFill>
        <p:spPr>
          <a:xfrm>
            <a:off x="3635375" y="1916113"/>
            <a:ext cx="469900" cy="219075"/>
          </a:xfrm>
          <a:noFill/>
          <a:ln/>
        </p:spPr>
      </p:pic>
      <p:sp>
        <p:nvSpPr>
          <p:cNvPr id="436241" name="Rectangle 17"/>
          <p:cNvSpPr>
            <a:spLocks noChangeArrowheads="1"/>
          </p:cNvSpPr>
          <p:nvPr/>
        </p:nvSpPr>
        <p:spPr bwMode="auto">
          <a:xfrm rot="5400000">
            <a:off x="5637213" y="1716088"/>
            <a:ext cx="342900" cy="457200"/>
          </a:xfrm>
          <a:prstGeom prst="rect">
            <a:avLst/>
          </a:prstGeom>
          <a:solidFill>
            <a:srgbClr val="FFFFFF"/>
          </a:solidFill>
          <a:ln w="9525">
            <a:solidFill>
              <a:srgbClr val="000000"/>
            </a:solidFill>
            <a:miter lim="800000"/>
            <a:headEnd/>
            <a:tailEnd/>
          </a:ln>
        </p:spPr>
        <p:txBody>
          <a:bodyPr/>
          <a:lstStyle/>
          <a:p>
            <a:pPr eaLnBrk="0" hangingPunct="0"/>
            <a:r>
              <a:rPr lang="en-GB" sz="800">
                <a:solidFill>
                  <a:srgbClr val="000000"/>
                </a:solidFill>
                <a:latin typeface="Times New Roman" pitchFamily="18" charset="0"/>
              </a:rPr>
              <a:t>TR</a:t>
            </a:r>
            <a:r>
              <a:rPr lang="en-GB" sz="1200">
                <a:solidFill>
                  <a:srgbClr val="000000"/>
                </a:solidFill>
                <a:latin typeface="Times New Roman" pitchFamily="18" charset="0"/>
              </a:rPr>
              <a:t>2</a:t>
            </a:r>
            <a:endParaRPr lang="en-GB" sz="2400">
              <a:solidFill>
                <a:srgbClr val="000000"/>
              </a:solidFill>
              <a:latin typeface="Times New Roman" pitchFamily="18" charset="0"/>
            </a:endParaRP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p:txBody>
          <a:bodyPr/>
          <a:lstStyle/>
          <a:p>
            <a:r>
              <a:rPr lang="en-GB"/>
              <a:t>Conduct of Interview</a:t>
            </a:r>
          </a:p>
        </p:txBody>
      </p:sp>
      <p:sp>
        <p:nvSpPr>
          <p:cNvPr id="437251" name="Rectangle 3"/>
          <p:cNvSpPr>
            <a:spLocks noGrp="1" noChangeArrowheads="1"/>
          </p:cNvSpPr>
          <p:nvPr>
            <p:ph type="body" idx="1"/>
          </p:nvPr>
        </p:nvSpPr>
        <p:spPr/>
        <p:txBody>
          <a:bodyPr/>
          <a:lstStyle/>
          <a:p>
            <a:r>
              <a:rPr lang="en-US"/>
              <a:t>Preferably two Officers present</a:t>
            </a:r>
          </a:p>
          <a:p>
            <a:pPr lvl="1"/>
            <a:r>
              <a:rPr lang="en-US"/>
              <a:t>Separate roles</a:t>
            </a:r>
          </a:p>
          <a:p>
            <a:r>
              <a:rPr lang="en-US"/>
              <a:t>Preliminaries:</a:t>
            </a:r>
          </a:p>
          <a:p>
            <a:pPr lvl="1"/>
            <a:r>
              <a:rPr lang="en-US"/>
              <a:t>Discuss nature of interview and introduce equipment/forms </a:t>
            </a:r>
            <a:r>
              <a:rPr lang="en-US" sz="2200"/>
              <a:t>(Not evidence at this stage)</a:t>
            </a:r>
          </a:p>
          <a:p>
            <a:pPr lvl="1"/>
            <a:r>
              <a:rPr lang="en-US"/>
              <a:t>Ensure suspect clear about purpose of interview</a:t>
            </a:r>
            <a:endParaRPr lang="en-GB"/>
          </a:p>
        </p:txBody>
      </p:sp>
      <p:pic>
        <p:nvPicPr>
          <p:cNvPr id="2" name="Picture 1"/>
          <p:cNvPicPr>
            <a:picLocks noChangeAspect="1"/>
          </p:cNvPicPr>
          <p:nvPr/>
        </p:nvPicPr>
        <p:blipFill>
          <a:blip r:embed="rId3"/>
          <a:stretch>
            <a:fillRect/>
          </a:stretch>
        </p:blipFill>
        <p:spPr>
          <a:xfrm>
            <a:off x="6588224" y="5216358"/>
            <a:ext cx="1877731" cy="69500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0098" name="Rectangle 2"/>
          <p:cNvSpPr>
            <a:spLocks noGrp="1" noChangeArrowheads="1"/>
          </p:cNvSpPr>
          <p:nvPr>
            <p:ph type="title"/>
          </p:nvPr>
        </p:nvSpPr>
        <p:spPr/>
        <p:txBody>
          <a:bodyPr/>
          <a:lstStyle/>
          <a:p>
            <a:r>
              <a:rPr lang="en-GB"/>
              <a:t>Evidential test</a:t>
            </a:r>
            <a:endParaRPr lang="en-US"/>
          </a:p>
        </p:txBody>
      </p:sp>
      <p:sp>
        <p:nvSpPr>
          <p:cNvPr id="900099" name="Rectangle 3"/>
          <p:cNvSpPr>
            <a:spLocks noGrp="1" noChangeArrowheads="1"/>
          </p:cNvSpPr>
          <p:nvPr>
            <p:ph type="body" idx="1"/>
          </p:nvPr>
        </p:nvSpPr>
        <p:spPr>
          <a:xfrm>
            <a:off x="457200" y="1600200"/>
            <a:ext cx="8229600" cy="4708525"/>
          </a:xfrm>
        </p:spPr>
        <p:txBody>
          <a:bodyPr/>
          <a:lstStyle/>
          <a:p>
            <a:pPr>
              <a:lnSpc>
                <a:spcPct val="90000"/>
              </a:lnSpc>
            </a:pPr>
            <a:r>
              <a:rPr lang="en-GB" sz="2100" dirty="0"/>
              <a:t>Essential elements:</a:t>
            </a:r>
          </a:p>
          <a:p>
            <a:pPr lvl="2">
              <a:lnSpc>
                <a:spcPct val="90000"/>
              </a:lnSpc>
            </a:pPr>
            <a:r>
              <a:rPr lang="en-GB" sz="1800" dirty="0"/>
              <a:t>Identifiable individual</a:t>
            </a:r>
          </a:p>
          <a:p>
            <a:pPr lvl="2">
              <a:lnSpc>
                <a:spcPct val="90000"/>
              </a:lnSpc>
            </a:pPr>
            <a:r>
              <a:rPr lang="en-GB" sz="1800" dirty="0"/>
              <a:t>Credible evidence</a:t>
            </a:r>
          </a:p>
          <a:p>
            <a:pPr lvl="2">
              <a:lnSpc>
                <a:spcPct val="90000"/>
              </a:lnSpc>
            </a:pPr>
            <a:r>
              <a:rPr lang="en-GB" sz="1800" dirty="0"/>
              <a:t>Evidence that prosecution can adduce</a:t>
            </a:r>
          </a:p>
          <a:p>
            <a:pPr lvl="2">
              <a:lnSpc>
                <a:spcPct val="90000"/>
              </a:lnSpc>
            </a:pPr>
            <a:r>
              <a:rPr lang="en-GB" sz="1800" dirty="0"/>
              <a:t>Reasonably be expected to find beyond reasonable doubt commission of a criminal offence 	</a:t>
            </a:r>
          </a:p>
          <a:p>
            <a:pPr>
              <a:lnSpc>
                <a:spcPct val="90000"/>
              </a:lnSpc>
            </a:pPr>
            <a:endParaRPr lang="en-GB" sz="2100" dirty="0"/>
          </a:p>
          <a:p>
            <a:pPr>
              <a:lnSpc>
                <a:spcPct val="90000"/>
              </a:lnSpc>
            </a:pPr>
            <a:r>
              <a:rPr lang="en-GB" sz="2100" dirty="0"/>
              <a:t>In practice</a:t>
            </a:r>
          </a:p>
          <a:p>
            <a:pPr lvl="2">
              <a:lnSpc>
                <a:spcPct val="90000"/>
              </a:lnSpc>
            </a:pPr>
            <a:r>
              <a:rPr lang="en-GB" sz="1800" dirty="0"/>
              <a:t>Can evidence be used in court</a:t>
            </a:r>
          </a:p>
          <a:p>
            <a:pPr lvl="2">
              <a:lnSpc>
                <a:spcPct val="90000"/>
              </a:lnSpc>
            </a:pPr>
            <a:r>
              <a:rPr lang="en-GB" sz="1800" dirty="0"/>
              <a:t>Is evidence reliable?</a:t>
            </a:r>
          </a:p>
          <a:p>
            <a:pPr lvl="2">
              <a:lnSpc>
                <a:spcPct val="90000"/>
              </a:lnSpc>
            </a:pPr>
            <a:r>
              <a:rPr lang="en-GB" sz="1800" dirty="0"/>
              <a:t>Is evidence fair?</a:t>
            </a:r>
          </a:p>
          <a:p>
            <a:pPr lvl="2">
              <a:lnSpc>
                <a:spcPct val="90000"/>
              </a:lnSpc>
            </a:pPr>
            <a:r>
              <a:rPr lang="en-GB" sz="1800" dirty="0"/>
              <a:t>Sufficient for “realistic prospect of conviction”</a:t>
            </a:r>
          </a:p>
          <a:p>
            <a:pPr lvl="2">
              <a:lnSpc>
                <a:spcPct val="90000"/>
              </a:lnSpc>
              <a:buFont typeface="Wingdings" pitchFamily="2" charset="2"/>
              <a:buNone/>
            </a:pPr>
            <a:endParaRPr lang="en-GB" sz="1800" dirty="0"/>
          </a:p>
          <a:p>
            <a:pPr lvl="2">
              <a:lnSpc>
                <a:spcPct val="90000"/>
              </a:lnSpc>
              <a:buFont typeface="Wingdings" pitchFamily="2" charset="2"/>
              <a:buNone/>
            </a:pPr>
            <a:endParaRPr lang="en-GB" sz="1800" dirty="0"/>
          </a:p>
          <a:p>
            <a:pPr lvl="2">
              <a:lnSpc>
                <a:spcPct val="90000"/>
              </a:lnSpc>
              <a:buFont typeface="Wingdings" pitchFamily="2" charset="2"/>
              <a:buNone/>
            </a:pPr>
            <a:r>
              <a:rPr lang="en-GB" sz="1800" dirty="0"/>
              <a:t>	</a:t>
            </a:r>
          </a:p>
          <a:p>
            <a:pPr>
              <a:lnSpc>
                <a:spcPct val="90000"/>
              </a:lnSpc>
            </a:pPr>
            <a:endParaRPr lang="en-US" sz="2100" dirty="0"/>
          </a:p>
        </p:txBody>
      </p:sp>
      <p:pic>
        <p:nvPicPr>
          <p:cNvPr id="2" name="Picture 1"/>
          <p:cNvPicPr>
            <a:picLocks noChangeAspect="1"/>
          </p:cNvPicPr>
          <p:nvPr/>
        </p:nvPicPr>
        <p:blipFill>
          <a:blip r:embed="rId3"/>
          <a:stretch>
            <a:fillRect/>
          </a:stretch>
        </p:blipFill>
        <p:spPr>
          <a:xfrm>
            <a:off x="6588224" y="5301208"/>
            <a:ext cx="1877731" cy="695004"/>
          </a:xfrm>
          <a:prstGeom prst="rect">
            <a:avLst/>
          </a:prstGeom>
        </p:spPr>
      </p:pic>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r>
              <a:rPr lang="en-US"/>
              <a:t>Roles of Officers</a:t>
            </a:r>
          </a:p>
        </p:txBody>
      </p:sp>
      <p:sp>
        <p:nvSpPr>
          <p:cNvPr id="438275" name="Rectangle 3"/>
          <p:cNvSpPr>
            <a:spLocks noGrp="1" noChangeArrowheads="1"/>
          </p:cNvSpPr>
          <p:nvPr>
            <p:ph type="body" sz="half" idx="1"/>
          </p:nvPr>
        </p:nvSpPr>
        <p:spPr>
          <a:xfrm>
            <a:off x="457200" y="1600200"/>
            <a:ext cx="4033838" cy="4530725"/>
          </a:xfrm>
        </p:spPr>
        <p:txBody>
          <a:bodyPr/>
          <a:lstStyle/>
          <a:p>
            <a:pPr algn="ctr">
              <a:buFont typeface="Wingdings" pitchFamily="2" charset="2"/>
              <a:buNone/>
            </a:pPr>
            <a:r>
              <a:rPr lang="en-US" sz="2600" u="sng"/>
              <a:t>First Officer</a:t>
            </a:r>
          </a:p>
          <a:p>
            <a:r>
              <a:rPr lang="en-US" sz="2600"/>
              <a:t>Lead Officer</a:t>
            </a:r>
          </a:p>
          <a:p>
            <a:r>
              <a:rPr lang="en-US" sz="2600"/>
              <a:t>Asks questions</a:t>
            </a:r>
          </a:p>
          <a:p>
            <a:r>
              <a:rPr lang="en-US" sz="2600"/>
              <a:t>Controls equipment</a:t>
            </a:r>
          </a:p>
        </p:txBody>
      </p:sp>
      <p:sp>
        <p:nvSpPr>
          <p:cNvPr id="438276" name="Rectangle 4"/>
          <p:cNvSpPr>
            <a:spLocks noGrp="1" noChangeArrowheads="1"/>
          </p:cNvSpPr>
          <p:nvPr>
            <p:ph type="body" sz="half" idx="2"/>
          </p:nvPr>
        </p:nvSpPr>
        <p:spPr>
          <a:xfrm>
            <a:off x="4652963" y="1600200"/>
            <a:ext cx="4033837" cy="4530725"/>
          </a:xfrm>
        </p:spPr>
        <p:txBody>
          <a:bodyPr/>
          <a:lstStyle/>
          <a:p>
            <a:pPr algn="ctr">
              <a:buFont typeface="Wingdings" pitchFamily="2" charset="2"/>
              <a:buNone/>
            </a:pPr>
            <a:r>
              <a:rPr lang="en-US" sz="2600" u="sng"/>
              <a:t>Second Officer</a:t>
            </a:r>
          </a:p>
          <a:p>
            <a:r>
              <a:rPr lang="en-US" sz="2600"/>
              <a:t>Support role</a:t>
            </a:r>
          </a:p>
          <a:p>
            <a:r>
              <a:rPr lang="en-US" sz="2600"/>
              <a:t>Checks procedure</a:t>
            </a:r>
          </a:p>
          <a:p>
            <a:r>
              <a:rPr lang="en-US" sz="2600"/>
              <a:t>Monitors interview</a:t>
            </a:r>
          </a:p>
          <a:p>
            <a:pPr lvl="1"/>
            <a:r>
              <a:rPr lang="en-US" sz="2200"/>
              <a:t>Relevant questions</a:t>
            </a:r>
          </a:p>
          <a:p>
            <a:pPr lvl="1"/>
            <a:r>
              <a:rPr lang="en-US" sz="2200"/>
              <a:t>Breaks</a:t>
            </a:r>
          </a:p>
          <a:p>
            <a:r>
              <a:rPr lang="en-US" sz="2600"/>
              <a:t>Handles exhibits</a:t>
            </a:r>
          </a:p>
          <a:p>
            <a:r>
              <a:rPr lang="en-US" sz="2600"/>
              <a:t>Scribes written record </a:t>
            </a:r>
          </a:p>
        </p:txBody>
      </p:sp>
      <p:pic>
        <p:nvPicPr>
          <p:cNvPr id="6" name="Picture 5"/>
          <p:cNvPicPr>
            <a:picLocks noChangeAspect="1"/>
          </p:cNvPicPr>
          <p:nvPr/>
        </p:nvPicPr>
        <p:blipFill>
          <a:blip r:embed="rId3"/>
          <a:stretch>
            <a:fillRect/>
          </a:stretch>
        </p:blipFill>
        <p:spPr>
          <a:xfrm>
            <a:off x="6837905" y="5301208"/>
            <a:ext cx="1877731" cy="695004"/>
          </a:xfrm>
          <a:prstGeom prst="rect">
            <a:avLst/>
          </a:prstGeom>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ChangeArrowheads="1"/>
          </p:cNvSpPr>
          <p:nvPr>
            <p:ph type="title"/>
          </p:nvPr>
        </p:nvSpPr>
        <p:spPr/>
        <p:txBody>
          <a:bodyPr/>
          <a:lstStyle/>
          <a:p>
            <a:r>
              <a:rPr lang="en-US"/>
              <a:t>Conduct of Interview</a:t>
            </a:r>
          </a:p>
        </p:txBody>
      </p:sp>
      <p:sp>
        <p:nvSpPr>
          <p:cNvPr id="439299" name="Rectangle 3"/>
          <p:cNvSpPr>
            <a:spLocks noGrp="1" noChangeArrowheads="1"/>
          </p:cNvSpPr>
          <p:nvPr>
            <p:ph type="body" sz="half" idx="1"/>
          </p:nvPr>
        </p:nvSpPr>
        <p:spPr/>
        <p:txBody>
          <a:bodyPr/>
          <a:lstStyle/>
          <a:p>
            <a:r>
              <a:rPr lang="en-US" sz="2200" dirty="0"/>
              <a:t>Provide “Notice to Person whose interview will be tape recorded”</a:t>
            </a:r>
          </a:p>
          <a:p>
            <a:r>
              <a:rPr lang="en-US" sz="2200" dirty="0"/>
              <a:t>Request that this is read/signed</a:t>
            </a:r>
          </a:p>
          <a:p>
            <a:r>
              <a:rPr lang="en-US" sz="2200" dirty="0"/>
              <a:t>Break seal on media and insert into machine</a:t>
            </a:r>
          </a:p>
          <a:p>
            <a:r>
              <a:rPr lang="en-US" sz="2200" dirty="0"/>
              <a:t>Start machine</a:t>
            </a:r>
          </a:p>
          <a:p>
            <a:r>
              <a:rPr lang="en-US" sz="2200" dirty="0"/>
              <a:t>Check tape counter = “0”</a:t>
            </a:r>
          </a:p>
        </p:txBody>
      </p:sp>
      <p:sp>
        <p:nvSpPr>
          <p:cNvPr id="5" name="Content Placeholder 4">
            <a:extLst>
              <a:ext uri="{FF2B5EF4-FFF2-40B4-BE49-F238E27FC236}">
                <a16:creationId xmlns:a16="http://schemas.microsoft.com/office/drawing/2014/main" id="{B1E6B8DB-4F2D-4DF8-B263-2A495F54E646}"/>
              </a:ext>
            </a:extLst>
          </p:cNvPr>
          <p:cNvSpPr>
            <a:spLocks noGrp="1"/>
          </p:cNvSpPr>
          <p:nvPr>
            <p:ph sz="quarter" idx="2"/>
          </p:nvPr>
        </p:nvSpPr>
        <p:spPr/>
        <p:txBody>
          <a:bodyPr/>
          <a:lstStyle/>
          <a:p>
            <a:endParaRPr lang="en-GB"/>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p:txBody>
          <a:bodyPr/>
          <a:lstStyle/>
          <a:p>
            <a:r>
              <a:rPr lang="en-US"/>
              <a:t>Conduct of Interview</a:t>
            </a:r>
          </a:p>
        </p:txBody>
      </p:sp>
      <p:sp>
        <p:nvSpPr>
          <p:cNvPr id="440323" name="Rectangle 3"/>
          <p:cNvSpPr>
            <a:spLocks noGrp="1" noChangeArrowheads="1"/>
          </p:cNvSpPr>
          <p:nvPr>
            <p:ph type="body" sz="half" idx="1"/>
          </p:nvPr>
        </p:nvSpPr>
        <p:spPr/>
        <p:txBody>
          <a:bodyPr/>
          <a:lstStyle/>
          <a:p>
            <a:r>
              <a:rPr lang="en-US" sz="2600"/>
              <a:t>Introduce interview then:</a:t>
            </a:r>
          </a:p>
          <a:p>
            <a:pPr lvl="1"/>
            <a:r>
              <a:rPr lang="en-US" sz="2200"/>
              <a:t>Name and occupation</a:t>
            </a:r>
          </a:p>
          <a:p>
            <a:pPr lvl="1"/>
            <a:r>
              <a:rPr lang="en-US" sz="2200"/>
              <a:t>Identify location</a:t>
            </a:r>
          </a:p>
          <a:p>
            <a:pPr lvl="1"/>
            <a:r>
              <a:rPr lang="en-US" sz="2200"/>
              <a:t>Date and time of interview</a:t>
            </a:r>
          </a:p>
          <a:p>
            <a:pPr lvl="1"/>
            <a:r>
              <a:rPr lang="en-US" sz="2200"/>
              <a:t>Invite others in room to identify themselves</a:t>
            </a:r>
          </a:p>
          <a:p>
            <a:r>
              <a:rPr lang="en-US" sz="2600"/>
              <a:t>Record these details in Note book</a:t>
            </a:r>
          </a:p>
          <a:p>
            <a:endParaRPr lang="en-US" sz="2600"/>
          </a:p>
          <a:p>
            <a:pPr lvl="1"/>
            <a:endParaRPr lang="en-US" sz="2200"/>
          </a:p>
        </p:txBody>
      </p:sp>
      <p:pic>
        <p:nvPicPr>
          <p:cNvPr id="2" name="Picture 1"/>
          <p:cNvPicPr>
            <a:picLocks noChangeAspect="1"/>
          </p:cNvPicPr>
          <p:nvPr/>
        </p:nvPicPr>
        <p:blipFill>
          <a:blip r:embed="rId3"/>
          <a:stretch>
            <a:fillRect/>
          </a:stretch>
        </p:blipFill>
        <p:spPr>
          <a:xfrm>
            <a:off x="6809069" y="5301208"/>
            <a:ext cx="1877731" cy="695004"/>
          </a:xfrm>
          <a:prstGeom prst="rect">
            <a:avLst/>
          </a:prstGeom>
        </p:spPr>
      </p:pic>
      <p:sp>
        <p:nvSpPr>
          <p:cNvPr id="4" name="Content Placeholder 3">
            <a:extLst>
              <a:ext uri="{FF2B5EF4-FFF2-40B4-BE49-F238E27FC236}">
                <a16:creationId xmlns:a16="http://schemas.microsoft.com/office/drawing/2014/main" id="{B921914A-E3AD-4336-A8ED-90FBF653464E}"/>
              </a:ext>
            </a:extLst>
          </p:cNvPr>
          <p:cNvSpPr>
            <a:spLocks noGrp="1"/>
          </p:cNvSpPr>
          <p:nvPr>
            <p:ph sz="half" idx="2"/>
          </p:nvPr>
        </p:nvSpPr>
        <p:spPr/>
        <p:txBody>
          <a:bodyPr/>
          <a:lstStyle/>
          <a:p>
            <a:endParaRPr lang="en-GB"/>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p:txBody>
          <a:bodyPr/>
          <a:lstStyle/>
          <a:p>
            <a:r>
              <a:rPr lang="en-US"/>
              <a:t>Conduct of Interview</a:t>
            </a:r>
          </a:p>
        </p:txBody>
      </p:sp>
      <p:sp>
        <p:nvSpPr>
          <p:cNvPr id="441347" name="Rectangle 3"/>
          <p:cNvSpPr>
            <a:spLocks noGrp="1" noChangeArrowheads="1"/>
          </p:cNvSpPr>
          <p:nvPr>
            <p:ph type="body" idx="1"/>
          </p:nvPr>
        </p:nvSpPr>
        <p:spPr>
          <a:xfrm>
            <a:off x="685800" y="1524000"/>
            <a:ext cx="7772400" cy="4784725"/>
          </a:xfrm>
        </p:spPr>
        <p:txBody>
          <a:bodyPr/>
          <a:lstStyle/>
          <a:p>
            <a:pPr>
              <a:lnSpc>
                <a:spcPct val="90000"/>
              </a:lnSpc>
            </a:pPr>
            <a:r>
              <a:rPr lang="en-US" dirty="0"/>
              <a:t>Advise suspect:</a:t>
            </a:r>
          </a:p>
          <a:p>
            <a:pPr lvl="1">
              <a:lnSpc>
                <a:spcPct val="90000"/>
              </a:lnSpc>
            </a:pPr>
            <a:r>
              <a:rPr lang="en-US" dirty="0"/>
              <a:t>Not under arrest and may terminate the interview at any time</a:t>
            </a:r>
          </a:p>
          <a:p>
            <a:pPr lvl="1">
              <a:lnSpc>
                <a:spcPct val="90000"/>
              </a:lnSpc>
            </a:pPr>
            <a:r>
              <a:rPr lang="en-US" dirty="0"/>
              <a:t>May have a legal representative present</a:t>
            </a:r>
          </a:p>
          <a:p>
            <a:pPr lvl="2">
              <a:lnSpc>
                <a:spcPct val="90000"/>
              </a:lnSpc>
            </a:pPr>
            <a:r>
              <a:rPr lang="en-US" dirty="0"/>
              <a:t>Confirm ok to proceed if absent</a:t>
            </a:r>
          </a:p>
          <a:p>
            <a:pPr lvl="2">
              <a:lnSpc>
                <a:spcPct val="90000"/>
              </a:lnSpc>
            </a:pPr>
            <a:r>
              <a:rPr lang="en-US" dirty="0"/>
              <a:t>If present, remind suspect of their role</a:t>
            </a:r>
          </a:p>
          <a:p>
            <a:pPr lvl="1">
              <a:lnSpc>
                <a:spcPct val="90000"/>
              </a:lnSpc>
            </a:pPr>
            <a:r>
              <a:rPr lang="en-US" dirty="0"/>
              <a:t>That interview is being recorded</a:t>
            </a:r>
          </a:p>
          <a:p>
            <a:pPr lvl="2">
              <a:lnSpc>
                <a:spcPct val="90000"/>
              </a:lnSpc>
            </a:pPr>
            <a:r>
              <a:rPr lang="en-US" dirty="0"/>
              <a:t>ask if they object</a:t>
            </a:r>
          </a:p>
          <a:p>
            <a:pPr lvl="2">
              <a:lnSpc>
                <a:spcPct val="90000"/>
              </a:lnSpc>
            </a:pPr>
            <a:r>
              <a:rPr lang="en-US" dirty="0"/>
              <a:t>If “yes” - hand written record</a:t>
            </a:r>
          </a:p>
          <a:p>
            <a:pPr lvl="1">
              <a:lnSpc>
                <a:spcPct val="90000"/>
              </a:lnSpc>
            </a:pPr>
            <a:r>
              <a:rPr lang="en-US" dirty="0"/>
              <a:t>Draw suspects attention to “Notice..” signed prior to interview</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ChangeArrowheads="1"/>
          </p:cNvSpPr>
          <p:nvPr>
            <p:ph type="title"/>
          </p:nvPr>
        </p:nvSpPr>
        <p:spPr/>
        <p:txBody>
          <a:bodyPr/>
          <a:lstStyle/>
          <a:p>
            <a:r>
              <a:rPr lang="en-US"/>
              <a:t>Conduct of Interview</a:t>
            </a:r>
          </a:p>
        </p:txBody>
      </p:sp>
      <p:sp>
        <p:nvSpPr>
          <p:cNvPr id="442371" name="Rectangle 3"/>
          <p:cNvSpPr>
            <a:spLocks noGrp="1" noChangeArrowheads="1"/>
          </p:cNvSpPr>
          <p:nvPr>
            <p:ph type="body" idx="1"/>
          </p:nvPr>
        </p:nvSpPr>
        <p:spPr/>
        <p:txBody>
          <a:bodyPr/>
          <a:lstStyle/>
          <a:p>
            <a:r>
              <a:rPr lang="en-US"/>
              <a:t>Clarify personal details of suspect:</a:t>
            </a:r>
          </a:p>
          <a:p>
            <a:pPr lvl="1"/>
            <a:r>
              <a:rPr lang="en-US"/>
              <a:t>Trading name</a:t>
            </a:r>
          </a:p>
          <a:p>
            <a:pPr lvl="1"/>
            <a:r>
              <a:rPr lang="en-US"/>
              <a:t>Registered Office</a:t>
            </a:r>
          </a:p>
          <a:p>
            <a:pPr lvl="1"/>
            <a:r>
              <a:rPr lang="en-US"/>
              <a:t>Partner details</a:t>
            </a:r>
          </a:p>
          <a:p>
            <a:pPr lvl="1"/>
            <a:endParaRPr lang="en-GB"/>
          </a:p>
          <a:p>
            <a:r>
              <a:rPr lang="en-US"/>
              <a:t>Advise suspect of reason for interview:</a:t>
            </a:r>
          </a:p>
          <a:p>
            <a:endParaRPr lang="en-US"/>
          </a:p>
        </p:txBody>
      </p:sp>
      <p:pic>
        <p:nvPicPr>
          <p:cNvPr id="2" name="Picture 1"/>
          <p:cNvPicPr>
            <a:picLocks noChangeAspect="1"/>
          </p:cNvPicPr>
          <p:nvPr/>
        </p:nvPicPr>
        <p:blipFill>
          <a:blip r:embed="rId3"/>
          <a:stretch>
            <a:fillRect/>
          </a:stretch>
        </p:blipFill>
        <p:spPr>
          <a:xfrm>
            <a:off x="6372200" y="5301208"/>
            <a:ext cx="1877731" cy="695004"/>
          </a:xfrm>
          <a:prstGeom prst="rect">
            <a:avLst/>
          </a:prstGeom>
        </p:spPr>
      </p:pic>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lstStyle/>
          <a:p>
            <a:r>
              <a:rPr lang="en-US"/>
              <a:t>Conduct of Interview</a:t>
            </a:r>
          </a:p>
        </p:txBody>
      </p:sp>
      <p:sp>
        <p:nvSpPr>
          <p:cNvPr id="444419" name="Rectangle 3"/>
          <p:cNvSpPr>
            <a:spLocks noGrp="1" noChangeArrowheads="1"/>
          </p:cNvSpPr>
          <p:nvPr>
            <p:ph type="body" idx="1"/>
          </p:nvPr>
        </p:nvSpPr>
        <p:spPr/>
        <p:txBody>
          <a:bodyPr/>
          <a:lstStyle/>
          <a:p>
            <a:r>
              <a:rPr lang="en-US" dirty="0"/>
              <a:t>At this point the Caution is given:</a:t>
            </a:r>
          </a:p>
          <a:p>
            <a:pPr>
              <a:buFont typeface="Wingdings" pitchFamily="2" charset="2"/>
              <a:buNone/>
            </a:pPr>
            <a:r>
              <a:rPr lang="en-US" b="1" i="1" dirty="0"/>
              <a:t>	“You do not have to say anything. But it may harm your </a:t>
            </a:r>
            <a:r>
              <a:rPr lang="en-US" b="1" i="1" dirty="0" err="1"/>
              <a:t>defence</a:t>
            </a:r>
            <a:r>
              <a:rPr lang="en-US" b="1" i="1" dirty="0"/>
              <a:t> if you do not mention when questioned something which you later rely on in court. Anything  you do say  may be given in evidence”</a:t>
            </a:r>
          </a:p>
          <a:p>
            <a:pPr>
              <a:buFont typeface="Wingdings" pitchFamily="2" charset="2"/>
              <a:buNone/>
            </a:pPr>
            <a:r>
              <a:rPr lang="en-US" sz="2100" b="1" dirty="0"/>
              <a:t>Para 10.4 Code C</a:t>
            </a:r>
          </a:p>
          <a:p>
            <a:endParaRPr lang="en-US" dirty="0"/>
          </a:p>
        </p:txBody>
      </p:sp>
      <p:pic>
        <p:nvPicPr>
          <p:cNvPr id="2" name="Picture 1"/>
          <p:cNvPicPr>
            <a:picLocks noChangeAspect="1"/>
          </p:cNvPicPr>
          <p:nvPr/>
        </p:nvPicPr>
        <p:blipFill>
          <a:blip r:embed="rId3"/>
          <a:stretch>
            <a:fillRect/>
          </a:stretch>
        </p:blipFill>
        <p:spPr>
          <a:xfrm>
            <a:off x="6809069" y="5428612"/>
            <a:ext cx="1877731" cy="695004"/>
          </a:xfrm>
          <a:prstGeom prst="rect">
            <a:avLst/>
          </a:prstGeom>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p:txBody>
          <a:bodyPr/>
          <a:lstStyle/>
          <a:p>
            <a:r>
              <a:rPr lang="en-US"/>
              <a:t>The Caution</a:t>
            </a:r>
          </a:p>
        </p:txBody>
      </p:sp>
      <p:sp>
        <p:nvSpPr>
          <p:cNvPr id="445443" name="Rectangle 3"/>
          <p:cNvSpPr>
            <a:spLocks noGrp="1" noChangeArrowheads="1"/>
          </p:cNvSpPr>
          <p:nvPr>
            <p:ph type="body" idx="1"/>
          </p:nvPr>
        </p:nvSpPr>
        <p:spPr>
          <a:xfrm>
            <a:off x="457200" y="1628775"/>
            <a:ext cx="8229600" cy="4608513"/>
          </a:xfrm>
        </p:spPr>
        <p:txBody>
          <a:bodyPr/>
          <a:lstStyle/>
          <a:p>
            <a:pPr>
              <a:lnSpc>
                <a:spcPct val="90000"/>
              </a:lnSpc>
            </a:pPr>
            <a:r>
              <a:rPr lang="en-US" i="1" dirty="0"/>
              <a:t>“A person whom there are grounds to </a:t>
            </a:r>
            <a:r>
              <a:rPr lang="en-US" b="1" i="1" u="sng" dirty="0"/>
              <a:t>suspect</a:t>
            </a:r>
            <a:r>
              <a:rPr lang="en-US" i="1" dirty="0"/>
              <a:t> of an offence </a:t>
            </a:r>
            <a:r>
              <a:rPr lang="en-US" b="1" i="1" u="sng" dirty="0"/>
              <a:t>must be cautioned</a:t>
            </a:r>
            <a:r>
              <a:rPr lang="en-US" i="1" dirty="0"/>
              <a:t> before any questions about an offence, or further questions if the answers provide the grounds for suspicion, are put to them if either the suspect’s answers or silence may be </a:t>
            </a:r>
            <a:r>
              <a:rPr lang="en-US" b="1" i="1" u="sng" dirty="0"/>
              <a:t>given in evidence to a court</a:t>
            </a:r>
            <a:r>
              <a:rPr lang="en-US" i="1" dirty="0"/>
              <a:t> in a prosecution.”</a:t>
            </a:r>
          </a:p>
          <a:p>
            <a:pPr>
              <a:lnSpc>
                <a:spcPct val="90000"/>
              </a:lnSpc>
            </a:pPr>
            <a:r>
              <a:rPr lang="en-US" sz="2100" dirty="0"/>
              <a:t>Para 10.1 Code C</a:t>
            </a:r>
          </a:p>
          <a:p>
            <a:pPr>
              <a:lnSpc>
                <a:spcPct val="90000"/>
              </a:lnSpc>
            </a:pPr>
            <a:r>
              <a:rPr lang="en-US" sz="2100" dirty="0"/>
              <a:t>(Note : Emphasis not in original text)</a:t>
            </a:r>
            <a:endParaRPr lang="en-US" sz="2100" i="1" dirty="0"/>
          </a:p>
        </p:txBody>
      </p:sp>
      <p:pic>
        <p:nvPicPr>
          <p:cNvPr id="2" name="Picture 1"/>
          <p:cNvPicPr>
            <a:picLocks noChangeAspect="1"/>
          </p:cNvPicPr>
          <p:nvPr/>
        </p:nvPicPr>
        <p:blipFill>
          <a:blip r:embed="rId3"/>
          <a:stretch>
            <a:fillRect/>
          </a:stretch>
        </p:blipFill>
        <p:spPr>
          <a:xfrm>
            <a:off x="6444208" y="5229200"/>
            <a:ext cx="1877731" cy="695004"/>
          </a:xfrm>
          <a:prstGeom prst="rect">
            <a:avLst/>
          </a:prstGeom>
        </p:spPr>
      </p:pic>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p:txBody>
          <a:bodyPr/>
          <a:lstStyle/>
          <a:p>
            <a:r>
              <a:rPr lang="en-US"/>
              <a:t>The Caution</a:t>
            </a:r>
          </a:p>
        </p:txBody>
      </p:sp>
      <p:sp>
        <p:nvSpPr>
          <p:cNvPr id="446467" name="Rectangle 3"/>
          <p:cNvSpPr>
            <a:spLocks noGrp="1" noChangeArrowheads="1"/>
          </p:cNvSpPr>
          <p:nvPr>
            <p:ph type="body" idx="1"/>
          </p:nvPr>
        </p:nvSpPr>
        <p:spPr/>
        <p:txBody>
          <a:bodyPr/>
          <a:lstStyle/>
          <a:p>
            <a:r>
              <a:rPr lang="en-US"/>
              <a:t>Caution need not be given if:</a:t>
            </a:r>
          </a:p>
          <a:p>
            <a:pPr lvl="1"/>
            <a:r>
              <a:rPr lang="en-US"/>
              <a:t>to establish identity</a:t>
            </a:r>
          </a:p>
          <a:p>
            <a:pPr lvl="1"/>
            <a:r>
              <a:rPr lang="en-US"/>
              <a:t>To obtain information in accordance with statutory provision</a:t>
            </a:r>
          </a:p>
          <a:p>
            <a:r>
              <a:rPr lang="en-US"/>
              <a:t>Can ask questions and then put them under caution at a later date.</a:t>
            </a:r>
          </a:p>
          <a:p>
            <a:pPr algn="ctr">
              <a:buFont typeface="Wingdings" pitchFamily="2" charset="2"/>
              <a:buNone/>
            </a:pPr>
            <a:endParaRPr lang="en-US"/>
          </a:p>
        </p:txBody>
      </p:sp>
      <p:pic>
        <p:nvPicPr>
          <p:cNvPr id="2" name="Picture 1"/>
          <p:cNvPicPr>
            <a:picLocks noChangeAspect="1"/>
          </p:cNvPicPr>
          <p:nvPr/>
        </p:nvPicPr>
        <p:blipFill>
          <a:blip r:embed="rId3"/>
          <a:stretch>
            <a:fillRect/>
          </a:stretch>
        </p:blipFill>
        <p:spPr>
          <a:xfrm>
            <a:off x="6809069" y="5361450"/>
            <a:ext cx="1877731" cy="695004"/>
          </a:xfrm>
          <a:prstGeom prst="rect">
            <a:avLst/>
          </a:prstGeom>
        </p:spPr>
      </p:pic>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p:txBody>
          <a:bodyPr/>
          <a:lstStyle/>
          <a:p>
            <a:r>
              <a:rPr lang="en-US"/>
              <a:t>Conduct of Interview</a:t>
            </a:r>
          </a:p>
        </p:txBody>
      </p:sp>
      <p:sp>
        <p:nvSpPr>
          <p:cNvPr id="447491" name="Rectangle 3"/>
          <p:cNvSpPr>
            <a:spLocks noGrp="1" noChangeArrowheads="1"/>
          </p:cNvSpPr>
          <p:nvPr>
            <p:ph type="body" idx="1"/>
          </p:nvPr>
        </p:nvSpPr>
        <p:spPr>
          <a:xfrm>
            <a:off x="457200" y="1257414"/>
            <a:ext cx="8229600" cy="4530725"/>
          </a:xfrm>
        </p:spPr>
        <p:txBody>
          <a:bodyPr/>
          <a:lstStyle/>
          <a:p>
            <a:r>
              <a:rPr lang="en-US" dirty="0"/>
              <a:t>Note time caution given in notebook</a:t>
            </a:r>
          </a:p>
          <a:p>
            <a:r>
              <a:rPr lang="en-US" dirty="0"/>
              <a:t>Ask suspect “Do you understand?”</a:t>
            </a:r>
          </a:p>
          <a:p>
            <a:pPr lvl="1"/>
            <a:r>
              <a:rPr lang="en-US" dirty="0"/>
              <a:t>If “no”, explain caution in simple language</a:t>
            </a:r>
          </a:p>
          <a:p>
            <a:pPr lvl="1"/>
            <a:r>
              <a:rPr lang="en-US" dirty="0"/>
              <a:t>Use pro-forma</a:t>
            </a:r>
          </a:p>
          <a:p>
            <a:r>
              <a:rPr lang="en-US" dirty="0"/>
              <a:t>Ask relevant questions</a:t>
            </a:r>
          </a:p>
          <a:p>
            <a:r>
              <a:rPr lang="en-US" dirty="0"/>
              <a:t>Produce relevant exhibits</a:t>
            </a:r>
          </a:p>
          <a:p>
            <a:pPr lvl="1"/>
            <a:r>
              <a:rPr lang="en-US" dirty="0"/>
              <a:t>Remember always describe for purposes of the tape</a:t>
            </a:r>
          </a:p>
        </p:txBody>
      </p:sp>
      <p:pic>
        <p:nvPicPr>
          <p:cNvPr id="2" name="Picture 1"/>
          <p:cNvPicPr>
            <a:picLocks noChangeAspect="1"/>
          </p:cNvPicPr>
          <p:nvPr/>
        </p:nvPicPr>
        <p:blipFill>
          <a:blip r:embed="rId3"/>
          <a:stretch>
            <a:fillRect/>
          </a:stretch>
        </p:blipFill>
        <p:spPr>
          <a:xfrm>
            <a:off x="6660232" y="5435921"/>
            <a:ext cx="1877731" cy="695004"/>
          </a:xfrm>
          <a:prstGeom prst="rect">
            <a:avLst/>
          </a:prstGeom>
        </p:spPr>
      </p:pic>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r>
              <a:rPr lang="en-US" dirty="0"/>
              <a:t>Prepared Statements</a:t>
            </a:r>
          </a:p>
        </p:txBody>
      </p:sp>
      <p:sp>
        <p:nvSpPr>
          <p:cNvPr id="878595" name="Rectangle 3"/>
          <p:cNvSpPr>
            <a:spLocks noGrp="1" noChangeArrowheads="1"/>
          </p:cNvSpPr>
          <p:nvPr>
            <p:ph type="body" idx="1"/>
          </p:nvPr>
        </p:nvSpPr>
        <p:spPr>
          <a:xfrm>
            <a:off x="452264" y="1254237"/>
            <a:ext cx="8229600" cy="4530725"/>
          </a:xfrm>
        </p:spPr>
        <p:txBody>
          <a:bodyPr/>
          <a:lstStyle/>
          <a:p>
            <a:r>
              <a:rPr lang="en-US" dirty="0"/>
              <a:t>Alternative to “no comment” interview but..</a:t>
            </a:r>
          </a:p>
          <a:p>
            <a:r>
              <a:rPr lang="en-US" dirty="0"/>
              <a:t>Signed and dated</a:t>
            </a:r>
          </a:p>
          <a:p>
            <a:r>
              <a:rPr lang="en-US" dirty="0"/>
              <a:t>Stop the interview, read it and consider your interview questions</a:t>
            </a:r>
          </a:p>
          <a:p>
            <a:r>
              <a:rPr lang="en-US" dirty="0"/>
              <a:t>Re-commence the interview and identify gaps</a:t>
            </a:r>
          </a:p>
          <a:p>
            <a:r>
              <a:rPr lang="en-US" dirty="0"/>
              <a:t>Continue with questioning after confirming whether interviewee agrees with contents</a:t>
            </a:r>
          </a:p>
          <a:p>
            <a:endParaRPr lang="en-US" dirty="0"/>
          </a:p>
          <a:p>
            <a:endParaRPr lang="en-US" dirty="0"/>
          </a:p>
        </p:txBody>
      </p:sp>
      <p:pic>
        <p:nvPicPr>
          <p:cNvPr id="2" name="Picture 1"/>
          <p:cNvPicPr>
            <a:picLocks noChangeAspect="1"/>
          </p:cNvPicPr>
          <p:nvPr/>
        </p:nvPicPr>
        <p:blipFill>
          <a:blip r:embed="rId3"/>
          <a:stretch>
            <a:fillRect/>
          </a:stretch>
        </p:blipFill>
        <p:spPr>
          <a:xfrm>
            <a:off x="6775651" y="5370226"/>
            <a:ext cx="1877731" cy="695004"/>
          </a:xfrm>
          <a:prstGeom prst="rect">
            <a:avLst/>
          </a:prstGeom>
        </p:spPr>
      </p:pic>
    </p:spTree>
    <p:extLst>
      <p:ext uri="{BB962C8B-B14F-4D97-AF65-F5344CB8AC3E}">
        <p14:creationId xmlns:p14="http://schemas.microsoft.com/office/powerpoint/2010/main" val="2708627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Grp="1" noChangeArrowheads="1"/>
          </p:cNvSpPr>
          <p:nvPr>
            <p:ph type="title"/>
          </p:nvPr>
        </p:nvSpPr>
        <p:spPr/>
        <p:txBody>
          <a:bodyPr/>
          <a:lstStyle/>
          <a:p>
            <a:r>
              <a:rPr lang="en-GB" sz="3800"/>
              <a:t>Public Interest Test</a:t>
            </a:r>
            <a:br>
              <a:rPr lang="en-GB" sz="3800"/>
            </a:br>
            <a:endParaRPr lang="en-US" sz="3800"/>
          </a:p>
        </p:txBody>
      </p:sp>
      <p:sp>
        <p:nvSpPr>
          <p:cNvPr id="899077" name="Rectangle 5"/>
          <p:cNvSpPr>
            <a:spLocks noGrp="1" noChangeArrowheads="1"/>
          </p:cNvSpPr>
          <p:nvPr>
            <p:ph type="body" idx="1"/>
          </p:nvPr>
        </p:nvSpPr>
        <p:spPr/>
        <p:txBody>
          <a:bodyPr/>
          <a:lstStyle/>
          <a:p>
            <a:pPr lvl="1"/>
            <a:r>
              <a:rPr lang="en-GB" dirty="0"/>
              <a:t>“It has never been the rule in this country-I hope it never will be- that suspected criminal offences must always be the subject of prosecution” </a:t>
            </a:r>
          </a:p>
          <a:p>
            <a:pPr marL="344487" lvl="1" indent="0">
              <a:buNone/>
            </a:pPr>
            <a:r>
              <a:rPr lang="en-GB" dirty="0"/>
              <a:t>    </a:t>
            </a:r>
            <a:r>
              <a:rPr lang="en-GB" sz="1600" dirty="0"/>
              <a:t>Lord </a:t>
            </a:r>
            <a:r>
              <a:rPr lang="en-GB" sz="1600" dirty="0" err="1"/>
              <a:t>Shawcross</a:t>
            </a:r>
            <a:r>
              <a:rPr lang="en-GB" sz="1600" dirty="0"/>
              <a:t> 1951</a:t>
            </a:r>
          </a:p>
          <a:p>
            <a:endParaRPr lang="en-US" dirty="0"/>
          </a:p>
        </p:txBody>
      </p:sp>
      <p:pic>
        <p:nvPicPr>
          <p:cNvPr id="2" name="Picture 1"/>
          <p:cNvPicPr>
            <a:picLocks noChangeAspect="1"/>
          </p:cNvPicPr>
          <p:nvPr/>
        </p:nvPicPr>
        <p:blipFill>
          <a:blip r:embed="rId3"/>
          <a:stretch>
            <a:fillRect/>
          </a:stretch>
        </p:blipFill>
        <p:spPr>
          <a:xfrm>
            <a:off x="6802205" y="5157192"/>
            <a:ext cx="1877731" cy="695004"/>
          </a:xfrm>
          <a:prstGeom prst="rect">
            <a:avLst/>
          </a:prstGeom>
        </p:spPr>
      </p:pic>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8594" name="Rectangle 2"/>
          <p:cNvSpPr>
            <a:spLocks noGrp="1" noChangeArrowheads="1"/>
          </p:cNvSpPr>
          <p:nvPr>
            <p:ph type="title"/>
          </p:nvPr>
        </p:nvSpPr>
        <p:spPr/>
        <p:txBody>
          <a:bodyPr/>
          <a:lstStyle/>
          <a:p>
            <a:r>
              <a:rPr lang="en-US"/>
              <a:t>Conduct of Interview</a:t>
            </a:r>
          </a:p>
        </p:txBody>
      </p:sp>
      <p:sp>
        <p:nvSpPr>
          <p:cNvPr id="878595" name="Rectangle 3"/>
          <p:cNvSpPr>
            <a:spLocks noGrp="1" noChangeArrowheads="1"/>
          </p:cNvSpPr>
          <p:nvPr>
            <p:ph type="body" idx="1"/>
          </p:nvPr>
        </p:nvSpPr>
        <p:spPr/>
        <p:txBody>
          <a:bodyPr/>
          <a:lstStyle/>
          <a:p>
            <a:r>
              <a:rPr lang="en-US" dirty="0"/>
              <a:t>Objection to recording:</a:t>
            </a:r>
          </a:p>
          <a:p>
            <a:pPr lvl="1"/>
            <a:r>
              <a:rPr lang="en-US" dirty="0"/>
              <a:t>Objection must be recorded by suspect or officer</a:t>
            </a:r>
          </a:p>
          <a:p>
            <a:pPr lvl="1"/>
            <a:r>
              <a:rPr lang="en-US" dirty="0"/>
              <a:t>Interview continued in written form</a:t>
            </a:r>
          </a:p>
        </p:txBody>
      </p:sp>
      <p:pic>
        <p:nvPicPr>
          <p:cNvPr id="2" name="Picture 1"/>
          <p:cNvPicPr>
            <a:picLocks noChangeAspect="1"/>
          </p:cNvPicPr>
          <p:nvPr/>
        </p:nvPicPr>
        <p:blipFill>
          <a:blip r:embed="rId3"/>
          <a:stretch>
            <a:fillRect/>
          </a:stretch>
        </p:blipFill>
        <p:spPr>
          <a:xfrm>
            <a:off x="6775651" y="5370226"/>
            <a:ext cx="1877731" cy="695004"/>
          </a:xfrm>
          <a:prstGeom prst="rect">
            <a:avLst/>
          </a:prstGeom>
        </p:spPr>
      </p:pic>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9618" name="Rectangle 2"/>
          <p:cNvSpPr>
            <a:spLocks noGrp="1" noChangeArrowheads="1"/>
          </p:cNvSpPr>
          <p:nvPr>
            <p:ph type="title"/>
          </p:nvPr>
        </p:nvSpPr>
        <p:spPr/>
        <p:txBody>
          <a:bodyPr/>
          <a:lstStyle/>
          <a:p>
            <a:r>
              <a:rPr lang="en-US"/>
              <a:t>Conduct of Interview</a:t>
            </a:r>
          </a:p>
        </p:txBody>
      </p:sp>
      <p:sp>
        <p:nvSpPr>
          <p:cNvPr id="879619" name="Rectangle 3"/>
          <p:cNvSpPr>
            <a:spLocks noGrp="1" noChangeArrowheads="1"/>
          </p:cNvSpPr>
          <p:nvPr>
            <p:ph type="body" idx="1"/>
          </p:nvPr>
        </p:nvSpPr>
        <p:spPr/>
        <p:txBody>
          <a:bodyPr/>
          <a:lstStyle/>
          <a:p>
            <a:r>
              <a:rPr lang="en-US" dirty="0"/>
              <a:t>Changing tape</a:t>
            </a:r>
          </a:p>
          <a:p>
            <a:pPr lvl="1"/>
            <a:r>
              <a:rPr lang="en-US" dirty="0"/>
              <a:t>Machine signals 2 </a:t>
            </a:r>
            <a:r>
              <a:rPr lang="en-US" dirty="0" err="1"/>
              <a:t>mins</a:t>
            </a:r>
            <a:r>
              <a:rPr lang="en-US" dirty="0"/>
              <a:t> before end of tape</a:t>
            </a:r>
          </a:p>
          <a:p>
            <a:pPr lvl="1"/>
            <a:r>
              <a:rPr lang="en-US" dirty="0"/>
              <a:t>State “The tape is coming to an end, the time is..”</a:t>
            </a:r>
          </a:p>
          <a:p>
            <a:pPr lvl="1"/>
            <a:r>
              <a:rPr lang="en-US" dirty="0"/>
              <a:t>Stop machine, remove tapes, seal master.</a:t>
            </a:r>
          </a:p>
          <a:p>
            <a:pPr lvl="1"/>
            <a:r>
              <a:rPr lang="en-US" dirty="0"/>
              <a:t>Insert new tapes, restart interview:</a:t>
            </a:r>
          </a:p>
          <a:p>
            <a:pPr lvl="1"/>
            <a:r>
              <a:rPr lang="en-US" dirty="0"/>
              <a:t>“This is the continuation of the interview of…”</a:t>
            </a:r>
          </a:p>
          <a:p>
            <a:pPr lvl="2"/>
            <a:r>
              <a:rPr lang="en-US" dirty="0"/>
              <a:t>state names and positions of persons present</a:t>
            </a:r>
          </a:p>
          <a:p>
            <a:pPr lvl="2"/>
            <a:r>
              <a:rPr lang="en-US" dirty="0"/>
              <a:t>state date, time and place of interview</a:t>
            </a:r>
          </a:p>
        </p:txBody>
      </p:sp>
      <p:pic>
        <p:nvPicPr>
          <p:cNvPr id="2" name="Picture 1"/>
          <p:cNvPicPr>
            <a:picLocks noChangeAspect="1"/>
          </p:cNvPicPr>
          <p:nvPr/>
        </p:nvPicPr>
        <p:blipFill>
          <a:blip r:embed="rId3"/>
          <a:stretch>
            <a:fillRect/>
          </a:stretch>
        </p:blipFill>
        <p:spPr>
          <a:xfrm>
            <a:off x="6516216" y="5301208"/>
            <a:ext cx="1877731" cy="695004"/>
          </a:xfrm>
          <a:prstGeom prst="rect">
            <a:avLst/>
          </a:prstGeom>
        </p:spPr>
      </p:pic>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42" name="Rectangle 2"/>
          <p:cNvSpPr>
            <a:spLocks noGrp="1" noChangeArrowheads="1"/>
          </p:cNvSpPr>
          <p:nvPr>
            <p:ph type="title"/>
          </p:nvPr>
        </p:nvSpPr>
        <p:spPr/>
        <p:txBody>
          <a:bodyPr/>
          <a:lstStyle/>
          <a:p>
            <a:r>
              <a:rPr lang="en-US"/>
              <a:t>Conduct of Interview</a:t>
            </a:r>
          </a:p>
        </p:txBody>
      </p:sp>
      <p:sp>
        <p:nvSpPr>
          <p:cNvPr id="880643" name="Rectangle 3"/>
          <p:cNvSpPr>
            <a:spLocks noGrp="1" noChangeArrowheads="1"/>
          </p:cNvSpPr>
          <p:nvPr>
            <p:ph type="body" idx="1"/>
          </p:nvPr>
        </p:nvSpPr>
        <p:spPr/>
        <p:txBody>
          <a:bodyPr/>
          <a:lstStyle/>
          <a:p>
            <a:r>
              <a:rPr lang="en-US"/>
              <a:t>Breaks in Interview</a:t>
            </a:r>
          </a:p>
          <a:p>
            <a:pPr lvl="1"/>
            <a:r>
              <a:rPr lang="en-US"/>
              <a:t>CoP requires break every 2 hours</a:t>
            </a:r>
          </a:p>
          <a:p>
            <a:pPr lvl="1"/>
            <a:r>
              <a:rPr lang="en-US"/>
              <a:t>“Break in interview at (time) because…”</a:t>
            </a:r>
          </a:p>
          <a:p>
            <a:pPr lvl="1"/>
            <a:r>
              <a:rPr lang="en-US"/>
              <a:t>Machine stopped</a:t>
            </a:r>
          </a:p>
          <a:p>
            <a:pPr lvl="1"/>
            <a:r>
              <a:rPr lang="en-US"/>
              <a:t>Tapes removed</a:t>
            </a:r>
          </a:p>
          <a:p>
            <a:pPr lvl="2"/>
            <a:r>
              <a:rPr lang="en-US"/>
              <a:t>Master sealed</a:t>
            </a:r>
          </a:p>
          <a:p>
            <a:pPr lvl="1"/>
            <a:r>
              <a:rPr lang="en-US"/>
              <a:t>Record break in notebook</a:t>
            </a:r>
          </a:p>
          <a:p>
            <a:endParaRPr lang="en-US"/>
          </a:p>
        </p:txBody>
      </p:sp>
      <p:pic>
        <p:nvPicPr>
          <p:cNvPr id="2" name="Picture 1"/>
          <p:cNvPicPr>
            <a:picLocks noChangeAspect="1"/>
          </p:cNvPicPr>
          <p:nvPr/>
        </p:nvPicPr>
        <p:blipFill>
          <a:blip r:embed="rId3"/>
          <a:stretch>
            <a:fillRect/>
          </a:stretch>
        </p:blipFill>
        <p:spPr>
          <a:xfrm>
            <a:off x="6660232" y="5301208"/>
            <a:ext cx="1877731" cy="695004"/>
          </a:xfrm>
          <a:prstGeom prst="rect">
            <a:avLst/>
          </a:prstGeom>
        </p:spPr>
      </p:pic>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1666" name="Rectangle 2"/>
          <p:cNvSpPr>
            <a:spLocks noGrp="1" noChangeArrowheads="1"/>
          </p:cNvSpPr>
          <p:nvPr>
            <p:ph type="title"/>
          </p:nvPr>
        </p:nvSpPr>
        <p:spPr/>
        <p:txBody>
          <a:bodyPr/>
          <a:lstStyle/>
          <a:p>
            <a:r>
              <a:rPr lang="en-US"/>
              <a:t>Conduct of Interview</a:t>
            </a:r>
          </a:p>
        </p:txBody>
      </p:sp>
      <p:sp>
        <p:nvSpPr>
          <p:cNvPr id="881667" name="Rectangle 3"/>
          <p:cNvSpPr>
            <a:spLocks noGrp="1" noChangeArrowheads="1"/>
          </p:cNvSpPr>
          <p:nvPr>
            <p:ph type="body" idx="1"/>
          </p:nvPr>
        </p:nvSpPr>
        <p:spPr/>
        <p:txBody>
          <a:bodyPr/>
          <a:lstStyle/>
          <a:p>
            <a:r>
              <a:rPr lang="en-US"/>
              <a:t>Resumption of Interview</a:t>
            </a:r>
          </a:p>
          <a:p>
            <a:pPr lvl="1"/>
            <a:r>
              <a:rPr lang="en-US"/>
              <a:t>Record time in notebook</a:t>
            </a:r>
          </a:p>
          <a:p>
            <a:pPr lvl="1"/>
            <a:r>
              <a:rPr lang="en-US"/>
              <a:t>Use new tapes</a:t>
            </a:r>
          </a:p>
          <a:p>
            <a:pPr lvl="1"/>
            <a:r>
              <a:rPr lang="en-US"/>
              <a:t>“Interview of …recommenced at (time/date/place) Persons present…..”</a:t>
            </a:r>
          </a:p>
          <a:p>
            <a:pPr lvl="1"/>
            <a:r>
              <a:rPr lang="en-US"/>
              <a:t>Remind suspect that still under caution</a:t>
            </a:r>
          </a:p>
          <a:p>
            <a:pPr lvl="1"/>
            <a:r>
              <a:rPr lang="en-US"/>
              <a:t>May be necessary to confirm nothing untoward happened during break.</a:t>
            </a:r>
          </a:p>
        </p:txBody>
      </p:sp>
      <p:pic>
        <p:nvPicPr>
          <p:cNvPr id="2" name="Picture 1"/>
          <p:cNvPicPr>
            <a:picLocks noChangeAspect="1"/>
          </p:cNvPicPr>
          <p:nvPr/>
        </p:nvPicPr>
        <p:blipFill>
          <a:blip r:embed="rId3"/>
          <a:stretch>
            <a:fillRect/>
          </a:stretch>
        </p:blipFill>
        <p:spPr>
          <a:xfrm>
            <a:off x="6444208" y="5373216"/>
            <a:ext cx="1877731" cy="695004"/>
          </a:xfrm>
          <a:prstGeom prst="rect">
            <a:avLst/>
          </a:prstGeom>
        </p:spPr>
      </p:pic>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2690" name="Rectangle 2"/>
          <p:cNvSpPr>
            <a:spLocks noGrp="1" noChangeArrowheads="1"/>
          </p:cNvSpPr>
          <p:nvPr>
            <p:ph type="title"/>
          </p:nvPr>
        </p:nvSpPr>
        <p:spPr/>
        <p:txBody>
          <a:bodyPr/>
          <a:lstStyle/>
          <a:p>
            <a:r>
              <a:rPr lang="en-US"/>
              <a:t>Conduct of Interview</a:t>
            </a:r>
          </a:p>
        </p:txBody>
      </p:sp>
      <p:sp>
        <p:nvSpPr>
          <p:cNvPr id="882691" name="Rectangle 3"/>
          <p:cNvSpPr>
            <a:spLocks noGrp="1" noChangeArrowheads="1"/>
          </p:cNvSpPr>
          <p:nvPr>
            <p:ph type="body" idx="1"/>
          </p:nvPr>
        </p:nvSpPr>
        <p:spPr/>
        <p:txBody>
          <a:bodyPr/>
          <a:lstStyle/>
          <a:p>
            <a:r>
              <a:rPr lang="en-US"/>
              <a:t>Mechanical breakdown</a:t>
            </a:r>
          </a:p>
          <a:p>
            <a:pPr lvl="1"/>
            <a:r>
              <a:rPr lang="en-US"/>
              <a:t>Remove both tapes, seal master</a:t>
            </a:r>
          </a:p>
          <a:p>
            <a:pPr lvl="1"/>
            <a:r>
              <a:rPr lang="en-US"/>
              <a:t>Record incident in notebook</a:t>
            </a:r>
          </a:p>
          <a:p>
            <a:pPr lvl="1"/>
            <a:r>
              <a:rPr lang="en-US"/>
              <a:t>If tape failure : Insert new tapes</a:t>
            </a:r>
          </a:p>
          <a:p>
            <a:pPr lvl="1"/>
            <a:r>
              <a:rPr lang="en-US"/>
              <a:t>If machine failure, continue with written record</a:t>
            </a:r>
          </a:p>
          <a:p>
            <a:r>
              <a:rPr lang="en-US"/>
              <a:t>Note: It may be necessary to restart interview </a:t>
            </a:r>
          </a:p>
        </p:txBody>
      </p:sp>
      <p:pic>
        <p:nvPicPr>
          <p:cNvPr id="2" name="Picture 1"/>
          <p:cNvPicPr>
            <a:picLocks noChangeAspect="1"/>
          </p:cNvPicPr>
          <p:nvPr/>
        </p:nvPicPr>
        <p:blipFill>
          <a:blip r:embed="rId3"/>
          <a:stretch>
            <a:fillRect/>
          </a:stretch>
        </p:blipFill>
        <p:spPr>
          <a:xfrm>
            <a:off x="6588224" y="5435921"/>
            <a:ext cx="1877731" cy="695004"/>
          </a:xfrm>
          <a:prstGeom prst="rect">
            <a:avLst/>
          </a:prstGeom>
        </p:spPr>
      </p:pic>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title"/>
          </p:nvPr>
        </p:nvSpPr>
        <p:spPr/>
        <p:txBody>
          <a:bodyPr/>
          <a:lstStyle/>
          <a:p>
            <a:r>
              <a:rPr lang="en-US"/>
              <a:t>Conduct of Interview</a:t>
            </a:r>
          </a:p>
        </p:txBody>
      </p:sp>
      <p:sp>
        <p:nvSpPr>
          <p:cNvPr id="883715" name="Rectangle 3"/>
          <p:cNvSpPr>
            <a:spLocks noGrp="1" noChangeArrowheads="1"/>
          </p:cNvSpPr>
          <p:nvPr>
            <p:ph type="body" idx="1"/>
          </p:nvPr>
        </p:nvSpPr>
        <p:spPr>
          <a:xfrm>
            <a:off x="457200" y="1916832"/>
            <a:ext cx="8229600" cy="4530725"/>
          </a:xfrm>
        </p:spPr>
        <p:txBody>
          <a:bodyPr/>
          <a:lstStyle/>
          <a:p>
            <a:r>
              <a:rPr lang="en-US" dirty="0"/>
              <a:t>Interruptions</a:t>
            </a:r>
          </a:p>
          <a:p>
            <a:pPr lvl="1"/>
            <a:r>
              <a:rPr lang="en-US" dirty="0"/>
              <a:t>Should be avoided</a:t>
            </a:r>
          </a:p>
          <a:p>
            <a:pPr lvl="1"/>
            <a:r>
              <a:rPr lang="en-US" dirty="0"/>
              <a:t>If someone enters, </a:t>
            </a:r>
          </a:p>
          <a:p>
            <a:pPr lvl="2"/>
            <a:r>
              <a:rPr lang="en-US" dirty="0"/>
              <a:t>identify them and </a:t>
            </a:r>
          </a:p>
          <a:p>
            <a:pPr lvl="2"/>
            <a:r>
              <a:rPr lang="en-US" dirty="0"/>
              <a:t>get them to explain reason for entering</a:t>
            </a:r>
          </a:p>
        </p:txBody>
      </p:sp>
      <p:pic>
        <p:nvPicPr>
          <p:cNvPr id="2" name="Picture 1"/>
          <p:cNvPicPr>
            <a:picLocks noChangeAspect="1"/>
          </p:cNvPicPr>
          <p:nvPr/>
        </p:nvPicPr>
        <p:blipFill>
          <a:blip r:embed="rId3"/>
          <a:stretch>
            <a:fillRect/>
          </a:stretch>
        </p:blipFill>
        <p:spPr>
          <a:xfrm>
            <a:off x="6732240" y="5229200"/>
            <a:ext cx="1877731" cy="695004"/>
          </a:xfrm>
          <a:prstGeom prst="rect">
            <a:avLst/>
          </a:prstGeom>
        </p:spPr>
      </p:pic>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4738" name="Rectangle 2"/>
          <p:cNvSpPr>
            <a:spLocks noGrp="1" noChangeArrowheads="1"/>
          </p:cNvSpPr>
          <p:nvPr>
            <p:ph type="title"/>
          </p:nvPr>
        </p:nvSpPr>
        <p:spPr/>
        <p:txBody>
          <a:bodyPr/>
          <a:lstStyle/>
          <a:p>
            <a:r>
              <a:rPr lang="en-US"/>
              <a:t>Conduct of Interview</a:t>
            </a:r>
          </a:p>
        </p:txBody>
      </p:sp>
      <p:sp>
        <p:nvSpPr>
          <p:cNvPr id="884739" name="Rectangle 3"/>
          <p:cNvSpPr>
            <a:spLocks noGrp="1" noChangeArrowheads="1"/>
          </p:cNvSpPr>
          <p:nvPr>
            <p:ph type="body" idx="1"/>
          </p:nvPr>
        </p:nvSpPr>
        <p:spPr/>
        <p:txBody>
          <a:bodyPr/>
          <a:lstStyle/>
          <a:p>
            <a:r>
              <a:rPr lang="en-US" sz="2600" dirty="0"/>
              <a:t>Conclusion of interview</a:t>
            </a:r>
          </a:p>
          <a:p>
            <a:pPr lvl="1"/>
            <a:r>
              <a:rPr lang="en-US" sz="2200" dirty="0"/>
              <a:t>Advise suspect that they may clarify or add to what they have already said.</a:t>
            </a:r>
          </a:p>
          <a:p>
            <a:pPr lvl="1"/>
            <a:r>
              <a:rPr lang="en-US" sz="2200" dirty="0"/>
              <a:t>State “ I am suspending/terminating the interview, it is now (time)”</a:t>
            </a:r>
          </a:p>
          <a:p>
            <a:pPr lvl="1"/>
            <a:r>
              <a:rPr lang="en-US" sz="2200" dirty="0"/>
              <a:t>Switch off machine, remove media, seal master</a:t>
            </a:r>
          </a:p>
          <a:p>
            <a:pPr lvl="1"/>
            <a:r>
              <a:rPr lang="en-US" sz="2200" dirty="0"/>
              <a:t>Suspect/representative sign master label</a:t>
            </a:r>
          </a:p>
          <a:p>
            <a:pPr lvl="2"/>
            <a:r>
              <a:rPr lang="en-US" sz="2000" dirty="0"/>
              <a:t>If refuse to do so, request senior officer to attend and sign label</a:t>
            </a:r>
          </a:p>
          <a:p>
            <a:pPr lvl="1"/>
            <a:endParaRPr lang="en-US" sz="2200" dirty="0"/>
          </a:p>
        </p:txBody>
      </p:sp>
      <p:pic>
        <p:nvPicPr>
          <p:cNvPr id="2" name="Picture 1"/>
          <p:cNvPicPr>
            <a:picLocks noChangeAspect="1"/>
          </p:cNvPicPr>
          <p:nvPr/>
        </p:nvPicPr>
        <p:blipFill>
          <a:blip r:embed="rId3"/>
          <a:stretch>
            <a:fillRect/>
          </a:stretch>
        </p:blipFill>
        <p:spPr>
          <a:xfrm>
            <a:off x="6793954" y="5386231"/>
            <a:ext cx="1877731" cy="695004"/>
          </a:xfrm>
          <a:prstGeom prst="rect">
            <a:avLst/>
          </a:prstGeom>
        </p:spPr>
      </p:pic>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5762" name="Rectangle 2"/>
          <p:cNvSpPr>
            <a:spLocks noGrp="1" noChangeArrowheads="1"/>
          </p:cNvSpPr>
          <p:nvPr>
            <p:ph type="title"/>
          </p:nvPr>
        </p:nvSpPr>
        <p:spPr/>
        <p:txBody>
          <a:bodyPr/>
          <a:lstStyle/>
          <a:p>
            <a:r>
              <a:rPr lang="en-US"/>
              <a:t>Conduct of Interview</a:t>
            </a:r>
          </a:p>
        </p:txBody>
      </p:sp>
      <p:sp>
        <p:nvSpPr>
          <p:cNvPr id="885763" name="Rectangle 3"/>
          <p:cNvSpPr>
            <a:spLocks noGrp="1" noChangeArrowheads="1"/>
          </p:cNvSpPr>
          <p:nvPr>
            <p:ph type="body" idx="1"/>
          </p:nvPr>
        </p:nvSpPr>
        <p:spPr/>
        <p:txBody>
          <a:bodyPr/>
          <a:lstStyle/>
          <a:p>
            <a:r>
              <a:rPr lang="en-US" sz="2600" dirty="0"/>
              <a:t>Record in notebook:</a:t>
            </a:r>
          </a:p>
          <a:p>
            <a:pPr lvl="1"/>
            <a:r>
              <a:rPr lang="en-US" sz="2200" dirty="0"/>
              <a:t>Fact that interview took place</a:t>
            </a:r>
          </a:p>
          <a:p>
            <a:pPr lvl="1"/>
            <a:r>
              <a:rPr lang="en-US" sz="2200" dirty="0"/>
              <a:t>Place, date, time of interview</a:t>
            </a:r>
          </a:p>
          <a:p>
            <a:pPr lvl="1"/>
            <a:r>
              <a:rPr lang="en-US" sz="2200" dirty="0"/>
              <a:t>Start, finish, duration of interview</a:t>
            </a:r>
          </a:p>
          <a:p>
            <a:pPr lvl="1"/>
            <a:r>
              <a:rPr lang="en-US" sz="2200" dirty="0"/>
              <a:t>Identification numbers of tapes/discs</a:t>
            </a:r>
          </a:p>
          <a:p>
            <a:pPr lvl="1"/>
            <a:r>
              <a:rPr lang="en-US" sz="2200" dirty="0"/>
              <a:t>Identity of persons present</a:t>
            </a:r>
          </a:p>
          <a:p>
            <a:pPr lvl="1"/>
            <a:r>
              <a:rPr lang="en-US" sz="2200" dirty="0"/>
              <a:t>Any breaks</a:t>
            </a:r>
          </a:p>
          <a:p>
            <a:pPr lvl="1"/>
            <a:r>
              <a:rPr lang="en-US" sz="2200" dirty="0"/>
              <a:t>Any comments made outside of interview by suspect.</a:t>
            </a:r>
          </a:p>
          <a:p>
            <a:pPr lvl="1"/>
            <a:r>
              <a:rPr lang="en-US" sz="2200" dirty="0"/>
              <a:t>Refusal of suspect to sign any documents</a:t>
            </a:r>
          </a:p>
          <a:p>
            <a:pPr lvl="1"/>
            <a:endParaRPr lang="en-US" sz="2200" dirty="0"/>
          </a:p>
        </p:txBody>
      </p:sp>
      <p:pic>
        <p:nvPicPr>
          <p:cNvPr id="2" name="Picture 1"/>
          <p:cNvPicPr>
            <a:picLocks noChangeAspect="1"/>
          </p:cNvPicPr>
          <p:nvPr/>
        </p:nvPicPr>
        <p:blipFill>
          <a:blip r:embed="rId3"/>
          <a:stretch>
            <a:fillRect/>
          </a:stretch>
        </p:blipFill>
        <p:spPr>
          <a:xfrm>
            <a:off x="6789760" y="5366679"/>
            <a:ext cx="1877731" cy="695004"/>
          </a:xfrm>
          <a:prstGeom prst="rect">
            <a:avLst/>
          </a:prstGeom>
        </p:spPr>
      </p:pic>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p:cNvSpPr>
            <a:spLocks noGrp="1" noChangeArrowheads="1"/>
          </p:cNvSpPr>
          <p:nvPr>
            <p:ph type="title"/>
          </p:nvPr>
        </p:nvSpPr>
        <p:spPr/>
        <p:txBody>
          <a:bodyPr/>
          <a:lstStyle/>
          <a:p>
            <a:r>
              <a:rPr lang="en-US"/>
              <a:t>Conduct of Interview</a:t>
            </a:r>
            <a:endParaRPr lang="en-GB"/>
          </a:p>
        </p:txBody>
      </p:sp>
      <p:sp>
        <p:nvSpPr>
          <p:cNvPr id="886787" name="Rectangle 3"/>
          <p:cNvSpPr>
            <a:spLocks noGrp="1" noChangeArrowheads="1"/>
          </p:cNvSpPr>
          <p:nvPr>
            <p:ph type="body" idx="1"/>
          </p:nvPr>
        </p:nvSpPr>
        <p:spPr/>
        <p:txBody>
          <a:bodyPr/>
          <a:lstStyle/>
          <a:p>
            <a:r>
              <a:rPr lang="en-GB" dirty="0"/>
              <a:t>Record in Notebook</a:t>
            </a:r>
          </a:p>
          <a:p>
            <a:pPr lvl="1"/>
            <a:r>
              <a:rPr lang="en-GB" dirty="0"/>
              <a:t>Time references/tape counter for:</a:t>
            </a:r>
          </a:p>
          <a:p>
            <a:pPr lvl="2"/>
            <a:r>
              <a:rPr lang="en-GB" dirty="0"/>
              <a:t>Any significant admission</a:t>
            </a:r>
          </a:p>
          <a:p>
            <a:pPr lvl="2"/>
            <a:r>
              <a:rPr lang="en-GB" dirty="0"/>
              <a:t>References to involvement of others</a:t>
            </a:r>
          </a:p>
          <a:p>
            <a:pPr lvl="2"/>
            <a:r>
              <a:rPr lang="en-GB" dirty="0"/>
              <a:t>References to possible defence</a:t>
            </a:r>
          </a:p>
          <a:p>
            <a:pPr lvl="2"/>
            <a:r>
              <a:rPr lang="en-GB" dirty="0"/>
              <a:t>Any significant silences</a:t>
            </a:r>
          </a:p>
          <a:p>
            <a:pPr lvl="2"/>
            <a:r>
              <a:rPr lang="en-GB" dirty="0"/>
              <a:t>Matters raised as mitigation</a:t>
            </a:r>
          </a:p>
        </p:txBody>
      </p:sp>
      <p:pic>
        <p:nvPicPr>
          <p:cNvPr id="2" name="Picture 1"/>
          <p:cNvPicPr>
            <a:picLocks noChangeAspect="1"/>
          </p:cNvPicPr>
          <p:nvPr/>
        </p:nvPicPr>
        <p:blipFill>
          <a:blip r:embed="rId3"/>
          <a:stretch>
            <a:fillRect/>
          </a:stretch>
        </p:blipFill>
        <p:spPr>
          <a:xfrm>
            <a:off x="6844920" y="5365452"/>
            <a:ext cx="1877731" cy="695004"/>
          </a:xfrm>
          <a:prstGeom prst="rect">
            <a:avLst/>
          </a:prstGeom>
        </p:spPr>
      </p:pic>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ChangeArrowheads="1"/>
          </p:cNvSpPr>
          <p:nvPr>
            <p:ph type="title"/>
          </p:nvPr>
        </p:nvSpPr>
        <p:spPr/>
        <p:txBody>
          <a:bodyPr/>
          <a:lstStyle/>
          <a:p>
            <a:r>
              <a:rPr lang="en-US"/>
              <a:t>Conduct of Interview</a:t>
            </a:r>
          </a:p>
        </p:txBody>
      </p:sp>
      <p:sp>
        <p:nvSpPr>
          <p:cNvPr id="892931" name="Rectangle 3"/>
          <p:cNvSpPr>
            <a:spLocks noGrp="1" noChangeArrowheads="1"/>
          </p:cNvSpPr>
          <p:nvPr>
            <p:ph type="body" idx="1"/>
          </p:nvPr>
        </p:nvSpPr>
        <p:spPr>
          <a:xfrm>
            <a:off x="179388" y="1600200"/>
            <a:ext cx="8713787" cy="4530725"/>
          </a:xfrm>
        </p:spPr>
        <p:txBody>
          <a:bodyPr/>
          <a:lstStyle/>
          <a:p>
            <a:r>
              <a:rPr lang="en-US" dirty="0"/>
              <a:t>Interview must cease when officer in charge:</a:t>
            </a:r>
          </a:p>
          <a:p>
            <a:pPr lvl="1"/>
            <a:r>
              <a:rPr lang="en-US" dirty="0"/>
              <a:t>Is satisfied that all relevant questions have been put.</a:t>
            </a:r>
          </a:p>
          <a:p>
            <a:pPr lvl="1"/>
            <a:endParaRPr lang="en-US" dirty="0"/>
          </a:p>
          <a:p>
            <a:pPr lvl="1"/>
            <a:r>
              <a:rPr lang="en-US" dirty="0"/>
              <a:t>Has taken into account all other available evidence</a:t>
            </a:r>
          </a:p>
          <a:p>
            <a:pPr lvl="1"/>
            <a:endParaRPr lang="en-US" dirty="0"/>
          </a:p>
          <a:p>
            <a:pPr lvl="1"/>
            <a:r>
              <a:rPr lang="en-US" dirty="0"/>
              <a:t>Reasonably believes that evidence is sufficient to provide a realistic prospect of conviction.</a:t>
            </a:r>
          </a:p>
          <a:p>
            <a:pPr lvl="1"/>
            <a:endParaRPr lang="en-US" dirty="0"/>
          </a:p>
        </p:txBody>
      </p:sp>
      <p:pic>
        <p:nvPicPr>
          <p:cNvPr id="2" name="Picture 1"/>
          <p:cNvPicPr>
            <a:picLocks noChangeAspect="1"/>
          </p:cNvPicPr>
          <p:nvPr/>
        </p:nvPicPr>
        <p:blipFill>
          <a:blip r:embed="rId3"/>
          <a:stretch>
            <a:fillRect/>
          </a:stretch>
        </p:blipFill>
        <p:spPr>
          <a:xfrm>
            <a:off x="6809069" y="5434421"/>
            <a:ext cx="1877731" cy="695004"/>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6" name="Rectangle 2"/>
          <p:cNvSpPr>
            <a:spLocks noGrp="1" noChangeArrowheads="1"/>
          </p:cNvSpPr>
          <p:nvPr>
            <p:ph type="title"/>
          </p:nvPr>
        </p:nvSpPr>
        <p:spPr/>
        <p:txBody>
          <a:bodyPr/>
          <a:lstStyle/>
          <a:p>
            <a:r>
              <a:rPr lang="en-GB" dirty="0"/>
              <a:t>Public Interest Test</a:t>
            </a:r>
            <a:br>
              <a:rPr lang="en-GB" dirty="0"/>
            </a:br>
            <a:r>
              <a:rPr lang="en-GB" sz="2400" dirty="0"/>
              <a:t>Examples of aggravating and mitigating factors</a:t>
            </a:r>
          </a:p>
        </p:txBody>
      </p:sp>
      <p:sp>
        <p:nvSpPr>
          <p:cNvPr id="584707" name="Rectangle 3"/>
          <p:cNvSpPr>
            <a:spLocks noGrp="1" noChangeArrowheads="1"/>
          </p:cNvSpPr>
          <p:nvPr>
            <p:ph type="body" sz="half" idx="1"/>
          </p:nvPr>
        </p:nvSpPr>
        <p:spPr>
          <a:xfrm>
            <a:off x="457201" y="1600200"/>
            <a:ext cx="3754760" cy="4530725"/>
          </a:xfrm>
        </p:spPr>
        <p:txBody>
          <a:bodyPr/>
          <a:lstStyle/>
          <a:p>
            <a:pPr algn="ctr">
              <a:lnSpc>
                <a:spcPct val="90000"/>
              </a:lnSpc>
              <a:buFont typeface="Wingdings" pitchFamily="2" charset="2"/>
              <a:buNone/>
            </a:pPr>
            <a:r>
              <a:rPr lang="en-GB" sz="2600" u="sng" dirty="0"/>
              <a:t>In favour of prosecution</a:t>
            </a:r>
          </a:p>
          <a:p>
            <a:pPr>
              <a:lnSpc>
                <a:spcPct val="90000"/>
              </a:lnSpc>
              <a:buFont typeface="Wingdings" pitchFamily="2" charset="2"/>
              <a:buNone/>
            </a:pPr>
            <a:r>
              <a:rPr lang="en-GB" sz="2600" dirty="0"/>
              <a:t>Pre-meditated offence</a:t>
            </a:r>
          </a:p>
          <a:p>
            <a:pPr>
              <a:lnSpc>
                <a:spcPct val="90000"/>
              </a:lnSpc>
              <a:buFont typeface="Wingdings" pitchFamily="2" charset="2"/>
              <a:buNone/>
            </a:pPr>
            <a:r>
              <a:rPr lang="en-GB" sz="2600" dirty="0"/>
              <a:t>Offence against officer</a:t>
            </a:r>
          </a:p>
          <a:p>
            <a:pPr>
              <a:lnSpc>
                <a:spcPct val="90000"/>
              </a:lnSpc>
              <a:buFont typeface="Wingdings" pitchFamily="2" charset="2"/>
              <a:buNone/>
            </a:pPr>
            <a:r>
              <a:rPr lang="en-GB" sz="2600" dirty="0"/>
              <a:t>Vulnerable victim</a:t>
            </a:r>
          </a:p>
          <a:p>
            <a:pPr>
              <a:lnSpc>
                <a:spcPct val="90000"/>
              </a:lnSpc>
              <a:buFont typeface="Wingdings" pitchFamily="2" charset="2"/>
              <a:buNone/>
            </a:pPr>
            <a:r>
              <a:rPr lang="en-GB" sz="2600" dirty="0"/>
              <a:t>Person in position of authority or trust</a:t>
            </a:r>
          </a:p>
          <a:p>
            <a:pPr>
              <a:lnSpc>
                <a:spcPct val="90000"/>
              </a:lnSpc>
              <a:buFont typeface="Wingdings" pitchFamily="2" charset="2"/>
              <a:buNone/>
            </a:pPr>
            <a:r>
              <a:rPr lang="en-GB" sz="2600" dirty="0"/>
              <a:t>Previous convictions</a:t>
            </a:r>
          </a:p>
          <a:p>
            <a:pPr>
              <a:lnSpc>
                <a:spcPct val="90000"/>
              </a:lnSpc>
              <a:buFont typeface="Wingdings" pitchFamily="2" charset="2"/>
              <a:buNone/>
            </a:pPr>
            <a:r>
              <a:rPr lang="en-GB" sz="2600" dirty="0"/>
              <a:t>Offences likely to be:</a:t>
            </a:r>
          </a:p>
          <a:p>
            <a:pPr lvl="1">
              <a:lnSpc>
                <a:spcPct val="90000"/>
              </a:lnSpc>
            </a:pPr>
            <a:r>
              <a:rPr lang="en-GB" sz="2200" dirty="0"/>
              <a:t>Repeated</a:t>
            </a:r>
          </a:p>
          <a:p>
            <a:pPr lvl="1">
              <a:lnSpc>
                <a:spcPct val="90000"/>
              </a:lnSpc>
            </a:pPr>
            <a:r>
              <a:rPr lang="en-GB" sz="2200" dirty="0"/>
              <a:t>Continued	</a:t>
            </a:r>
          </a:p>
        </p:txBody>
      </p:sp>
      <p:sp>
        <p:nvSpPr>
          <p:cNvPr id="584708" name="Rectangle 4"/>
          <p:cNvSpPr>
            <a:spLocks noGrp="1" noChangeArrowheads="1"/>
          </p:cNvSpPr>
          <p:nvPr>
            <p:ph type="body" sz="half" idx="2"/>
          </p:nvPr>
        </p:nvSpPr>
        <p:spPr>
          <a:xfrm>
            <a:off x="4716016" y="1700808"/>
            <a:ext cx="4191000" cy="4114800"/>
          </a:xfrm>
        </p:spPr>
        <p:txBody>
          <a:bodyPr/>
          <a:lstStyle/>
          <a:p>
            <a:pPr algn="ctr">
              <a:lnSpc>
                <a:spcPct val="90000"/>
              </a:lnSpc>
              <a:buFont typeface="Wingdings" pitchFamily="2" charset="2"/>
              <a:buNone/>
            </a:pPr>
            <a:r>
              <a:rPr lang="en-GB" sz="2600" u="sng" dirty="0"/>
              <a:t>Against Prosecution</a:t>
            </a:r>
          </a:p>
          <a:p>
            <a:pPr>
              <a:lnSpc>
                <a:spcPct val="90000"/>
              </a:lnSpc>
              <a:buFont typeface="Wingdings" pitchFamily="2" charset="2"/>
              <a:buNone/>
            </a:pPr>
            <a:r>
              <a:rPr lang="en-GB" sz="2600" dirty="0"/>
              <a:t>Nominal penalty</a:t>
            </a:r>
          </a:p>
          <a:p>
            <a:pPr>
              <a:lnSpc>
                <a:spcPct val="90000"/>
              </a:lnSpc>
              <a:buFont typeface="Wingdings" pitchFamily="2" charset="2"/>
              <a:buNone/>
            </a:pPr>
            <a:r>
              <a:rPr lang="en-GB" sz="2600" dirty="0"/>
              <a:t>Genuine mistake</a:t>
            </a:r>
          </a:p>
          <a:p>
            <a:pPr>
              <a:lnSpc>
                <a:spcPct val="90000"/>
              </a:lnSpc>
              <a:buFont typeface="Wingdings" pitchFamily="2" charset="2"/>
              <a:buNone/>
            </a:pPr>
            <a:r>
              <a:rPr lang="en-GB" sz="2600" dirty="0"/>
              <a:t>Minor loss/harm</a:t>
            </a:r>
          </a:p>
          <a:p>
            <a:pPr>
              <a:lnSpc>
                <a:spcPct val="90000"/>
              </a:lnSpc>
              <a:buFont typeface="Wingdings" pitchFamily="2" charset="2"/>
              <a:buNone/>
            </a:pPr>
            <a:r>
              <a:rPr lang="en-GB" sz="2600" dirty="0"/>
              <a:t>Defendant infirm</a:t>
            </a:r>
          </a:p>
          <a:p>
            <a:pPr>
              <a:lnSpc>
                <a:spcPct val="90000"/>
              </a:lnSpc>
              <a:buFont typeface="Wingdings" pitchFamily="2" charset="2"/>
              <a:buNone/>
            </a:pPr>
            <a:r>
              <a:rPr lang="en-GB" sz="2600" dirty="0"/>
              <a:t>Victim infirm</a:t>
            </a:r>
          </a:p>
          <a:p>
            <a:pPr>
              <a:lnSpc>
                <a:spcPct val="90000"/>
              </a:lnSpc>
              <a:buFont typeface="Wingdings" pitchFamily="2" charset="2"/>
              <a:buNone/>
            </a:pPr>
            <a:r>
              <a:rPr lang="en-GB" sz="2600" dirty="0"/>
              <a:t>Defendant put things right</a:t>
            </a:r>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7810" name="Rectangle 2"/>
          <p:cNvSpPr>
            <a:spLocks noGrp="1" noChangeArrowheads="1"/>
          </p:cNvSpPr>
          <p:nvPr>
            <p:ph type="title"/>
          </p:nvPr>
        </p:nvSpPr>
        <p:spPr/>
        <p:txBody>
          <a:bodyPr/>
          <a:lstStyle/>
          <a:p>
            <a:r>
              <a:rPr lang="en-US"/>
              <a:t>Summary and Transcripts</a:t>
            </a:r>
          </a:p>
        </p:txBody>
      </p:sp>
      <p:sp>
        <p:nvSpPr>
          <p:cNvPr id="887811" name="Rectangle 3"/>
          <p:cNvSpPr>
            <a:spLocks noGrp="1" noChangeArrowheads="1"/>
          </p:cNvSpPr>
          <p:nvPr>
            <p:ph type="body" idx="1"/>
          </p:nvPr>
        </p:nvSpPr>
        <p:spPr/>
        <p:txBody>
          <a:bodyPr/>
          <a:lstStyle/>
          <a:p>
            <a:r>
              <a:rPr lang="en-US"/>
              <a:t>Made to assist in decision to prosecute</a:t>
            </a:r>
          </a:p>
          <a:p>
            <a:r>
              <a:rPr lang="en-US"/>
              <a:t>Must be:</a:t>
            </a:r>
          </a:p>
          <a:p>
            <a:pPr lvl="1"/>
            <a:r>
              <a:rPr lang="en-US"/>
              <a:t>Objective</a:t>
            </a:r>
          </a:p>
          <a:p>
            <a:pPr lvl="1"/>
            <a:r>
              <a:rPr lang="en-US"/>
              <a:t>Fair</a:t>
            </a:r>
          </a:p>
          <a:p>
            <a:r>
              <a:rPr lang="en-US"/>
              <a:t>If admissions made, recorded in full together with whole question</a:t>
            </a:r>
          </a:p>
        </p:txBody>
      </p:sp>
      <p:pic>
        <p:nvPicPr>
          <p:cNvPr id="2" name="Picture 1"/>
          <p:cNvPicPr>
            <a:picLocks noChangeAspect="1"/>
          </p:cNvPicPr>
          <p:nvPr/>
        </p:nvPicPr>
        <p:blipFill>
          <a:blip r:embed="rId3"/>
          <a:stretch>
            <a:fillRect/>
          </a:stretch>
        </p:blipFill>
        <p:spPr>
          <a:xfrm>
            <a:off x="6843385" y="5323027"/>
            <a:ext cx="1877731" cy="695004"/>
          </a:xfrm>
          <a:prstGeom prst="rect">
            <a:avLst/>
          </a:prstGeom>
        </p:spPr>
      </p:pic>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p:cNvSpPr>
            <a:spLocks noGrp="1" noChangeArrowheads="1"/>
          </p:cNvSpPr>
          <p:nvPr>
            <p:ph type="title"/>
          </p:nvPr>
        </p:nvSpPr>
        <p:spPr/>
        <p:txBody>
          <a:bodyPr/>
          <a:lstStyle/>
          <a:p>
            <a:r>
              <a:rPr lang="en-US"/>
              <a:t>Use of Interpreters</a:t>
            </a:r>
          </a:p>
        </p:txBody>
      </p:sp>
      <p:sp>
        <p:nvSpPr>
          <p:cNvPr id="889859" name="Rectangle 3"/>
          <p:cNvSpPr>
            <a:spLocks noGrp="1" noChangeArrowheads="1"/>
          </p:cNvSpPr>
          <p:nvPr>
            <p:ph type="body" idx="1"/>
          </p:nvPr>
        </p:nvSpPr>
        <p:spPr/>
        <p:txBody>
          <a:bodyPr/>
          <a:lstStyle/>
          <a:p>
            <a:r>
              <a:rPr lang="en-US"/>
              <a:t>Para 13.2 CoP C </a:t>
            </a:r>
          </a:p>
          <a:p>
            <a:pPr>
              <a:buFont typeface="Wingdings" pitchFamily="2" charset="2"/>
              <a:buNone/>
            </a:pPr>
            <a:endParaRPr lang="en-US" sz="2400"/>
          </a:p>
          <a:p>
            <a:r>
              <a:rPr lang="en-US"/>
              <a:t>Person should not be interviewed in absence of interpreter if:</a:t>
            </a:r>
          </a:p>
          <a:p>
            <a:pPr lvl="1"/>
            <a:r>
              <a:rPr lang="en-US"/>
              <a:t>He has difficulty in understanding English</a:t>
            </a:r>
          </a:p>
          <a:p>
            <a:pPr lvl="1"/>
            <a:r>
              <a:rPr lang="en-US"/>
              <a:t>Interviewing officer cannot speak his language</a:t>
            </a:r>
          </a:p>
          <a:p>
            <a:pPr lvl="1"/>
            <a:r>
              <a:rPr lang="en-US"/>
              <a:t>the person wishes an interpreter to be present</a:t>
            </a:r>
          </a:p>
        </p:txBody>
      </p:sp>
      <p:pic>
        <p:nvPicPr>
          <p:cNvPr id="2" name="Picture 1"/>
          <p:cNvPicPr>
            <a:picLocks noChangeAspect="1"/>
          </p:cNvPicPr>
          <p:nvPr/>
        </p:nvPicPr>
        <p:blipFill>
          <a:blip r:embed="rId3"/>
          <a:stretch>
            <a:fillRect/>
          </a:stretch>
        </p:blipFill>
        <p:spPr>
          <a:xfrm>
            <a:off x="6842817" y="5427407"/>
            <a:ext cx="1877731" cy="695004"/>
          </a:xfrm>
          <a:prstGeom prst="rect">
            <a:avLst/>
          </a:prstGeom>
        </p:spPr>
      </p:pic>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a:t>Use of Interpreters</a:t>
            </a:r>
          </a:p>
        </p:txBody>
      </p:sp>
      <p:sp>
        <p:nvSpPr>
          <p:cNvPr id="890883" name="Rectangle 3"/>
          <p:cNvSpPr>
            <a:spLocks noGrp="1" noChangeArrowheads="1"/>
          </p:cNvSpPr>
          <p:nvPr>
            <p:ph type="body" idx="1"/>
          </p:nvPr>
        </p:nvSpPr>
        <p:spPr/>
        <p:txBody>
          <a:bodyPr/>
          <a:lstStyle/>
          <a:p>
            <a:r>
              <a:rPr lang="en-US" dirty="0"/>
              <a:t>Recommend DPSI* qualified interpreters.</a:t>
            </a:r>
          </a:p>
          <a:p>
            <a:r>
              <a:rPr lang="en-US" dirty="0"/>
              <a:t>National Register of Public Service Interpreters : 020 7940 3150</a:t>
            </a:r>
          </a:p>
          <a:p>
            <a:endParaRPr lang="en-US" dirty="0"/>
          </a:p>
          <a:p>
            <a:r>
              <a:rPr lang="en-US" dirty="0"/>
              <a:t>*Diploma in Public Service Interpreting </a:t>
            </a:r>
          </a:p>
        </p:txBody>
      </p:sp>
      <p:pic>
        <p:nvPicPr>
          <p:cNvPr id="2" name="Picture 1"/>
          <p:cNvPicPr>
            <a:picLocks noChangeAspect="1"/>
          </p:cNvPicPr>
          <p:nvPr/>
        </p:nvPicPr>
        <p:blipFill>
          <a:blip r:embed="rId3"/>
          <a:stretch>
            <a:fillRect/>
          </a:stretch>
        </p:blipFill>
        <p:spPr>
          <a:xfrm>
            <a:off x="6516216" y="5301208"/>
            <a:ext cx="1877731" cy="695004"/>
          </a:xfrm>
          <a:prstGeom prst="rect">
            <a:avLst/>
          </a:prstGeom>
        </p:spPr>
      </p:pic>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82" name="Rectangle 2"/>
          <p:cNvSpPr>
            <a:spLocks noGrp="1" noChangeArrowheads="1"/>
          </p:cNvSpPr>
          <p:nvPr>
            <p:ph type="title"/>
          </p:nvPr>
        </p:nvSpPr>
        <p:spPr/>
        <p:txBody>
          <a:bodyPr/>
          <a:lstStyle/>
          <a:p>
            <a:r>
              <a:rPr lang="en-US" dirty="0"/>
              <a:t>Example - Kurdish</a:t>
            </a:r>
          </a:p>
        </p:txBody>
      </p:sp>
      <p:sp>
        <p:nvSpPr>
          <p:cNvPr id="890883" name="Rectangle 3"/>
          <p:cNvSpPr>
            <a:spLocks noGrp="1" noChangeArrowheads="1"/>
          </p:cNvSpPr>
          <p:nvPr>
            <p:ph type="body" idx="1"/>
          </p:nvPr>
        </p:nvSpPr>
        <p:spPr>
          <a:xfrm>
            <a:off x="457200" y="1490934"/>
            <a:ext cx="8229600" cy="4530725"/>
          </a:xfrm>
        </p:spPr>
        <p:txBody>
          <a:bodyPr/>
          <a:lstStyle/>
          <a:p>
            <a:r>
              <a:rPr lang="en-GB" dirty="0"/>
              <a:t>Divided into three groups, where dialects from different groups are not mutually intelligible without acquired bilingualism.</a:t>
            </a:r>
          </a:p>
          <a:p>
            <a:pPr lvl="1"/>
            <a:r>
              <a:rPr lang="en-GB" dirty="0"/>
              <a:t>Northern Kurdish (</a:t>
            </a:r>
            <a:r>
              <a:rPr lang="en-GB" dirty="0" err="1"/>
              <a:t>Kurmanji</a:t>
            </a:r>
            <a:r>
              <a:rPr lang="en-GB" dirty="0"/>
              <a:t>)</a:t>
            </a:r>
          </a:p>
          <a:p>
            <a:pPr lvl="1"/>
            <a:r>
              <a:rPr lang="en-GB" dirty="0"/>
              <a:t>Central Kurdish (Sorani) </a:t>
            </a:r>
          </a:p>
          <a:p>
            <a:pPr lvl="1"/>
            <a:r>
              <a:rPr lang="en-GB" dirty="0"/>
              <a:t>Southern Kurdish</a:t>
            </a:r>
            <a:endParaRPr lang="en-GB" dirty="0">
              <a:effectLst/>
            </a:endParaRPr>
          </a:p>
        </p:txBody>
      </p:sp>
      <p:pic>
        <p:nvPicPr>
          <p:cNvPr id="2" name="Picture 1"/>
          <p:cNvPicPr>
            <a:picLocks noChangeAspect="1"/>
          </p:cNvPicPr>
          <p:nvPr/>
        </p:nvPicPr>
        <p:blipFill>
          <a:blip r:embed="rId3"/>
          <a:stretch>
            <a:fillRect/>
          </a:stretch>
        </p:blipFill>
        <p:spPr>
          <a:xfrm>
            <a:off x="6516216" y="5301208"/>
            <a:ext cx="1877731" cy="695004"/>
          </a:xfrm>
          <a:prstGeom prst="rect">
            <a:avLst/>
          </a:prstGeom>
        </p:spPr>
      </p:pic>
    </p:spTree>
    <p:extLst>
      <p:ext uri="{BB962C8B-B14F-4D97-AF65-F5344CB8AC3E}">
        <p14:creationId xmlns:p14="http://schemas.microsoft.com/office/powerpoint/2010/main" val="728960037"/>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p:txBody>
          <a:bodyPr/>
          <a:lstStyle/>
          <a:p>
            <a:r>
              <a:rPr lang="en-US"/>
              <a:t>Presentation as Evidence</a:t>
            </a:r>
          </a:p>
        </p:txBody>
      </p:sp>
      <p:sp>
        <p:nvSpPr>
          <p:cNvPr id="891907" name="Rectangle 3"/>
          <p:cNvSpPr>
            <a:spLocks noGrp="1" noChangeArrowheads="1"/>
          </p:cNvSpPr>
          <p:nvPr>
            <p:ph type="body" idx="1"/>
          </p:nvPr>
        </p:nvSpPr>
        <p:spPr/>
        <p:txBody>
          <a:bodyPr/>
          <a:lstStyle/>
          <a:p>
            <a:r>
              <a:rPr lang="en-US"/>
              <a:t>Lead officer produces witness statement and exhibits:</a:t>
            </a:r>
          </a:p>
          <a:p>
            <a:pPr lvl="1"/>
            <a:r>
              <a:rPr lang="en-US"/>
              <a:t>Master tape</a:t>
            </a:r>
          </a:p>
          <a:p>
            <a:pPr lvl="1"/>
            <a:r>
              <a:rPr lang="en-US"/>
              <a:t>Transcript</a:t>
            </a:r>
          </a:p>
          <a:p>
            <a:r>
              <a:rPr lang="en-US"/>
              <a:t>Written records must be exhibited by maker</a:t>
            </a:r>
          </a:p>
        </p:txBody>
      </p:sp>
      <p:pic>
        <p:nvPicPr>
          <p:cNvPr id="2" name="Picture 1"/>
          <p:cNvPicPr>
            <a:picLocks noChangeAspect="1"/>
          </p:cNvPicPr>
          <p:nvPr/>
        </p:nvPicPr>
        <p:blipFill>
          <a:blip r:embed="rId3"/>
          <a:stretch>
            <a:fillRect/>
          </a:stretch>
        </p:blipFill>
        <p:spPr>
          <a:xfrm>
            <a:off x="6732240" y="5301208"/>
            <a:ext cx="1877731" cy="695004"/>
          </a:xfrm>
          <a:prstGeom prst="rect">
            <a:avLst/>
          </a:prstGeom>
        </p:spPr>
      </p:pic>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r>
              <a:rPr lang="en-GB"/>
              <a:t>Copies of Interview</a:t>
            </a:r>
          </a:p>
        </p:txBody>
      </p:sp>
      <p:sp>
        <p:nvSpPr>
          <p:cNvPr id="449539" name="Rectangle 3"/>
          <p:cNvSpPr>
            <a:spLocks noGrp="1" noChangeArrowheads="1"/>
          </p:cNvSpPr>
          <p:nvPr>
            <p:ph type="body" sz="half" idx="1"/>
          </p:nvPr>
        </p:nvSpPr>
        <p:spPr>
          <a:xfrm>
            <a:off x="457200" y="1600200"/>
            <a:ext cx="8147050" cy="1752600"/>
          </a:xfrm>
        </p:spPr>
        <p:txBody>
          <a:bodyPr/>
          <a:lstStyle/>
          <a:p>
            <a:r>
              <a:rPr lang="en-GB" sz="2600"/>
              <a:t>Suspect can request copy </a:t>
            </a:r>
          </a:p>
          <a:p>
            <a:r>
              <a:rPr lang="en-GB" sz="2600"/>
              <a:t>Best Practice to provide copy at end of interview</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GB"/>
              <a:t>Case Study</a:t>
            </a:r>
          </a:p>
        </p:txBody>
      </p:sp>
      <p:sp>
        <p:nvSpPr>
          <p:cNvPr id="2" name="Content Placeholder 1"/>
          <p:cNvSpPr>
            <a:spLocks noGrp="1"/>
          </p:cNvSpPr>
          <p:nvPr>
            <p:ph idx="1"/>
          </p:nvPr>
        </p:nvSpPr>
        <p:spPr/>
        <p:txBody>
          <a:bodyPr/>
          <a:lstStyle/>
          <a:p>
            <a:r>
              <a:rPr lang="en-GB" dirty="0"/>
              <a:t>Interview</a:t>
            </a:r>
          </a:p>
          <a:p>
            <a:r>
              <a:rPr lang="en-GB" dirty="0"/>
              <a:t>Issues?</a:t>
            </a:r>
          </a:p>
        </p:txBody>
      </p:sp>
      <p:pic>
        <p:nvPicPr>
          <p:cNvPr id="4" name="Picture 3"/>
          <p:cNvPicPr>
            <a:picLocks noChangeAspect="1"/>
          </p:cNvPicPr>
          <p:nvPr/>
        </p:nvPicPr>
        <p:blipFill>
          <a:blip r:embed="rId3"/>
          <a:stretch>
            <a:fillRect/>
          </a:stretch>
        </p:blipFill>
        <p:spPr>
          <a:xfrm>
            <a:off x="6444208" y="5168157"/>
            <a:ext cx="1877731" cy="695004"/>
          </a:xfrm>
          <a:prstGeom prst="rect">
            <a:avLst/>
          </a:prstGeom>
        </p:spPr>
      </p:pic>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4306" name="Rectangle 2"/>
          <p:cNvSpPr>
            <a:spLocks noGrp="1" noChangeArrowheads="1"/>
          </p:cNvSpPr>
          <p:nvPr>
            <p:ph type="ctrTitle"/>
          </p:nvPr>
        </p:nvSpPr>
        <p:spPr/>
        <p:txBody>
          <a:bodyPr/>
          <a:lstStyle/>
          <a:p>
            <a:r>
              <a:rPr lang="en-GB"/>
              <a:t>Preparing a prosecution file</a:t>
            </a:r>
            <a:endParaRPr lang="en-US"/>
          </a:p>
        </p:txBody>
      </p:sp>
      <p:sp>
        <p:nvSpPr>
          <p:cNvPr id="994307" name="Rectangle 3"/>
          <p:cNvSpPr>
            <a:spLocks noGrp="1" noChangeArrowheads="1"/>
          </p:cNvSpPr>
          <p:nvPr>
            <p:ph type="subTitle" idx="1"/>
          </p:nvPr>
        </p:nvSpPr>
        <p:spPr/>
        <p:txBody>
          <a:bodyPr/>
          <a:lstStyle/>
          <a:p>
            <a:endParaRPr lang="en-US" dirty="0"/>
          </a:p>
        </p:txBody>
      </p:sp>
      <p:pic>
        <p:nvPicPr>
          <p:cNvPr id="4" name="Picture 3" descr="FSA Logo.JPG"/>
          <p:cNvPicPr>
            <a:picLocks noChangeAspect="1"/>
          </p:cNvPicPr>
          <p:nvPr/>
        </p:nvPicPr>
        <p:blipFill>
          <a:blip r:embed="rId3" cstate="print"/>
          <a:stretch>
            <a:fillRect/>
          </a:stretch>
        </p:blipFill>
        <p:spPr>
          <a:xfrm>
            <a:off x="6444208" y="5373216"/>
            <a:ext cx="1876425" cy="695325"/>
          </a:xfrm>
          <a:prstGeom prst="rect">
            <a:avLst/>
          </a:prstGeom>
        </p:spPr>
      </p:pic>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354" name="Rectangle 2"/>
          <p:cNvSpPr>
            <a:spLocks noGrp="1" noChangeArrowheads="1"/>
          </p:cNvSpPr>
          <p:nvPr>
            <p:ph type="title"/>
          </p:nvPr>
        </p:nvSpPr>
        <p:spPr/>
        <p:txBody>
          <a:bodyPr/>
          <a:lstStyle/>
          <a:p>
            <a:r>
              <a:rPr lang="en-GB"/>
              <a:t>Overview</a:t>
            </a:r>
            <a:endParaRPr lang="en-US"/>
          </a:p>
        </p:txBody>
      </p:sp>
      <p:sp>
        <p:nvSpPr>
          <p:cNvPr id="996355" name="Rectangle 3"/>
          <p:cNvSpPr>
            <a:spLocks noGrp="1" noChangeArrowheads="1"/>
          </p:cNvSpPr>
          <p:nvPr>
            <p:ph type="body" idx="1"/>
          </p:nvPr>
        </p:nvSpPr>
        <p:spPr/>
        <p:txBody>
          <a:bodyPr/>
          <a:lstStyle/>
          <a:p>
            <a:pPr>
              <a:lnSpc>
                <a:spcPct val="90000"/>
              </a:lnSpc>
            </a:pPr>
            <a:r>
              <a:rPr lang="en-GB" dirty="0"/>
              <a:t>Primary purpose of prosecution file is to provide:</a:t>
            </a:r>
          </a:p>
          <a:p>
            <a:pPr lvl="1">
              <a:lnSpc>
                <a:spcPct val="90000"/>
              </a:lnSpc>
            </a:pPr>
            <a:r>
              <a:rPr lang="en-GB" dirty="0"/>
              <a:t>authorising officer</a:t>
            </a:r>
          </a:p>
          <a:p>
            <a:pPr lvl="1">
              <a:lnSpc>
                <a:spcPct val="90000"/>
              </a:lnSpc>
            </a:pPr>
            <a:r>
              <a:rPr lang="en-GB" dirty="0"/>
              <a:t>Legal officer</a:t>
            </a:r>
          </a:p>
          <a:p>
            <a:pPr>
              <a:lnSpc>
                <a:spcPct val="90000"/>
              </a:lnSpc>
            </a:pPr>
            <a:r>
              <a:rPr lang="en-GB" dirty="0"/>
              <a:t>With:</a:t>
            </a:r>
          </a:p>
          <a:p>
            <a:pPr lvl="1">
              <a:lnSpc>
                <a:spcPct val="90000"/>
              </a:lnSpc>
            </a:pPr>
            <a:r>
              <a:rPr lang="en-GB" dirty="0"/>
              <a:t>Summary of the case</a:t>
            </a:r>
          </a:p>
          <a:p>
            <a:pPr lvl="1">
              <a:lnSpc>
                <a:spcPct val="90000"/>
              </a:lnSpc>
            </a:pPr>
            <a:r>
              <a:rPr lang="en-GB" dirty="0"/>
              <a:t>Critique of evidence</a:t>
            </a:r>
          </a:p>
          <a:p>
            <a:pPr lvl="1">
              <a:lnSpc>
                <a:spcPct val="90000"/>
              </a:lnSpc>
            </a:pPr>
            <a:r>
              <a:rPr lang="en-GB" dirty="0"/>
              <a:t>Matters for disclosure</a:t>
            </a:r>
          </a:p>
          <a:p>
            <a:pPr lvl="1">
              <a:lnSpc>
                <a:spcPct val="90000"/>
              </a:lnSpc>
            </a:pPr>
            <a:r>
              <a:rPr lang="en-GB" dirty="0"/>
              <a:t>Officer’s recommendation</a:t>
            </a:r>
          </a:p>
          <a:p>
            <a:pPr lvl="1">
              <a:lnSpc>
                <a:spcPct val="90000"/>
              </a:lnSpc>
            </a:pPr>
            <a:r>
              <a:rPr lang="en-GB" dirty="0"/>
              <a:t>Details of costs</a:t>
            </a:r>
          </a:p>
          <a:p>
            <a:pPr lvl="1">
              <a:lnSpc>
                <a:spcPct val="90000"/>
              </a:lnSpc>
              <a:buFont typeface="Wingdings" pitchFamily="2" charset="2"/>
              <a:buNone/>
            </a:pPr>
            <a:endParaRPr lang="en-GB" dirty="0"/>
          </a:p>
          <a:p>
            <a:pPr lvl="1">
              <a:lnSpc>
                <a:spcPct val="90000"/>
              </a:lnSpc>
            </a:pPr>
            <a:endParaRPr lang="en-US" dirty="0"/>
          </a:p>
        </p:txBody>
      </p:sp>
      <p:pic>
        <p:nvPicPr>
          <p:cNvPr id="2" name="Picture 1"/>
          <p:cNvPicPr>
            <a:picLocks noChangeAspect="1"/>
          </p:cNvPicPr>
          <p:nvPr/>
        </p:nvPicPr>
        <p:blipFill>
          <a:blip r:embed="rId3"/>
          <a:stretch>
            <a:fillRect/>
          </a:stretch>
        </p:blipFill>
        <p:spPr>
          <a:xfrm>
            <a:off x="6588224" y="5373216"/>
            <a:ext cx="1877731" cy="695004"/>
          </a:xfrm>
          <a:prstGeom prst="rect">
            <a:avLst/>
          </a:prstGeom>
        </p:spPr>
      </p:pic>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8402" name="Rectangle 2"/>
          <p:cNvSpPr>
            <a:spLocks noGrp="1" noChangeArrowheads="1"/>
          </p:cNvSpPr>
          <p:nvPr>
            <p:ph type="title"/>
          </p:nvPr>
        </p:nvSpPr>
        <p:spPr/>
        <p:txBody>
          <a:bodyPr/>
          <a:lstStyle/>
          <a:p>
            <a:r>
              <a:rPr lang="en-GB"/>
              <a:t>Step 1: Summary of the case</a:t>
            </a:r>
            <a:endParaRPr lang="en-US"/>
          </a:p>
        </p:txBody>
      </p:sp>
      <p:sp>
        <p:nvSpPr>
          <p:cNvPr id="998403" name="Rectangle 3"/>
          <p:cNvSpPr>
            <a:spLocks noGrp="1" noChangeArrowheads="1"/>
          </p:cNvSpPr>
          <p:nvPr>
            <p:ph type="body" idx="1"/>
          </p:nvPr>
        </p:nvSpPr>
        <p:spPr/>
        <p:txBody>
          <a:bodyPr/>
          <a:lstStyle/>
          <a:p>
            <a:r>
              <a:rPr lang="en-GB" sz="2600" dirty="0"/>
              <a:t>“Facts of the Case”</a:t>
            </a:r>
          </a:p>
          <a:p>
            <a:pPr lvl="1"/>
            <a:r>
              <a:rPr lang="en-GB" sz="2200" dirty="0"/>
              <a:t>Précis of the nature of the offence</a:t>
            </a:r>
          </a:p>
          <a:p>
            <a:pPr lvl="1"/>
            <a:r>
              <a:rPr lang="en-GB" sz="2200" dirty="0"/>
              <a:t>Circumstances leading to discovery of the offence</a:t>
            </a:r>
          </a:p>
          <a:p>
            <a:pPr lvl="1"/>
            <a:endParaRPr lang="en-GB" sz="2200" dirty="0"/>
          </a:p>
          <a:p>
            <a:r>
              <a:rPr lang="en-GB" sz="2600" dirty="0"/>
              <a:t>Will be used by prosecutor if “guilty” plea entered.</a:t>
            </a:r>
          </a:p>
          <a:p>
            <a:endParaRPr lang="en-GB" sz="2600" dirty="0"/>
          </a:p>
          <a:p>
            <a:r>
              <a:rPr lang="en-GB" sz="2600" dirty="0"/>
              <a:t>Details of identity of defendant</a:t>
            </a:r>
          </a:p>
          <a:p>
            <a:r>
              <a:rPr lang="en-GB" sz="2600" dirty="0"/>
              <a:t>Previous convictions</a:t>
            </a:r>
          </a:p>
          <a:p>
            <a:r>
              <a:rPr lang="en-US" sz="2600" dirty="0"/>
              <a:t>Draft Summons (as required)</a:t>
            </a:r>
          </a:p>
        </p:txBody>
      </p:sp>
      <p:pic>
        <p:nvPicPr>
          <p:cNvPr id="2" name="Picture 1"/>
          <p:cNvPicPr>
            <a:picLocks noChangeAspect="1"/>
          </p:cNvPicPr>
          <p:nvPr/>
        </p:nvPicPr>
        <p:blipFill>
          <a:blip r:embed="rId3"/>
          <a:stretch>
            <a:fillRect/>
          </a:stretch>
        </p:blipFill>
        <p:spPr>
          <a:xfrm>
            <a:off x="6588224" y="5157192"/>
            <a:ext cx="1877731" cy="69500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074" name="Rectangle 2"/>
          <p:cNvSpPr>
            <a:spLocks noGrp="1" noChangeArrowheads="1"/>
          </p:cNvSpPr>
          <p:nvPr>
            <p:ph type="title"/>
          </p:nvPr>
        </p:nvSpPr>
        <p:spPr/>
        <p:txBody>
          <a:bodyPr/>
          <a:lstStyle/>
          <a:p>
            <a:r>
              <a:rPr lang="en-GB" dirty="0"/>
              <a:t>Aim</a:t>
            </a:r>
            <a:endParaRPr lang="en-US" dirty="0"/>
          </a:p>
        </p:txBody>
      </p:sp>
      <p:sp>
        <p:nvSpPr>
          <p:cNvPr id="1027075" name="Rectangle 3"/>
          <p:cNvSpPr>
            <a:spLocks noGrp="1" noChangeArrowheads="1"/>
          </p:cNvSpPr>
          <p:nvPr>
            <p:ph type="body" idx="1"/>
          </p:nvPr>
        </p:nvSpPr>
        <p:spPr/>
        <p:txBody>
          <a:bodyPr/>
          <a:lstStyle/>
          <a:p>
            <a:r>
              <a:rPr lang="en-GB" dirty="0"/>
              <a:t>To provide delegates with an overview of the legal rules relating to the investigation of offences under food legislation.</a:t>
            </a:r>
            <a:endParaRPr lang="en-US" dirty="0"/>
          </a:p>
        </p:txBody>
      </p:sp>
      <p:pic>
        <p:nvPicPr>
          <p:cNvPr id="3" name="Picture 2"/>
          <p:cNvPicPr>
            <a:picLocks noChangeAspect="1"/>
          </p:cNvPicPr>
          <p:nvPr/>
        </p:nvPicPr>
        <p:blipFill>
          <a:blip r:embed="rId3"/>
          <a:stretch>
            <a:fillRect/>
          </a:stretch>
        </p:blipFill>
        <p:spPr>
          <a:xfrm>
            <a:off x="6827254" y="5406189"/>
            <a:ext cx="1877731" cy="69500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r>
              <a:rPr lang="en-GB" dirty="0"/>
              <a:t>Enforcement Policy</a:t>
            </a:r>
          </a:p>
        </p:txBody>
      </p:sp>
      <p:sp>
        <p:nvSpPr>
          <p:cNvPr id="586755" name="Rectangle 3"/>
          <p:cNvSpPr>
            <a:spLocks noGrp="1" noChangeArrowheads="1"/>
          </p:cNvSpPr>
          <p:nvPr>
            <p:ph type="body" idx="1"/>
          </p:nvPr>
        </p:nvSpPr>
        <p:spPr/>
        <p:txBody>
          <a:bodyPr/>
          <a:lstStyle/>
          <a:p>
            <a:r>
              <a:rPr lang="en-GB" dirty="0"/>
              <a:t>Should be based on the requirements of:</a:t>
            </a:r>
          </a:p>
          <a:p>
            <a:pPr lvl="1"/>
            <a:r>
              <a:rPr lang="en-GB" dirty="0"/>
              <a:t>The code for Crown Prosecutors</a:t>
            </a:r>
          </a:p>
          <a:p>
            <a:pPr lvl="1"/>
            <a:r>
              <a:rPr lang="en-GB" dirty="0"/>
              <a:t>Regulator’s code</a:t>
            </a:r>
          </a:p>
          <a:p>
            <a:pPr lvl="1"/>
            <a:r>
              <a:rPr lang="en-GB" dirty="0"/>
              <a:t>Home Office guidance</a:t>
            </a:r>
          </a:p>
          <a:p>
            <a:pPr lvl="1"/>
            <a:r>
              <a:rPr lang="en-GB" dirty="0"/>
              <a:t>Food Law Code of practice</a:t>
            </a:r>
          </a:p>
          <a:p>
            <a:r>
              <a:rPr lang="en-GB" dirty="0"/>
              <a:t>Should be:</a:t>
            </a:r>
          </a:p>
          <a:p>
            <a:pPr lvl="1"/>
            <a:r>
              <a:rPr lang="en-GB" dirty="0"/>
              <a:t>Formally adopted by Council</a:t>
            </a:r>
          </a:p>
          <a:p>
            <a:pPr lvl="1"/>
            <a:r>
              <a:rPr lang="en-GB" dirty="0"/>
              <a:t>Published in easy to read format</a:t>
            </a:r>
          </a:p>
          <a:p>
            <a:pPr lvl="1"/>
            <a:r>
              <a:rPr lang="en-GB" dirty="0"/>
              <a:t>Clearly understood by enforcement staff</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5570" name="Rectangle 2"/>
          <p:cNvSpPr>
            <a:spLocks noGrp="1" noChangeArrowheads="1"/>
          </p:cNvSpPr>
          <p:nvPr>
            <p:ph type="title"/>
          </p:nvPr>
        </p:nvSpPr>
        <p:spPr/>
        <p:txBody>
          <a:bodyPr/>
          <a:lstStyle/>
          <a:p>
            <a:r>
              <a:rPr lang="en-GB"/>
              <a:t>Step 2: Critique of evidence</a:t>
            </a:r>
            <a:endParaRPr lang="en-US"/>
          </a:p>
        </p:txBody>
      </p:sp>
      <p:sp>
        <p:nvSpPr>
          <p:cNvPr id="1005571" name="Rectangle 3"/>
          <p:cNvSpPr>
            <a:spLocks noGrp="1" noChangeArrowheads="1"/>
          </p:cNvSpPr>
          <p:nvPr>
            <p:ph type="body" idx="1"/>
          </p:nvPr>
        </p:nvSpPr>
        <p:spPr/>
        <p:txBody>
          <a:bodyPr/>
          <a:lstStyle/>
          <a:p>
            <a:pPr>
              <a:lnSpc>
                <a:spcPct val="90000"/>
              </a:lnSpc>
            </a:pPr>
            <a:r>
              <a:rPr lang="en-GB"/>
              <a:t>Two elements:</a:t>
            </a:r>
          </a:p>
          <a:p>
            <a:pPr>
              <a:lnSpc>
                <a:spcPct val="90000"/>
              </a:lnSpc>
            </a:pPr>
            <a:r>
              <a:rPr lang="en-GB"/>
              <a:t>Evidence review</a:t>
            </a:r>
          </a:p>
          <a:p>
            <a:pPr lvl="1">
              <a:lnSpc>
                <a:spcPct val="90000"/>
              </a:lnSpc>
            </a:pPr>
            <a:r>
              <a:rPr lang="en-GB"/>
              <a:t>Check the offence</a:t>
            </a:r>
          </a:p>
          <a:p>
            <a:pPr lvl="1">
              <a:lnSpc>
                <a:spcPct val="90000"/>
              </a:lnSpc>
            </a:pPr>
            <a:r>
              <a:rPr lang="en-GB"/>
              <a:t>Identify facts in issue</a:t>
            </a:r>
          </a:p>
          <a:p>
            <a:pPr lvl="1">
              <a:lnSpc>
                <a:spcPct val="90000"/>
              </a:lnSpc>
            </a:pPr>
            <a:r>
              <a:rPr lang="en-GB"/>
              <a:t>Flag up </a:t>
            </a:r>
          </a:p>
          <a:p>
            <a:pPr lvl="2">
              <a:lnSpc>
                <a:spcPct val="90000"/>
              </a:lnSpc>
            </a:pPr>
            <a:r>
              <a:rPr lang="en-GB"/>
              <a:t>where evidence to prove these facts is held ie</a:t>
            </a:r>
          </a:p>
          <a:p>
            <a:pPr lvl="3">
              <a:lnSpc>
                <a:spcPct val="90000"/>
              </a:lnSpc>
            </a:pPr>
            <a:r>
              <a:rPr lang="en-GB"/>
              <a:t>Witness statement, PACE interview</a:t>
            </a:r>
          </a:p>
          <a:p>
            <a:pPr lvl="2">
              <a:lnSpc>
                <a:spcPct val="90000"/>
              </a:lnSpc>
            </a:pPr>
            <a:r>
              <a:rPr lang="en-GB"/>
              <a:t>Anything that casts doubt over reliability of witness</a:t>
            </a:r>
          </a:p>
          <a:p>
            <a:pPr>
              <a:lnSpc>
                <a:spcPct val="90000"/>
              </a:lnSpc>
            </a:pPr>
            <a:r>
              <a:rPr lang="en-GB"/>
              <a:t>Evidence Test</a:t>
            </a:r>
          </a:p>
          <a:p>
            <a:pPr lvl="1">
              <a:lnSpc>
                <a:spcPct val="90000"/>
              </a:lnSpc>
            </a:pPr>
            <a:r>
              <a:rPr lang="en-GB"/>
              <a:t>Consider admissibility, reliability of evidence</a:t>
            </a:r>
          </a:p>
          <a:p>
            <a:pPr lvl="1">
              <a:lnSpc>
                <a:spcPct val="90000"/>
              </a:lnSpc>
            </a:pPr>
            <a:endParaRPr lang="en-US"/>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8642" name="Rectangle 2"/>
          <p:cNvSpPr>
            <a:spLocks noGrp="1" noChangeArrowheads="1"/>
          </p:cNvSpPr>
          <p:nvPr>
            <p:ph type="title"/>
          </p:nvPr>
        </p:nvSpPr>
        <p:spPr/>
        <p:txBody>
          <a:bodyPr/>
          <a:lstStyle/>
          <a:p>
            <a:r>
              <a:rPr lang="en-GB"/>
              <a:t>Step 3: Preparation of schedules</a:t>
            </a:r>
            <a:endParaRPr lang="en-US"/>
          </a:p>
        </p:txBody>
      </p:sp>
      <p:sp>
        <p:nvSpPr>
          <p:cNvPr id="1008643" name="Rectangle 3"/>
          <p:cNvSpPr>
            <a:spLocks noGrp="1" noChangeArrowheads="1"/>
          </p:cNvSpPr>
          <p:nvPr>
            <p:ph type="body" idx="1"/>
          </p:nvPr>
        </p:nvSpPr>
        <p:spPr/>
        <p:txBody>
          <a:bodyPr/>
          <a:lstStyle/>
          <a:p>
            <a:r>
              <a:rPr lang="en-GB" dirty="0"/>
              <a:t>Unused material</a:t>
            </a:r>
          </a:p>
          <a:p>
            <a:r>
              <a:rPr lang="en-GB" dirty="0"/>
              <a:t>Sensitive material</a:t>
            </a:r>
          </a:p>
          <a:p>
            <a:endParaRPr lang="en-GB" dirty="0"/>
          </a:p>
          <a:p>
            <a:r>
              <a:rPr lang="en-GB" dirty="0"/>
              <a:t>Schedule of exhibits</a:t>
            </a:r>
          </a:p>
          <a:p>
            <a:pPr lvl="1"/>
            <a:r>
              <a:rPr lang="en-GB" dirty="0"/>
              <a:t>Include details of person producing exhibit</a:t>
            </a:r>
          </a:p>
          <a:p>
            <a:r>
              <a:rPr lang="en-GB" dirty="0"/>
              <a:t>Schedule of statements</a:t>
            </a:r>
          </a:p>
          <a:p>
            <a:pPr lvl="1">
              <a:buFont typeface="Wingdings" pitchFamily="2" charset="2"/>
              <a:buNone/>
            </a:pPr>
            <a:endParaRPr lang="en-GB" dirty="0"/>
          </a:p>
          <a:p>
            <a:endParaRPr lang="en-US" dirty="0"/>
          </a:p>
        </p:txBody>
      </p:sp>
      <p:pic>
        <p:nvPicPr>
          <p:cNvPr id="2" name="Picture 1"/>
          <p:cNvPicPr>
            <a:picLocks noChangeAspect="1"/>
          </p:cNvPicPr>
          <p:nvPr/>
        </p:nvPicPr>
        <p:blipFill>
          <a:blip r:embed="rId3"/>
          <a:stretch>
            <a:fillRect/>
          </a:stretch>
        </p:blipFill>
        <p:spPr>
          <a:xfrm>
            <a:off x="6802173" y="5435921"/>
            <a:ext cx="1877731" cy="695004"/>
          </a:xfrm>
          <a:prstGeom prst="rect">
            <a:avLst/>
          </a:prstGeom>
        </p:spPr>
      </p:pic>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62" name="Rectangle 2"/>
          <p:cNvSpPr>
            <a:spLocks noGrp="1" noChangeArrowheads="1"/>
          </p:cNvSpPr>
          <p:nvPr>
            <p:ph type="title"/>
          </p:nvPr>
        </p:nvSpPr>
        <p:spPr/>
        <p:txBody>
          <a:bodyPr/>
          <a:lstStyle/>
          <a:p>
            <a:r>
              <a:rPr lang="en-GB"/>
              <a:t>Step 4: Relevant Matters</a:t>
            </a:r>
            <a:endParaRPr lang="en-US"/>
          </a:p>
        </p:txBody>
      </p:sp>
      <p:sp>
        <p:nvSpPr>
          <p:cNvPr id="1013763" name="Rectangle 3"/>
          <p:cNvSpPr>
            <a:spLocks noGrp="1" noChangeArrowheads="1"/>
          </p:cNvSpPr>
          <p:nvPr>
            <p:ph type="body" idx="1"/>
          </p:nvPr>
        </p:nvSpPr>
        <p:spPr>
          <a:xfrm>
            <a:off x="457200" y="1600200"/>
            <a:ext cx="8435975" cy="4530725"/>
          </a:xfrm>
        </p:spPr>
        <p:txBody>
          <a:bodyPr/>
          <a:lstStyle/>
          <a:p>
            <a:r>
              <a:rPr lang="en-GB" dirty="0"/>
              <a:t>Flag up any of the following:</a:t>
            </a:r>
          </a:p>
          <a:p>
            <a:pPr lvl="1"/>
            <a:r>
              <a:rPr lang="en-GB" dirty="0"/>
              <a:t>material that undermines case</a:t>
            </a:r>
          </a:p>
          <a:p>
            <a:pPr lvl="1"/>
            <a:r>
              <a:rPr lang="en-GB" dirty="0"/>
              <a:t>record of the first description given of the defendant</a:t>
            </a:r>
          </a:p>
          <a:p>
            <a:pPr lvl="1"/>
            <a:r>
              <a:rPr lang="en-GB" dirty="0"/>
              <a:t>record of an explanation given by defendant</a:t>
            </a:r>
          </a:p>
          <a:p>
            <a:pPr lvl="1"/>
            <a:r>
              <a:rPr lang="en-GB" dirty="0"/>
              <a:t>material that casts doubt over a confession</a:t>
            </a:r>
          </a:p>
          <a:p>
            <a:pPr lvl="1"/>
            <a:r>
              <a:rPr lang="en-GB" dirty="0"/>
              <a:t>material that casts doubt over a witness</a:t>
            </a:r>
          </a:p>
          <a:p>
            <a:pPr lvl="1"/>
            <a:r>
              <a:rPr lang="en-GB" dirty="0"/>
              <a:t>Inconsistencies between witnesses</a:t>
            </a:r>
          </a:p>
          <a:p>
            <a:pPr lvl="1"/>
            <a:r>
              <a:rPr lang="en-GB" dirty="0"/>
              <a:t>Views expressed by victim</a:t>
            </a:r>
          </a:p>
          <a:p>
            <a:pPr lvl="1"/>
            <a:r>
              <a:rPr lang="en-GB" dirty="0"/>
              <a:t>Issues of admissibility (hearsay </a:t>
            </a:r>
            <a:r>
              <a:rPr lang="en-GB" dirty="0" err="1"/>
              <a:t>etc</a:t>
            </a:r>
            <a:r>
              <a:rPr lang="en-GB" dirty="0"/>
              <a:t>)</a:t>
            </a:r>
            <a:endParaRPr lang="en-US" dirty="0"/>
          </a:p>
        </p:txBody>
      </p:sp>
      <p:pic>
        <p:nvPicPr>
          <p:cNvPr id="2" name="Picture 1"/>
          <p:cNvPicPr>
            <a:picLocks noChangeAspect="1"/>
          </p:cNvPicPr>
          <p:nvPr/>
        </p:nvPicPr>
        <p:blipFill>
          <a:blip r:embed="rId3"/>
          <a:stretch>
            <a:fillRect/>
          </a:stretch>
        </p:blipFill>
        <p:spPr>
          <a:xfrm>
            <a:off x="6818205" y="5435921"/>
            <a:ext cx="1877731" cy="695004"/>
          </a:xfrm>
          <a:prstGeom prst="rect">
            <a:avLst/>
          </a:prstGeom>
        </p:spPr>
      </p:pic>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5810" name="Rectangle 2"/>
          <p:cNvSpPr>
            <a:spLocks noGrp="1" noChangeArrowheads="1"/>
          </p:cNvSpPr>
          <p:nvPr>
            <p:ph type="title"/>
          </p:nvPr>
        </p:nvSpPr>
        <p:spPr/>
        <p:txBody>
          <a:bodyPr/>
          <a:lstStyle/>
          <a:p>
            <a:r>
              <a:rPr lang="en-GB"/>
              <a:t>Step 5: Recommendation</a:t>
            </a:r>
            <a:endParaRPr lang="en-US"/>
          </a:p>
        </p:txBody>
      </p:sp>
      <p:sp>
        <p:nvSpPr>
          <p:cNvPr id="1015811" name="Rectangle 3"/>
          <p:cNvSpPr>
            <a:spLocks noGrp="1" noChangeArrowheads="1"/>
          </p:cNvSpPr>
          <p:nvPr>
            <p:ph type="body" idx="1"/>
          </p:nvPr>
        </p:nvSpPr>
        <p:spPr>
          <a:xfrm>
            <a:off x="457200" y="1600200"/>
            <a:ext cx="8686800" cy="4530725"/>
          </a:xfrm>
        </p:spPr>
        <p:txBody>
          <a:bodyPr/>
          <a:lstStyle/>
          <a:p>
            <a:r>
              <a:rPr lang="en-GB" dirty="0"/>
              <a:t>Officer’s summary of what action is appropriate in this case:</a:t>
            </a:r>
          </a:p>
          <a:p>
            <a:pPr lvl="1"/>
            <a:r>
              <a:rPr lang="en-GB" dirty="0"/>
              <a:t>Prosecution</a:t>
            </a:r>
          </a:p>
          <a:p>
            <a:pPr lvl="1"/>
            <a:r>
              <a:rPr lang="en-GB" dirty="0"/>
              <a:t>Simple caution</a:t>
            </a:r>
          </a:p>
          <a:p>
            <a:r>
              <a:rPr lang="en-GB" dirty="0"/>
              <a:t>Consider</a:t>
            </a:r>
          </a:p>
          <a:p>
            <a:pPr lvl="1"/>
            <a:r>
              <a:rPr lang="en-GB" dirty="0"/>
              <a:t>Public interest  test</a:t>
            </a:r>
          </a:p>
          <a:p>
            <a:pPr lvl="1"/>
            <a:r>
              <a:rPr lang="en-GB" dirty="0"/>
              <a:t>Views of victim (victim personal statement)</a:t>
            </a:r>
          </a:p>
          <a:p>
            <a:r>
              <a:rPr lang="en-GB" dirty="0"/>
              <a:t>Any other relevant information:</a:t>
            </a:r>
          </a:p>
        </p:txBody>
      </p:sp>
      <p:pic>
        <p:nvPicPr>
          <p:cNvPr id="5" name="Picture 4"/>
          <p:cNvPicPr>
            <a:picLocks noChangeAspect="1"/>
          </p:cNvPicPr>
          <p:nvPr/>
        </p:nvPicPr>
        <p:blipFill>
          <a:blip r:embed="rId3"/>
          <a:stretch>
            <a:fillRect/>
          </a:stretch>
        </p:blipFill>
        <p:spPr>
          <a:xfrm>
            <a:off x="6820807" y="5407569"/>
            <a:ext cx="1877731" cy="695004"/>
          </a:xfrm>
          <a:prstGeom prst="rect">
            <a:avLst/>
          </a:prstGeom>
        </p:spPr>
      </p:pic>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p:txBody>
          <a:bodyPr/>
          <a:lstStyle/>
          <a:p>
            <a:r>
              <a:rPr lang="en-GB"/>
              <a:t>Step 6: Costs	</a:t>
            </a:r>
          </a:p>
        </p:txBody>
      </p:sp>
      <p:sp>
        <p:nvSpPr>
          <p:cNvPr id="1017859" name="Rectangle 3"/>
          <p:cNvSpPr>
            <a:spLocks noGrp="1" noChangeArrowheads="1"/>
          </p:cNvSpPr>
          <p:nvPr>
            <p:ph type="body" idx="1"/>
          </p:nvPr>
        </p:nvSpPr>
        <p:spPr/>
        <p:txBody>
          <a:bodyPr/>
          <a:lstStyle/>
          <a:p>
            <a:r>
              <a:rPr lang="en-GB"/>
              <a:t>Legal costs</a:t>
            </a:r>
          </a:p>
          <a:p>
            <a:pPr lvl="1"/>
            <a:r>
              <a:rPr lang="en-GB"/>
              <a:t>Preparation and trial</a:t>
            </a:r>
          </a:p>
          <a:p>
            <a:r>
              <a:rPr lang="en-GB"/>
              <a:t>Disbursements and expenses</a:t>
            </a:r>
          </a:p>
          <a:p>
            <a:pPr lvl="1"/>
            <a:r>
              <a:rPr lang="en-GB"/>
              <a:t>Fee notes</a:t>
            </a:r>
          </a:p>
          <a:p>
            <a:pPr lvl="1"/>
            <a:r>
              <a:rPr lang="en-GB"/>
              <a:t>Expert witness fees</a:t>
            </a:r>
          </a:p>
          <a:p>
            <a:pPr lvl="1"/>
            <a:r>
              <a:rPr lang="en-GB"/>
              <a:t>Travel, printing costs</a:t>
            </a:r>
          </a:p>
          <a:p>
            <a:pPr lvl="1"/>
            <a:r>
              <a:rPr lang="en-GB"/>
              <a:t>Witness loss of earning</a:t>
            </a:r>
          </a:p>
          <a:p>
            <a:r>
              <a:rPr lang="en-GB"/>
              <a:t>Investigation and preparation costs</a:t>
            </a:r>
          </a:p>
          <a:p>
            <a:pPr lvl="1"/>
            <a:r>
              <a:rPr lang="en-GB"/>
              <a:t>Number of hours for each officer at £ x per hour</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0930" name="Rectangle 2"/>
          <p:cNvSpPr>
            <a:spLocks noGrp="1" noChangeArrowheads="1"/>
          </p:cNvSpPr>
          <p:nvPr>
            <p:ph type="title"/>
          </p:nvPr>
        </p:nvSpPr>
        <p:spPr/>
        <p:txBody>
          <a:bodyPr/>
          <a:lstStyle/>
          <a:p>
            <a:r>
              <a:rPr lang="en-GB"/>
              <a:t>Summary sheet</a:t>
            </a:r>
            <a:endParaRPr lang="en-US"/>
          </a:p>
        </p:txBody>
      </p:sp>
      <p:sp>
        <p:nvSpPr>
          <p:cNvPr id="1020931" name="Rectangle 3"/>
          <p:cNvSpPr>
            <a:spLocks noGrp="1" noChangeArrowheads="1"/>
          </p:cNvSpPr>
          <p:nvPr>
            <p:ph type="body" idx="1"/>
          </p:nvPr>
        </p:nvSpPr>
        <p:spPr>
          <a:xfrm>
            <a:off x="457200" y="1600200"/>
            <a:ext cx="8507413" cy="4530725"/>
          </a:xfrm>
        </p:spPr>
        <p:txBody>
          <a:bodyPr/>
          <a:lstStyle/>
          <a:p>
            <a:pPr>
              <a:lnSpc>
                <a:spcPct val="90000"/>
              </a:lnSpc>
            </a:pPr>
            <a:r>
              <a:rPr lang="en-GB" dirty="0"/>
              <a:t>At front of file. Include details of:</a:t>
            </a:r>
          </a:p>
          <a:p>
            <a:pPr lvl="1">
              <a:lnSpc>
                <a:spcPct val="90000"/>
              </a:lnSpc>
            </a:pPr>
            <a:r>
              <a:rPr lang="en-GB" dirty="0"/>
              <a:t>Defendant</a:t>
            </a:r>
          </a:p>
          <a:p>
            <a:pPr lvl="1">
              <a:lnSpc>
                <a:spcPct val="90000"/>
              </a:lnSpc>
            </a:pPr>
            <a:r>
              <a:rPr lang="en-GB" dirty="0"/>
              <a:t>Charge</a:t>
            </a:r>
          </a:p>
          <a:p>
            <a:pPr lvl="1">
              <a:lnSpc>
                <a:spcPct val="90000"/>
              </a:lnSpc>
            </a:pPr>
            <a:r>
              <a:rPr lang="en-GB" dirty="0"/>
              <a:t>Dates: Of offence, commencement of investigation, time limit.</a:t>
            </a:r>
          </a:p>
          <a:p>
            <a:pPr lvl="1">
              <a:lnSpc>
                <a:spcPct val="90000"/>
              </a:lnSpc>
            </a:pPr>
            <a:r>
              <a:rPr lang="en-GB" dirty="0"/>
              <a:t>Lists of </a:t>
            </a:r>
          </a:p>
          <a:p>
            <a:pPr lvl="2">
              <a:lnSpc>
                <a:spcPct val="90000"/>
              </a:lnSpc>
            </a:pPr>
            <a:r>
              <a:rPr lang="en-GB" dirty="0"/>
              <a:t>Witnesses</a:t>
            </a:r>
          </a:p>
          <a:p>
            <a:pPr lvl="2">
              <a:lnSpc>
                <a:spcPct val="90000"/>
              </a:lnSpc>
            </a:pPr>
            <a:r>
              <a:rPr lang="en-GB" dirty="0"/>
              <a:t>Schedules </a:t>
            </a:r>
          </a:p>
          <a:p>
            <a:pPr lvl="1">
              <a:lnSpc>
                <a:spcPct val="90000"/>
              </a:lnSpc>
            </a:pPr>
            <a:r>
              <a:rPr lang="en-GB" dirty="0"/>
              <a:t>Details of:</a:t>
            </a:r>
          </a:p>
          <a:p>
            <a:pPr lvl="2">
              <a:lnSpc>
                <a:spcPct val="90000"/>
              </a:lnSpc>
            </a:pPr>
            <a:r>
              <a:rPr lang="en-GB" dirty="0"/>
              <a:t>RIPA authorisations</a:t>
            </a:r>
          </a:p>
        </p:txBody>
      </p:sp>
      <p:pic>
        <p:nvPicPr>
          <p:cNvPr id="2" name="Picture 1"/>
          <p:cNvPicPr>
            <a:picLocks noChangeAspect="1"/>
          </p:cNvPicPr>
          <p:nvPr/>
        </p:nvPicPr>
        <p:blipFill>
          <a:blip r:embed="rId3"/>
          <a:stretch>
            <a:fillRect/>
          </a:stretch>
        </p:blipFill>
        <p:spPr>
          <a:xfrm>
            <a:off x="6837905" y="5301208"/>
            <a:ext cx="1877731" cy="695004"/>
          </a:xfrm>
          <a:prstGeom prst="rect">
            <a:avLst/>
          </a:prstGeom>
        </p:spPr>
      </p:pic>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02" name="Rectangle 2"/>
          <p:cNvSpPr>
            <a:spLocks noGrp="1" noChangeArrowheads="1"/>
          </p:cNvSpPr>
          <p:nvPr>
            <p:ph type="title"/>
          </p:nvPr>
        </p:nvSpPr>
        <p:spPr/>
        <p:txBody>
          <a:bodyPr/>
          <a:lstStyle/>
          <a:p>
            <a:r>
              <a:rPr lang="en-GB"/>
              <a:t>Conclusion of Case</a:t>
            </a:r>
          </a:p>
        </p:txBody>
      </p:sp>
      <p:sp>
        <p:nvSpPr>
          <p:cNvPr id="1024003" name="Rectangle 3"/>
          <p:cNvSpPr>
            <a:spLocks noGrp="1" noChangeArrowheads="1"/>
          </p:cNvSpPr>
          <p:nvPr>
            <p:ph type="body" idx="1"/>
          </p:nvPr>
        </p:nvSpPr>
        <p:spPr/>
        <p:txBody>
          <a:bodyPr/>
          <a:lstStyle/>
          <a:p>
            <a:r>
              <a:rPr lang="en-GB" dirty="0"/>
              <a:t>Publicity</a:t>
            </a:r>
          </a:p>
          <a:p>
            <a:r>
              <a:rPr lang="en-GB" dirty="0"/>
              <a:t>Alert to appeal process</a:t>
            </a:r>
          </a:p>
          <a:p>
            <a:r>
              <a:rPr lang="en-GB" dirty="0"/>
              <a:t>Notify witnesses</a:t>
            </a:r>
          </a:p>
          <a:p>
            <a:r>
              <a:rPr lang="en-GB" dirty="0"/>
              <a:t>Internal reporting mechanisms</a:t>
            </a:r>
          </a:p>
          <a:p>
            <a:r>
              <a:rPr lang="en-GB" dirty="0"/>
              <a:t>Proper destruction or return of evidence</a:t>
            </a:r>
          </a:p>
          <a:p>
            <a:r>
              <a:rPr lang="en-GB" dirty="0"/>
              <a:t>Filing of papers</a:t>
            </a:r>
          </a:p>
        </p:txBody>
      </p:sp>
      <p:pic>
        <p:nvPicPr>
          <p:cNvPr id="2" name="Picture 1"/>
          <p:cNvPicPr>
            <a:picLocks noChangeAspect="1"/>
          </p:cNvPicPr>
          <p:nvPr/>
        </p:nvPicPr>
        <p:blipFill>
          <a:blip r:embed="rId3"/>
          <a:stretch>
            <a:fillRect/>
          </a:stretch>
        </p:blipFill>
        <p:spPr>
          <a:xfrm>
            <a:off x="6809069" y="5370226"/>
            <a:ext cx="1877731" cy="695004"/>
          </a:xfrm>
          <a:prstGeom prst="rect">
            <a:avLst/>
          </a:prstGeom>
        </p:spPr>
      </p:pic>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Questions?</a:t>
            </a:r>
          </a:p>
        </p:txBody>
      </p:sp>
      <p:pic>
        <p:nvPicPr>
          <p:cNvPr id="7" name="Picture 6"/>
          <p:cNvPicPr>
            <a:picLocks noChangeAspect="1"/>
          </p:cNvPicPr>
          <p:nvPr/>
        </p:nvPicPr>
        <p:blipFill>
          <a:blip r:embed="rId2"/>
          <a:stretch>
            <a:fillRect/>
          </a:stretch>
        </p:blipFill>
        <p:spPr>
          <a:xfrm>
            <a:off x="6444208" y="5019996"/>
            <a:ext cx="1877731" cy="695004"/>
          </a:xfrm>
          <a:prstGeom prst="rect">
            <a:avLst/>
          </a:prstGeom>
        </p:spPr>
      </p:pic>
    </p:spTree>
    <p:extLst>
      <p:ext uri="{BB962C8B-B14F-4D97-AF65-F5344CB8AC3E}">
        <p14:creationId xmlns:p14="http://schemas.microsoft.com/office/powerpoint/2010/main" val="13998497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policy</a:t>
            </a:r>
            <a:br>
              <a:rPr lang="en-GB" dirty="0"/>
            </a:br>
            <a:r>
              <a:rPr lang="en-GB" sz="2400" dirty="0"/>
              <a:t>Food Law Code of Practice</a:t>
            </a:r>
          </a:p>
        </p:txBody>
      </p:sp>
      <p:sp>
        <p:nvSpPr>
          <p:cNvPr id="3" name="Content Placeholder 2"/>
          <p:cNvSpPr>
            <a:spLocks noGrp="1"/>
          </p:cNvSpPr>
          <p:nvPr>
            <p:ph idx="1"/>
          </p:nvPr>
        </p:nvSpPr>
        <p:spPr>
          <a:xfrm>
            <a:off x="457200" y="1536948"/>
            <a:ext cx="8435280" cy="4530725"/>
          </a:xfrm>
        </p:spPr>
        <p:txBody>
          <a:bodyPr>
            <a:normAutofit/>
          </a:bodyPr>
          <a:lstStyle/>
          <a:p>
            <a:r>
              <a:rPr lang="en-GB" dirty="0"/>
              <a:t>Each Competent Authority should have an up-to-date, documented Food Law Enforcement Policy </a:t>
            </a:r>
          </a:p>
          <a:p>
            <a:pPr lvl="1"/>
            <a:r>
              <a:rPr lang="en-GB" dirty="0"/>
              <a:t>which is readily available to food business operators and consumers.</a:t>
            </a:r>
          </a:p>
          <a:p>
            <a:pPr lvl="1"/>
            <a:r>
              <a:rPr lang="en-GB" dirty="0"/>
              <a:t>should cover all areas of food law that the Competent Authority has a duty to enforce and</a:t>
            </a:r>
          </a:p>
          <a:p>
            <a:pPr lvl="1"/>
            <a:r>
              <a:rPr lang="en-GB" dirty="0"/>
              <a:t>include criteria for the use of all the enforcement options that are available.</a:t>
            </a:r>
          </a:p>
          <a:p>
            <a:endParaRPr lang="en-GB" dirty="0"/>
          </a:p>
        </p:txBody>
      </p:sp>
      <p:pic>
        <p:nvPicPr>
          <p:cNvPr id="5" name="Picture 4"/>
          <p:cNvPicPr>
            <a:picLocks noChangeAspect="1"/>
          </p:cNvPicPr>
          <p:nvPr/>
        </p:nvPicPr>
        <p:blipFill>
          <a:blip r:embed="rId3"/>
          <a:stretch>
            <a:fillRect/>
          </a:stretch>
        </p:blipFill>
        <p:spPr>
          <a:xfrm>
            <a:off x="6911561" y="5261847"/>
            <a:ext cx="1792379" cy="896190"/>
          </a:xfrm>
          <a:prstGeom prst="rect">
            <a:avLst/>
          </a:prstGeom>
        </p:spPr>
      </p:pic>
    </p:spTree>
    <p:extLst>
      <p:ext uri="{BB962C8B-B14F-4D97-AF65-F5344CB8AC3E}">
        <p14:creationId xmlns:p14="http://schemas.microsoft.com/office/powerpoint/2010/main" val="42494859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Enforcement policy</a:t>
            </a:r>
            <a:br>
              <a:rPr lang="en-GB" dirty="0"/>
            </a:br>
            <a:r>
              <a:rPr lang="en-GB" sz="2400" dirty="0"/>
              <a:t>Food Law Code of Practice</a:t>
            </a:r>
          </a:p>
        </p:txBody>
      </p:sp>
      <p:sp>
        <p:nvSpPr>
          <p:cNvPr id="3" name="Content Placeholder 2"/>
          <p:cNvSpPr>
            <a:spLocks noGrp="1"/>
          </p:cNvSpPr>
          <p:nvPr>
            <p:ph idx="1"/>
          </p:nvPr>
        </p:nvSpPr>
        <p:spPr/>
        <p:txBody>
          <a:bodyPr>
            <a:normAutofit/>
          </a:bodyPr>
          <a:lstStyle/>
          <a:p>
            <a:r>
              <a:rPr lang="en-GB" dirty="0"/>
              <a:t>Competent Authorities should have regard to any advice issued by the FSA and by LGA when drafting their Food Law Enforcement Policies.</a:t>
            </a:r>
          </a:p>
          <a:p>
            <a:endParaRPr lang="en-GB" dirty="0"/>
          </a:p>
          <a:p>
            <a:r>
              <a:rPr lang="en-GB" dirty="0"/>
              <a:t>Departures from the Policy should be exceptional and the reasons for any departure should be recorded.</a:t>
            </a:r>
          </a:p>
          <a:p>
            <a:endParaRPr lang="en-GB" dirty="0"/>
          </a:p>
          <a:p>
            <a:endParaRPr lang="en-GB" dirty="0"/>
          </a:p>
        </p:txBody>
      </p:sp>
      <p:pic>
        <p:nvPicPr>
          <p:cNvPr id="5" name="Picture 4"/>
          <p:cNvPicPr>
            <a:picLocks noChangeAspect="1"/>
          </p:cNvPicPr>
          <p:nvPr/>
        </p:nvPicPr>
        <p:blipFill>
          <a:blip r:embed="rId3"/>
          <a:stretch>
            <a:fillRect/>
          </a:stretch>
        </p:blipFill>
        <p:spPr>
          <a:xfrm>
            <a:off x="6804248" y="5234735"/>
            <a:ext cx="1792379" cy="896190"/>
          </a:xfrm>
          <a:prstGeom prst="rect">
            <a:avLst/>
          </a:prstGeom>
        </p:spPr>
      </p:pic>
    </p:spTree>
    <p:extLst>
      <p:ext uri="{BB962C8B-B14F-4D97-AF65-F5344CB8AC3E}">
        <p14:creationId xmlns:p14="http://schemas.microsoft.com/office/powerpoint/2010/main" val="11808711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6633"/>
                </a:solidFill>
              </a:rPr>
              <a:t>Enforcement policy</a:t>
            </a:r>
            <a:br>
              <a:rPr lang="en-GB" dirty="0">
                <a:solidFill>
                  <a:srgbClr val="006633"/>
                </a:solidFill>
              </a:rPr>
            </a:br>
            <a:r>
              <a:rPr lang="en-GB" sz="2400" dirty="0">
                <a:solidFill>
                  <a:srgbClr val="006633"/>
                </a:solidFill>
              </a:rPr>
              <a:t>Food Law Code of Practice</a:t>
            </a:r>
            <a:endParaRPr lang="en-GB" dirty="0"/>
          </a:p>
        </p:txBody>
      </p:sp>
      <p:sp>
        <p:nvSpPr>
          <p:cNvPr id="3" name="Content Placeholder 2"/>
          <p:cNvSpPr>
            <a:spLocks noGrp="1"/>
          </p:cNvSpPr>
          <p:nvPr>
            <p:ph idx="1"/>
          </p:nvPr>
        </p:nvSpPr>
        <p:spPr/>
        <p:txBody>
          <a:bodyPr>
            <a:normAutofit fontScale="77500" lnSpcReduction="20000"/>
          </a:bodyPr>
          <a:lstStyle/>
          <a:p>
            <a:r>
              <a:rPr lang="en-GB" dirty="0"/>
              <a:t>In deciding the type of enforcement action to take, an authorised officer must have regard to:</a:t>
            </a:r>
          </a:p>
          <a:p>
            <a:pPr lvl="1"/>
            <a:r>
              <a:rPr lang="en-GB" dirty="0"/>
              <a:t>the nature of the breach and the history of compliance of the food business operator; or</a:t>
            </a:r>
          </a:p>
          <a:p>
            <a:pPr lvl="1"/>
            <a:r>
              <a:rPr lang="en-GB" dirty="0"/>
              <a:t>in the case of new businesses, an assessment of the food business operator’s willingness to undertake the work identified by the officer.</a:t>
            </a:r>
          </a:p>
          <a:p>
            <a:endParaRPr lang="en-GB" dirty="0"/>
          </a:p>
          <a:p>
            <a:r>
              <a:rPr lang="en-GB" dirty="0"/>
              <a:t>It is important that the full range of enforcement options remains open to an authorised officer. </a:t>
            </a:r>
          </a:p>
          <a:p>
            <a:endParaRPr lang="en-GB" dirty="0"/>
          </a:p>
          <a:p>
            <a:r>
              <a:rPr lang="en-GB" dirty="0"/>
              <a:t>If a Primary Authority Partnership is in place, Competent Authorities must notify the Primary Authority of any proposed enforcement action except in circumstances where the need to act swiftly is critical.</a:t>
            </a:r>
          </a:p>
          <a:p>
            <a:endParaRPr lang="en-GB" dirty="0"/>
          </a:p>
        </p:txBody>
      </p:sp>
    </p:spTree>
    <p:extLst>
      <p:ext uri="{BB962C8B-B14F-4D97-AF65-F5344CB8AC3E}">
        <p14:creationId xmlns:p14="http://schemas.microsoft.com/office/powerpoint/2010/main" val="258883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GB" dirty="0"/>
              <a:t>Decision to prosecute</a:t>
            </a:r>
            <a:br>
              <a:rPr lang="en-GB" dirty="0"/>
            </a:br>
            <a:r>
              <a:rPr lang="en-GB" sz="2400" dirty="0"/>
              <a:t>Enforcement policies</a:t>
            </a:r>
          </a:p>
        </p:txBody>
      </p:sp>
      <p:sp>
        <p:nvSpPr>
          <p:cNvPr id="902147" name="Rectangle 3"/>
          <p:cNvSpPr>
            <a:spLocks noGrp="1" noChangeArrowheads="1"/>
          </p:cNvSpPr>
          <p:nvPr>
            <p:ph type="body" idx="1"/>
          </p:nvPr>
        </p:nvSpPr>
        <p:spPr/>
        <p:txBody>
          <a:bodyPr/>
          <a:lstStyle/>
          <a:p>
            <a:r>
              <a:rPr lang="en-GB" sz="2600" dirty="0"/>
              <a:t>“We cannot emphasise too strongly that before criminal proceedings are instituted by a local authority…………</a:t>
            </a:r>
            <a:r>
              <a:rPr lang="en-GB" sz="2600" dirty="0">
                <a:solidFill>
                  <a:srgbClr val="FF0000"/>
                </a:solidFill>
              </a:rPr>
              <a:t>they must consider with care the terms of their own prosecuting policy. If they fail to do so, or if they reach a conclusion which is wholly unsupported…..it is unlikely that the courts will be sympathetic</a:t>
            </a:r>
            <a:r>
              <a:rPr lang="en-GB" sz="2600" dirty="0"/>
              <a:t>, in the face of the other demands upon their time at Crown Court and appellate level, to attempts to justify such prosecutions." </a:t>
            </a:r>
          </a:p>
          <a:p>
            <a:pPr>
              <a:buFont typeface="Wingdings" pitchFamily="2" charset="2"/>
              <a:buNone/>
            </a:pPr>
            <a:r>
              <a:rPr lang="en-GB" sz="2000" dirty="0"/>
              <a:t>	Lord Justice Rose, Vice President of the Court of Appeal, Criminal Division </a:t>
            </a:r>
            <a:r>
              <a:rPr lang="en-GB" sz="1400" dirty="0"/>
              <a:t>R v </a:t>
            </a:r>
            <a:r>
              <a:rPr lang="en-GB" sz="1400" dirty="0" err="1"/>
              <a:t>Adaway</a:t>
            </a:r>
            <a:r>
              <a:rPr lang="en-GB" sz="1400" dirty="0"/>
              <a:t> [2004] EWCA </a:t>
            </a:r>
            <a:r>
              <a:rPr lang="en-GB" sz="1400" dirty="0" err="1"/>
              <a:t>Crim</a:t>
            </a:r>
            <a:r>
              <a:rPr lang="en-GB" sz="1400" dirty="0"/>
              <a:t> 2831</a:t>
            </a:r>
            <a:r>
              <a:rPr lang="en-GB" sz="2600" dirty="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Decision to prosecute</a:t>
            </a:r>
          </a:p>
        </p:txBody>
      </p:sp>
      <p:sp>
        <p:nvSpPr>
          <p:cNvPr id="3" name="Content Placeholder 2"/>
          <p:cNvSpPr>
            <a:spLocks noGrp="1"/>
          </p:cNvSpPr>
          <p:nvPr>
            <p:ph idx="1"/>
          </p:nvPr>
        </p:nvSpPr>
        <p:spPr>
          <a:xfrm>
            <a:off x="467544" y="1340768"/>
            <a:ext cx="8424936" cy="4530725"/>
          </a:xfrm>
        </p:spPr>
        <p:txBody>
          <a:bodyPr>
            <a:normAutofit fontScale="92500" lnSpcReduction="10000"/>
          </a:bodyPr>
          <a:lstStyle/>
          <a:p>
            <a:r>
              <a:rPr lang="en-GB" dirty="0"/>
              <a:t>R v Staines Magistrates ex p Barons Pub Company</a:t>
            </a:r>
          </a:p>
          <a:p>
            <a:pPr lvl="1"/>
            <a:r>
              <a:rPr lang="en-GB" dirty="0"/>
              <a:t>Decisions to prosecute are for prosecutor</a:t>
            </a:r>
          </a:p>
          <a:p>
            <a:pPr lvl="2"/>
            <a:r>
              <a:rPr lang="en-GB" dirty="0"/>
              <a:t>Role of criminal court is to determine case</a:t>
            </a:r>
          </a:p>
          <a:p>
            <a:pPr lvl="2"/>
            <a:r>
              <a:rPr lang="en-GB" i="1" dirty="0" err="1"/>
              <a:t>Wandsworth</a:t>
            </a:r>
            <a:r>
              <a:rPr lang="en-GB" i="1" dirty="0"/>
              <a:t> London Borough Council v Rashid</a:t>
            </a:r>
            <a:r>
              <a:rPr lang="en-GB" dirty="0"/>
              <a:t> [2009] EWHC1844 (Admin)</a:t>
            </a:r>
          </a:p>
          <a:p>
            <a:pPr lvl="1"/>
            <a:r>
              <a:rPr lang="en-GB" dirty="0"/>
              <a:t>Not helpful that defence focused on finding fault in decision to prosecute</a:t>
            </a:r>
          </a:p>
          <a:p>
            <a:pPr lvl="1"/>
            <a:r>
              <a:rPr lang="en-GB" dirty="0"/>
              <a:t>Report recommending prosecution</a:t>
            </a:r>
          </a:p>
          <a:p>
            <a:pPr lvl="2"/>
            <a:r>
              <a:rPr lang="en-GB" dirty="0"/>
              <a:t>Confidential</a:t>
            </a:r>
          </a:p>
          <a:p>
            <a:pPr lvl="2"/>
            <a:r>
              <a:rPr lang="en-GB" dirty="0"/>
              <a:t>Very rarely disclosed to defence</a:t>
            </a:r>
          </a:p>
          <a:p>
            <a:pPr lvl="2"/>
            <a:r>
              <a:rPr lang="en-GB" dirty="0"/>
              <a:t>No requirement for prosecution to give reasons for action</a:t>
            </a:r>
          </a:p>
        </p:txBody>
      </p:sp>
    </p:spTree>
    <p:extLst>
      <p:ext uri="{BB962C8B-B14F-4D97-AF65-F5344CB8AC3E}">
        <p14:creationId xmlns:p14="http://schemas.microsoft.com/office/powerpoint/2010/main" val="2462593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8802" name="Rectangle 2"/>
          <p:cNvSpPr>
            <a:spLocks noGrp="1" noChangeArrowheads="1"/>
          </p:cNvSpPr>
          <p:nvPr>
            <p:ph type="title"/>
          </p:nvPr>
        </p:nvSpPr>
        <p:spPr>
          <a:noFill/>
          <a:ln/>
        </p:spPr>
        <p:txBody>
          <a:bodyPr lIns="92075" tIns="46038" rIns="92075" bIns="46038" anchor="ctr"/>
          <a:lstStyle/>
          <a:p>
            <a:r>
              <a:rPr lang="en-GB"/>
              <a:t>Burden and Standard of Proof</a:t>
            </a:r>
          </a:p>
        </p:txBody>
      </p:sp>
      <p:sp>
        <p:nvSpPr>
          <p:cNvPr id="588803" name="Rectangle 3"/>
          <p:cNvSpPr>
            <a:spLocks noGrp="1" noChangeArrowheads="1"/>
          </p:cNvSpPr>
          <p:nvPr>
            <p:ph type="body" idx="1"/>
          </p:nvPr>
        </p:nvSpPr>
        <p:spPr>
          <a:noFill/>
          <a:ln/>
        </p:spPr>
        <p:txBody>
          <a:bodyPr lIns="92075" tIns="46038" rIns="92075" bIns="46038"/>
          <a:lstStyle/>
          <a:p>
            <a:r>
              <a:rPr lang="en-GB" dirty="0"/>
              <a:t>Purpose of Prosecution case is to Prove the “facts in issue”. These are:</a:t>
            </a:r>
          </a:p>
          <a:p>
            <a:pPr lvl="1"/>
            <a:r>
              <a:rPr lang="en-GB" dirty="0"/>
              <a:t>Identity of offender</a:t>
            </a:r>
          </a:p>
          <a:p>
            <a:pPr lvl="1"/>
            <a:r>
              <a:rPr lang="en-GB" dirty="0"/>
              <a:t>The alleged act </a:t>
            </a:r>
          </a:p>
          <a:p>
            <a:pPr lvl="1"/>
            <a:r>
              <a:rPr lang="en-GB" i="1" dirty="0" err="1"/>
              <a:t>Mens</a:t>
            </a:r>
            <a:r>
              <a:rPr lang="en-GB" i="1" dirty="0"/>
              <a:t> rea</a:t>
            </a:r>
            <a:r>
              <a:rPr lang="en-GB" dirty="0"/>
              <a:t> or intention (Except strict liability)</a:t>
            </a:r>
          </a:p>
          <a:p>
            <a:r>
              <a:rPr lang="en-GB" dirty="0"/>
              <a:t>At “Half time” in trial, defence can claim “No case to answer” if evidence insufficient.</a:t>
            </a:r>
          </a:p>
        </p:txBody>
      </p:sp>
      <p:pic>
        <p:nvPicPr>
          <p:cNvPr id="2" name="Picture 1"/>
          <p:cNvPicPr>
            <a:picLocks noChangeAspect="1"/>
          </p:cNvPicPr>
          <p:nvPr/>
        </p:nvPicPr>
        <p:blipFill>
          <a:blip r:embed="rId3"/>
          <a:stretch>
            <a:fillRect/>
          </a:stretch>
        </p:blipFill>
        <p:spPr>
          <a:xfrm>
            <a:off x="6732240" y="5229200"/>
            <a:ext cx="1877731" cy="695004"/>
          </a:xfrm>
          <a:prstGeom prst="rect">
            <a:avLst/>
          </a:prstGeom>
        </p:spPr>
      </p:pic>
    </p:spTree>
    <p:extLst>
      <p:ext uri="{BB962C8B-B14F-4D97-AF65-F5344CB8AC3E}">
        <p14:creationId xmlns:p14="http://schemas.microsoft.com/office/powerpoint/2010/main" val="27160888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Prosecution procedures</a:t>
            </a:r>
          </a:p>
        </p:txBody>
      </p:sp>
      <p:pic>
        <p:nvPicPr>
          <p:cNvPr id="2" name="Picture 1"/>
          <p:cNvPicPr>
            <a:picLocks noChangeAspect="1"/>
          </p:cNvPicPr>
          <p:nvPr/>
        </p:nvPicPr>
        <p:blipFill>
          <a:blip r:embed="rId3"/>
          <a:stretch>
            <a:fillRect/>
          </a:stretch>
        </p:blipFill>
        <p:spPr>
          <a:xfrm>
            <a:off x="6629293" y="5019996"/>
            <a:ext cx="1877731" cy="695004"/>
          </a:xfrm>
          <a:prstGeom prst="rect">
            <a:avLst/>
          </a:prstGeom>
        </p:spPr>
      </p:pic>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5268355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Criminal procedure rules</a:t>
            </a:r>
          </a:p>
        </p:txBody>
      </p:sp>
      <p:pic>
        <p:nvPicPr>
          <p:cNvPr id="6" name="Content Placeholder 5"/>
          <p:cNvPicPr>
            <a:picLocks noGrp="1" noChangeAspect="1"/>
          </p:cNvPicPr>
          <p:nvPr>
            <p:ph idx="1"/>
          </p:nvPr>
        </p:nvPicPr>
        <p:blipFill rotWithShape="1">
          <a:blip r:embed="rId3"/>
          <a:srcRect l="18710" t="10168" r="18710" b="10366"/>
          <a:stretch/>
        </p:blipFill>
        <p:spPr>
          <a:xfrm>
            <a:off x="755576" y="980728"/>
            <a:ext cx="7272808" cy="5194864"/>
          </a:xfrm>
          <a:prstGeom prst="rect">
            <a:avLst/>
          </a:prstGeom>
        </p:spPr>
      </p:pic>
      <p:sp>
        <p:nvSpPr>
          <p:cNvPr id="7" name="Rectangle 6"/>
          <p:cNvSpPr/>
          <p:nvPr/>
        </p:nvSpPr>
        <p:spPr>
          <a:xfrm>
            <a:off x="457200" y="6232176"/>
            <a:ext cx="7859216" cy="369332"/>
          </a:xfrm>
          <a:prstGeom prst="rect">
            <a:avLst/>
          </a:prstGeom>
        </p:spPr>
        <p:txBody>
          <a:bodyPr wrap="square">
            <a:spAutoFit/>
          </a:bodyPr>
          <a:lstStyle/>
          <a:p>
            <a:pPr algn="ctr"/>
            <a:r>
              <a:rPr lang="en-GB" dirty="0"/>
              <a:t>www.justice.gov.uk/courts/procedure-rules/criminal</a:t>
            </a:r>
          </a:p>
        </p:txBody>
      </p:sp>
    </p:spTree>
    <p:extLst>
      <p:ext uri="{BB962C8B-B14F-4D97-AF65-F5344CB8AC3E}">
        <p14:creationId xmlns:p14="http://schemas.microsoft.com/office/powerpoint/2010/main" val="2086938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CPR: Overriding objective</a:t>
            </a:r>
          </a:p>
        </p:txBody>
      </p:sp>
      <p:sp>
        <p:nvSpPr>
          <p:cNvPr id="3" name="Content Placeholder 2"/>
          <p:cNvSpPr>
            <a:spLocks noGrp="1"/>
          </p:cNvSpPr>
          <p:nvPr>
            <p:ph idx="1"/>
          </p:nvPr>
        </p:nvSpPr>
        <p:spPr/>
        <p:txBody>
          <a:bodyPr>
            <a:normAutofit/>
          </a:bodyPr>
          <a:lstStyle/>
          <a:p>
            <a:r>
              <a:rPr lang="en-GB" dirty="0"/>
              <a:t>Requirement that criminal cases dealt with</a:t>
            </a:r>
          </a:p>
          <a:p>
            <a:pPr lvl="1"/>
            <a:r>
              <a:rPr lang="en-GB" dirty="0"/>
              <a:t>Justly by</a:t>
            </a:r>
          </a:p>
          <a:p>
            <a:pPr lvl="2"/>
            <a:r>
              <a:rPr lang="en-GB" dirty="0"/>
              <a:t>acquitting the innocent and convicting the guilty; </a:t>
            </a:r>
          </a:p>
          <a:p>
            <a:pPr lvl="2"/>
            <a:r>
              <a:rPr lang="en-GB" dirty="0"/>
              <a:t>dealing with the prosecution and the defence fairly; </a:t>
            </a:r>
          </a:p>
          <a:p>
            <a:pPr lvl="2"/>
            <a:r>
              <a:rPr lang="en-GB" dirty="0"/>
              <a:t>recognising the rights of a defendant, </a:t>
            </a:r>
          </a:p>
          <a:p>
            <a:pPr lvl="3"/>
            <a:r>
              <a:rPr lang="en-GB" dirty="0"/>
              <a:t>particularly those under Article 6 of the European Convention on Human Rights</a:t>
            </a:r>
          </a:p>
        </p:txBody>
      </p:sp>
      <p:pic>
        <p:nvPicPr>
          <p:cNvPr id="4" name="Picture 3"/>
          <p:cNvPicPr>
            <a:picLocks noChangeAspect="1"/>
          </p:cNvPicPr>
          <p:nvPr/>
        </p:nvPicPr>
        <p:blipFill>
          <a:blip r:embed="rId3"/>
          <a:stretch>
            <a:fillRect/>
          </a:stretch>
        </p:blipFill>
        <p:spPr>
          <a:xfrm>
            <a:off x="6732240" y="5229200"/>
            <a:ext cx="1877731" cy="695004"/>
          </a:xfrm>
          <a:prstGeom prst="rect">
            <a:avLst/>
          </a:prstGeom>
        </p:spPr>
      </p:pic>
    </p:spTree>
    <p:extLst>
      <p:ext uri="{BB962C8B-B14F-4D97-AF65-F5344CB8AC3E}">
        <p14:creationId xmlns:p14="http://schemas.microsoft.com/office/powerpoint/2010/main" val="3667851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098" name="Rectangle 2"/>
          <p:cNvSpPr>
            <a:spLocks noGrp="1" noChangeArrowheads="1"/>
          </p:cNvSpPr>
          <p:nvPr>
            <p:ph type="title"/>
          </p:nvPr>
        </p:nvSpPr>
        <p:spPr/>
        <p:txBody>
          <a:bodyPr/>
          <a:lstStyle/>
          <a:p>
            <a:r>
              <a:rPr lang="en-GB" dirty="0"/>
              <a:t>Objectives</a:t>
            </a:r>
            <a:endParaRPr lang="en-US" dirty="0"/>
          </a:p>
        </p:txBody>
      </p:sp>
      <p:sp>
        <p:nvSpPr>
          <p:cNvPr id="1028099" name="Rectangle 3"/>
          <p:cNvSpPr>
            <a:spLocks noGrp="1" noChangeArrowheads="1"/>
          </p:cNvSpPr>
          <p:nvPr>
            <p:ph type="body" idx="1"/>
          </p:nvPr>
        </p:nvSpPr>
        <p:spPr>
          <a:xfrm>
            <a:off x="457200" y="1268760"/>
            <a:ext cx="8229600" cy="4530725"/>
          </a:xfrm>
        </p:spPr>
        <p:txBody>
          <a:bodyPr/>
          <a:lstStyle/>
          <a:p>
            <a:r>
              <a:rPr lang="en-GB" dirty="0"/>
              <a:t>This course will:</a:t>
            </a:r>
          </a:p>
          <a:p>
            <a:pPr lvl="1"/>
            <a:r>
              <a:rPr lang="en-GB" dirty="0"/>
              <a:t>Provide a review of the nature of food legislation.</a:t>
            </a:r>
          </a:p>
          <a:p>
            <a:pPr lvl="1"/>
            <a:r>
              <a:rPr lang="en-GB" dirty="0"/>
              <a:t>Consider the outcomes of criminal investigations</a:t>
            </a:r>
          </a:p>
          <a:p>
            <a:pPr lvl="1"/>
            <a:r>
              <a:rPr lang="en-GB" dirty="0"/>
              <a:t>Review the nature and rules relating to evidence.</a:t>
            </a:r>
          </a:p>
          <a:p>
            <a:pPr lvl="1"/>
            <a:r>
              <a:rPr lang="en-GB" dirty="0"/>
              <a:t>Provide guidance on the interview of witnesses.</a:t>
            </a:r>
          </a:p>
          <a:p>
            <a:pPr lvl="1"/>
            <a:r>
              <a:rPr lang="en-GB" dirty="0"/>
              <a:t>Consider the application of RIPA.</a:t>
            </a:r>
          </a:p>
          <a:p>
            <a:pPr lvl="1"/>
            <a:r>
              <a:rPr lang="en-GB" dirty="0"/>
              <a:t>Review the requirements of the CPIA.</a:t>
            </a:r>
          </a:p>
          <a:p>
            <a:pPr lvl="1"/>
            <a:r>
              <a:rPr lang="en-GB" dirty="0"/>
              <a:t>Provide guidance on the interview of suspects.</a:t>
            </a:r>
            <a:endParaRPr lang="en-US" dirty="0"/>
          </a:p>
        </p:txBody>
      </p:sp>
      <p:pic>
        <p:nvPicPr>
          <p:cNvPr id="2" name="Picture 1"/>
          <p:cNvPicPr>
            <a:picLocks noChangeAspect="1"/>
          </p:cNvPicPr>
          <p:nvPr/>
        </p:nvPicPr>
        <p:blipFill>
          <a:blip r:embed="rId3"/>
          <a:stretch>
            <a:fillRect/>
          </a:stretch>
        </p:blipFill>
        <p:spPr>
          <a:xfrm>
            <a:off x="6516216" y="5373216"/>
            <a:ext cx="1877731" cy="695004"/>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CPR: Overriding objective</a:t>
            </a:r>
          </a:p>
        </p:txBody>
      </p:sp>
      <p:sp>
        <p:nvSpPr>
          <p:cNvPr id="3" name="Content Placeholder 2"/>
          <p:cNvSpPr>
            <a:spLocks noGrp="1"/>
          </p:cNvSpPr>
          <p:nvPr>
            <p:ph idx="1"/>
          </p:nvPr>
        </p:nvSpPr>
        <p:spPr>
          <a:xfrm>
            <a:off x="457200" y="1600200"/>
            <a:ext cx="8435280" cy="4530725"/>
          </a:xfrm>
        </p:spPr>
        <p:txBody>
          <a:bodyPr/>
          <a:lstStyle/>
          <a:p>
            <a:r>
              <a:rPr lang="en-GB" dirty="0"/>
              <a:t>Respect interests of </a:t>
            </a:r>
          </a:p>
          <a:p>
            <a:pPr lvl="1"/>
            <a:r>
              <a:rPr lang="en-GB" dirty="0"/>
              <a:t>witnesses, victims &amp; jurors </a:t>
            </a:r>
          </a:p>
          <a:p>
            <a:pPr lvl="1"/>
            <a:r>
              <a:rPr lang="en-GB" dirty="0"/>
              <a:t>Keep them informed of progress of the case; </a:t>
            </a:r>
          </a:p>
          <a:p>
            <a:r>
              <a:rPr lang="en-GB" dirty="0"/>
              <a:t>Deal with case efficiently and expeditiously; </a:t>
            </a:r>
          </a:p>
          <a:p>
            <a:r>
              <a:rPr lang="en-GB" dirty="0"/>
              <a:t>ensure appropriate information is available to the court </a:t>
            </a:r>
          </a:p>
          <a:p>
            <a:pPr lvl="1"/>
            <a:r>
              <a:rPr lang="en-GB" dirty="0"/>
              <a:t>when bail and sentence are considered </a:t>
            </a:r>
          </a:p>
          <a:p>
            <a:endParaRPr lang="en-GB" dirty="0"/>
          </a:p>
        </p:txBody>
      </p:sp>
      <p:pic>
        <p:nvPicPr>
          <p:cNvPr id="4" name="Picture 3"/>
          <p:cNvPicPr>
            <a:picLocks noChangeAspect="1"/>
          </p:cNvPicPr>
          <p:nvPr/>
        </p:nvPicPr>
        <p:blipFill>
          <a:blip r:embed="rId3"/>
          <a:stretch>
            <a:fillRect/>
          </a:stretch>
        </p:blipFill>
        <p:spPr>
          <a:xfrm>
            <a:off x="6732240" y="5301208"/>
            <a:ext cx="1877731" cy="695004"/>
          </a:xfrm>
          <a:prstGeom prst="rect">
            <a:avLst/>
          </a:prstGeom>
        </p:spPr>
      </p:pic>
    </p:spTree>
    <p:extLst>
      <p:ext uri="{BB962C8B-B14F-4D97-AF65-F5344CB8AC3E}">
        <p14:creationId xmlns:p14="http://schemas.microsoft.com/office/powerpoint/2010/main" val="1567243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CPR: Overriding objective</a:t>
            </a:r>
          </a:p>
        </p:txBody>
      </p:sp>
      <p:sp>
        <p:nvSpPr>
          <p:cNvPr id="3" name="Content Placeholder 2"/>
          <p:cNvSpPr>
            <a:spLocks noGrp="1"/>
          </p:cNvSpPr>
          <p:nvPr>
            <p:ph idx="1"/>
          </p:nvPr>
        </p:nvSpPr>
        <p:spPr/>
        <p:txBody>
          <a:bodyPr/>
          <a:lstStyle/>
          <a:p>
            <a:r>
              <a:rPr lang="en-GB" dirty="0"/>
              <a:t>Deal with case by taking into account the</a:t>
            </a:r>
          </a:p>
          <a:p>
            <a:pPr lvl="2"/>
            <a:r>
              <a:rPr lang="en-GB" dirty="0"/>
              <a:t>Gravity of the offence alleged, </a:t>
            </a:r>
          </a:p>
          <a:p>
            <a:pPr lvl="2"/>
            <a:r>
              <a:rPr lang="en-GB" dirty="0"/>
              <a:t>Complexity of what is in issue, </a:t>
            </a:r>
          </a:p>
          <a:p>
            <a:pPr lvl="2"/>
            <a:r>
              <a:rPr lang="en-GB" dirty="0"/>
              <a:t>Severity of the consequences for the defendant and others affected, and </a:t>
            </a:r>
          </a:p>
          <a:p>
            <a:pPr lvl="2"/>
            <a:r>
              <a:rPr lang="en-GB" dirty="0"/>
              <a:t>Needs of other cases</a:t>
            </a:r>
          </a:p>
          <a:p>
            <a:endParaRPr lang="en-GB" dirty="0"/>
          </a:p>
        </p:txBody>
      </p:sp>
      <p:pic>
        <p:nvPicPr>
          <p:cNvPr id="4" name="Picture 3"/>
          <p:cNvPicPr>
            <a:picLocks noChangeAspect="1"/>
          </p:cNvPicPr>
          <p:nvPr/>
        </p:nvPicPr>
        <p:blipFill>
          <a:blip r:embed="rId3"/>
          <a:stretch>
            <a:fillRect/>
          </a:stretch>
        </p:blipFill>
        <p:spPr>
          <a:xfrm>
            <a:off x="6660232" y="5229200"/>
            <a:ext cx="1877731" cy="695004"/>
          </a:xfrm>
          <a:prstGeom prst="rect">
            <a:avLst/>
          </a:prstGeom>
        </p:spPr>
      </p:pic>
    </p:spTree>
    <p:extLst>
      <p:ext uri="{BB962C8B-B14F-4D97-AF65-F5344CB8AC3E}">
        <p14:creationId xmlns:p14="http://schemas.microsoft.com/office/powerpoint/2010/main" val="3935355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4498" name="Rectangle 2"/>
          <p:cNvSpPr>
            <a:spLocks noGrp="1" noChangeArrowheads="1"/>
          </p:cNvSpPr>
          <p:nvPr>
            <p:ph type="title"/>
          </p:nvPr>
        </p:nvSpPr>
        <p:spPr>
          <a:noFill/>
          <a:ln/>
        </p:spPr>
        <p:txBody>
          <a:bodyPr lIns="92075" tIns="46038" rIns="92075" bIns="46038" anchor="ctr"/>
          <a:lstStyle/>
          <a:p>
            <a:r>
              <a:rPr lang="en-GB"/>
              <a:t>Trial Procedure</a:t>
            </a:r>
          </a:p>
        </p:txBody>
      </p:sp>
      <p:graphicFrame>
        <p:nvGraphicFramePr>
          <p:cNvPr id="874499" name="Object 3"/>
          <p:cNvGraphicFramePr>
            <a:graphicFrameLocks noGrp="1"/>
          </p:cNvGraphicFramePr>
          <p:nvPr>
            <p:ph type="dgm" idx="1"/>
            <p:extLst>
              <p:ext uri="{D42A27DB-BD31-4B8C-83A1-F6EECF244321}">
                <p14:modId xmlns:p14="http://schemas.microsoft.com/office/powerpoint/2010/main" val="175301277"/>
              </p:ext>
            </p:extLst>
          </p:nvPr>
        </p:nvGraphicFramePr>
        <p:xfrm>
          <a:off x="757381" y="1500438"/>
          <a:ext cx="7780581" cy="3728762"/>
        </p:xfrm>
        <a:graphic>
          <a:graphicData uri="http://schemas.openxmlformats.org/presentationml/2006/ole">
            <mc:AlternateContent xmlns:mc="http://schemas.openxmlformats.org/markup-compatibility/2006">
              <mc:Choice xmlns:v="urn:schemas-microsoft-com:vml" Requires="v">
                <p:oleObj spid="_x0000_s875742" name="Organization Chart" r:id="rId4" imgW="7772400" imgH="3555720" progId="OrgPlusWOPX.4">
                  <p:embed followColorScheme="full"/>
                </p:oleObj>
              </mc:Choice>
              <mc:Fallback>
                <p:oleObj name="Organization Chart" r:id="rId4" imgW="7772400" imgH="3555720" progId="OrgPlusWOPX.4">
                  <p:embed followColorScheme="full"/>
                  <p:pic>
                    <p:nvPicPr>
                      <p:cNvPr id="0" name=""/>
                      <p:cNvPicPr>
                        <a:picLocks noChangeArrowheads="1"/>
                      </p:cNvPicPr>
                      <p:nvPr/>
                    </p:nvPicPr>
                    <p:blipFill>
                      <a:blip r:embed="rId5"/>
                      <a:srcRect/>
                      <a:stretch>
                        <a:fillRect/>
                      </a:stretch>
                    </p:blipFill>
                    <p:spPr bwMode="auto">
                      <a:xfrm>
                        <a:off x="757381" y="1500438"/>
                        <a:ext cx="7780581" cy="3728762"/>
                      </a:xfrm>
                      <a:prstGeom prst="rect">
                        <a:avLst/>
                      </a:prstGeom>
                      <a:noFill/>
                      <a:extLst/>
                    </p:spPr>
                  </p:pic>
                </p:oleObj>
              </mc:Fallback>
            </mc:AlternateContent>
          </a:graphicData>
        </a:graphic>
      </p:graphicFrame>
      <p:pic>
        <p:nvPicPr>
          <p:cNvPr id="2" name="Picture 1"/>
          <p:cNvPicPr>
            <a:picLocks noChangeAspect="1"/>
          </p:cNvPicPr>
          <p:nvPr/>
        </p:nvPicPr>
        <p:blipFill>
          <a:blip r:embed="rId6"/>
          <a:stretch>
            <a:fillRect/>
          </a:stretch>
        </p:blipFill>
        <p:spPr>
          <a:xfrm>
            <a:off x="6660232" y="5229200"/>
            <a:ext cx="1877731" cy="695004"/>
          </a:xfrm>
          <a:prstGeom prst="rect">
            <a:avLst/>
          </a:prstGeom>
        </p:spPr>
      </p:pic>
    </p:spTree>
    <p:extLst>
      <p:ext uri="{BB962C8B-B14F-4D97-AF65-F5344CB8AC3E}">
        <p14:creationId xmlns:p14="http://schemas.microsoft.com/office/powerpoint/2010/main" val="35875425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Examination in chief</a:t>
            </a:r>
          </a:p>
        </p:txBody>
      </p:sp>
      <p:sp>
        <p:nvSpPr>
          <p:cNvPr id="3" name="Content Placeholder 2"/>
          <p:cNvSpPr>
            <a:spLocks noGrp="1"/>
          </p:cNvSpPr>
          <p:nvPr>
            <p:ph idx="1"/>
          </p:nvPr>
        </p:nvSpPr>
        <p:spPr/>
        <p:txBody>
          <a:bodyPr/>
          <a:lstStyle/>
          <a:p>
            <a:r>
              <a:rPr lang="en-GB" dirty="0"/>
              <a:t>Witness provides oral evidence to court</a:t>
            </a:r>
          </a:p>
          <a:p>
            <a:r>
              <a:rPr lang="en-GB" dirty="0"/>
              <a:t>Taken through statement by solicitor</a:t>
            </a:r>
          </a:p>
          <a:p>
            <a:pPr lvl="1"/>
            <a:r>
              <a:rPr lang="en-GB" dirty="0"/>
              <a:t>Line by line</a:t>
            </a:r>
          </a:p>
          <a:p>
            <a:pPr lvl="1"/>
            <a:r>
              <a:rPr lang="en-GB" dirty="0"/>
              <a:t>No leading questions</a:t>
            </a:r>
          </a:p>
          <a:p>
            <a:pPr lvl="1"/>
            <a:r>
              <a:rPr lang="en-GB" dirty="0"/>
              <a:t>Need to ensure all relevant evidence provided:</a:t>
            </a:r>
          </a:p>
          <a:p>
            <a:pPr lvl="2"/>
            <a:r>
              <a:rPr lang="en-GB" dirty="0"/>
              <a:t>Clearly</a:t>
            </a:r>
          </a:p>
          <a:p>
            <a:pPr lvl="2"/>
            <a:r>
              <a:rPr lang="en-GB" dirty="0"/>
              <a:t>Concisely</a:t>
            </a:r>
          </a:p>
        </p:txBody>
      </p:sp>
      <p:pic>
        <p:nvPicPr>
          <p:cNvPr id="4" name="Picture 3"/>
          <p:cNvPicPr>
            <a:picLocks noChangeAspect="1"/>
          </p:cNvPicPr>
          <p:nvPr/>
        </p:nvPicPr>
        <p:blipFill>
          <a:blip r:embed="rId3"/>
          <a:stretch>
            <a:fillRect/>
          </a:stretch>
        </p:blipFill>
        <p:spPr>
          <a:xfrm>
            <a:off x="6588224" y="5299310"/>
            <a:ext cx="1877731" cy="695004"/>
          </a:xfrm>
          <a:prstGeom prst="rect">
            <a:avLst/>
          </a:prstGeom>
        </p:spPr>
      </p:pic>
    </p:spTree>
    <p:extLst>
      <p:ext uri="{BB962C8B-B14F-4D97-AF65-F5344CB8AC3E}">
        <p14:creationId xmlns:p14="http://schemas.microsoft.com/office/powerpoint/2010/main" val="38671609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Cross examination</a:t>
            </a:r>
          </a:p>
        </p:txBody>
      </p:sp>
      <p:sp>
        <p:nvSpPr>
          <p:cNvPr id="3" name="Content Placeholder 2"/>
          <p:cNvSpPr>
            <a:spLocks noGrp="1"/>
          </p:cNvSpPr>
          <p:nvPr>
            <p:ph idx="1"/>
          </p:nvPr>
        </p:nvSpPr>
        <p:spPr>
          <a:xfrm>
            <a:off x="457200" y="1417638"/>
            <a:ext cx="8229600" cy="4530725"/>
          </a:xfrm>
        </p:spPr>
        <p:txBody>
          <a:bodyPr/>
          <a:lstStyle/>
          <a:p>
            <a:r>
              <a:rPr lang="en-GB" dirty="0"/>
              <a:t>Opportunity to challenge evidence</a:t>
            </a:r>
          </a:p>
          <a:p>
            <a:pPr lvl="1"/>
            <a:r>
              <a:rPr lang="en-GB" dirty="0"/>
              <a:t>May choose not to cross examine</a:t>
            </a:r>
          </a:p>
          <a:p>
            <a:pPr lvl="1"/>
            <a:endParaRPr lang="en-GB" dirty="0"/>
          </a:p>
          <a:p>
            <a:r>
              <a:rPr lang="en-GB" dirty="0"/>
              <a:t>Main purpose</a:t>
            </a:r>
          </a:p>
          <a:p>
            <a:pPr lvl="1"/>
            <a:r>
              <a:rPr lang="en-GB" dirty="0"/>
              <a:t>To put “your case” to the witness</a:t>
            </a:r>
          </a:p>
          <a:p>
            <a:pPr lvl="2"/>
            <a:r>
              <a:rPr lang="en-GB" dirty="0"/>
              <a:t>Challenge any issues in dispute</a:t>
            </a:r>
          </a:p>
          <a:p>
            <a:pPr lvl="1"/>
            <a:r>
              <a:rPr lang="en-GB" dirty="0"/>
              <a:t>Undermine evidence of witness</a:t>
            </a:r>
          </a:p>
          <a:p>
            <a:pPr lvl="2"/>
            <a:r>
              <a:rPr lang="en-GB" dirty="0"/>
              <a:t>Point out mistakes</a:t>
            </a:r>
          </a:p>
          <a:p>
            <a:pPr lvl="2"/>
            <a:r>
              <a:rPr lang="en-GB" dirty="0"/>
              <a:t>Raise inconsistencies with own or other witnesses</a:t>
            </a:r>
          </a:p>
          <a:p>
            <a:pPr lvl="2"/>
            <a:r>
              <a:rPr lang="en-GB" dirty="0"/>
              <a:t>Identify where witness deliberately misleading court</a:t>
            </a:r>
          </a:p>
          <a:p>
            <a:pPr lvl="2"/>
            <a:endParaRPr lang="en-GB" dirty="0"/>
          </a:p>
          <a:p>
            <a:pPr lvl="1"/>
            <a:endParaRPr lang="en-GB" dirty="0"/>
          </a:p>
          <a:p>
            <a:pPr lvl="1"/>
            <a:endParaRPr lang="en-GB" dirty="0"/>
          </a:p>
        </p:txBody>
      </p:sp>
    </p:spTree>
    <p:extLst>
      <p:ext uri="{BB962C8B-B14F-4D97-AF65-F5344CB8AC3E}">
        <p14:creationId xmlns:p14="http://schemas.microsoft.com/office/powerpoint/2010/main" val="18237081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Re-examination</a:t>
            </a:r>
          </a:p>
        </p:txBody>
      </p:sp>
      <p:sp>
        <p:nvSpPr>
          <p:cNvPr id="3" name="Content Placeholder 2"/>
          <p:cNvSpPr>
            <a:spLocks noGrp="1"/>
          </p:cNvSpPr>
          <p:nvPr>
            <p:ph idx="1"/>
          </p:nvPr>
        </p:nvSpPr>
        <p:spPr/>
        <p:txBody>
          <a:bodyPr/>
          <a:lstStyle/>
          <a:p>
            <a:r>
              <a:rPr lang="en-GB" dirty="0"/>
              <a:t>Optional</a:t>
            </a:r>
          </a:p>
          <a:p>
            <a:pPr lvl="1"/>
            <a:r>
              <a:rPr lang="en-GB" dirty="0"/>
              <a:t>Only performed if useful to do so</a:t>
            </a:r>
          </a:p>
          <a:p>
            <a:pPr lvl="1"/>
            <a:endParaRPr lang="en-GB" dirty="0"/>
          </a:p>
          <a:p>
            <a:r>
              <a:rPr lang="en-GB" dirty="0"/>
              <a:t>Purpose</a:t>
            </a:r>
          </a:p>
          <a:p>
            <a:pPr lvl="1"/>
            <a:r>
              <a:rPr lang="en-GB" dirty="0"/>
              <a:t>To clarify, explain or develop matters arising out of cross examination.</a:t>
            </a:r>
          </a:p>
          <a:p>
            <a:pPr lvl="2"/>
            <a:r>
              <a:rPr lang="en-GB" dirty="0"/>
              <a:t>No new evidence may be introduced</a:t>
            </a:r>
          </a:p>
        </p:txBody>
      </p:sp>
      <p:pic>
        <p:nvPicPr>
          <p:cNvPr id="4" name="Picture 3"/>
          <p:cNvPicPr>
            <a:picLocks noChangeAspect="1"/>
          </p:cNvPicPr>
          <p:nvPr/>
        </p:nvPicPr>
        <p:blipFill>
          <a:blip r:embed="rId3"/>
          <a:stretch>
            <a:fillRect/>
          </a:stretch>
        </p:blipFill>
        <p:spPr>
          <a:xfrm>
            <a:off x="6516216" y="5229200"/>
            <a:ext cx="1877731" cy="695004"/>
          </a:xfrm>
          <a:prstGeom prst="rect">
            <a:avLst/>
          </a:prstGeom>
        </p:spPr>
      </p:pic>
    </p:spTree>
    <p:extLst>
      <p:ext uri="{BB962C8B-B14F-4D97-AF65-F5344CB8AC3E}">
        <p14:creationId xmlns:p14="http://schemas.microsoft.com/office/powerpoint/2010/main" val="1649557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220" name="Rectangle 4"/>
          <p:cNvSpPr>
            <a:spLocks noGrp="1" noChangeArrowheads="1"/>
          </p:cNvSpPr>
          <p:nvPr>
            <p:ph type="ctrTitle"/>
          </p:nvPr>
        </p:nvSpPr>
        <p:spPr/>
        <p:txBody>
          <a:bodyPr/>
          <a:lstStyle/>
          <a:p>
            <a:r>
              <a:rPr lang="en-GB" dirty="0"/>
              <a:t>Case Management</a:t>
            </a:r>
            <a:endParaRPr lang="en-US" dirty="0"/>
          </a:p>
        </p:txBody>
      </p:sp>
      <p:sp>
        <p:nvSpPr>
          <p:cNvPr id="1033221" name="Rectangle 5"/>
          <p:cNvSpPr>
            <a:spLocks noGrp="1" noChangeArrowheads="1"/>
          </p:cNvSpPr>
          <p:nvPr>
            <p:ph type="subTitle" idx="1"/>
          </p:nvPr>
        </p:nvSpPr>
        <p:spPr/>
        <p:txBody>
          <a:bodyPr/>
          <a:lstStyle/>
          <a:p>
            <a:endParaRPr lang="en-US" dirty="0"/>
          </a:p>
        </p:txBody>
      </p:sp>
      <p:pic>
        <p:nvPicPr>
          <p:cNvPr id="5" name="Picture 4"/>
          <p:cNvPicPr>
            <a:picLocks noChangeAspect="1"/>
          </p:cNvPicPr>
          <p:nvPr/>
        </p:nvPicPr>
        <p:blipFill>
          <a:blip r:embed="rId3"/>
          <a:stretch>
            <a:fillRect/>
          </a:stretch>
        </p:blipFill>
        <p:spPr>
          <a:xfrm>
            <a:off x="6516216" y="5229200"/>
            <a:ext cx="1877731" cy="695004"/>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7778" name="Rectangle 2"/>
          <p:cNvSpPr>
            <a:spLocks noGrp="1" noChangeArrowheads="1"/>
          </p:cNvSpPr>
          <p:nvPr>
            <p:ph type="title"/>
          </p:nvPr>
        </p:nvSpPr>
        <p:spPr/>
        <p:txBody>
          <a:bodyPr/>
          <a:lstStyle/>
          <a:p>
            <a:r>
              <a:rPr lang="en-GB" dirty="0"/>
              <a:t>Case Management</a:t>
            </a:r>
          </a:p>
        </p:txBody>
      </p:sp>
      <p:sp>
        <p:nvSpPr>
          <p:cNvPr id="587779" name="Rectangle 3"/>
          <p:cNvSpPr>
            <a:spLocks noGrp="1" noChangeArrowheads="1"/>
          </p:cNvSpPr>
          <p:nvPr>
            <p:ph type="body" idx="1"/>
          </p:nvPr>
        </p:nvSpPr>
        <p:spPr/>
        <p:txBody>
          <a:bodyPr/>
          <a:lstStyle/>
          <a:p>
            <a:r>
              <a:rPr lang="en-GB" dirty="0"/>
              <a:t>Abuse of process</a:t>
            </a:r>
          </a:p>
          <a:p>
            <a:r>
              <a:rPr lang="en-GB" dirty="0"/>
              <a:t>Identity of offender</a:t>
            </a:r>
          </a:p>
          <a:p>
            <a:r>
              <a:rPr lang="en-GB" dirty="0"/>
              <a:t>Authorisation of Officers</a:t>
            </a:r>
          </a:p>
        </p:txBody>
      </p:sp>
      <p:pic>
        <p:nvPicPr>
          <p:cNvPr id="2" name="Picture 1"/>
          <p:cNvPicPr>
            <a:picLocks noChangeAspect="1"/>
          </p:cNvPicPr>
          <p:nvPr/>
        </p:nvPicPr>
        <p:blipFill>
          <a:blip r:embed="rId3"/>
          <a:stretch>
            <a:fillRect/>
          </a:stretch>
        </p:blipFill>
        <p:spPr>
          <a:xfrm>
            <a:off x="6809069" y="5301208"/>
            <a:ext cx="1877731" cy="695004"/>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8978" name="Rectangle 2"/>
          <p:cNvSpPr>
            <a:spLocks noGrp="1" noChangeArrowheads="1"/>
          </p:cNvSpPr>
          <p:nvPr>
            <p:ph type="title"/>
          </p:nvPr>
        </p:nvSpPr>
        <p:spPr/>
        <p:txBody>
          <a:bodyPr/>
          <a:lstStyle/>
          <a:p>
            <a:r>
              <a:rPr lang="en-GB"/>
              <a:t>Abuse of process</a:t>
            </a:r>
            <a:endParaRPr lang="en-US"/>
          </a:p>
        </p:txBody>
      </p:sp>
      <p:sp>
        <p:nvSpPr>
          <p:cNvPr id="638979" name="Rectangle 3"/>
          <p:cNvSpPr>
            <a:spLocks noGrp="1" noChangeArrowheads="1"/>
          </p:cNvSpPr>
          <p:nvPr>
            <p:ph type="body" idx="1"/>
          </p:nvPr>
        </p:nvSpPr>
        <p:spPr/>
        <p:txBody>
          <a:bodyPr/>
          <a:lstStyle/>
          <a:p>
            <a:r>
              <a:rPr lang="en-GB" dirty="0"/>
              <a:t>“Something so unfair and wrong with the prosecution that the Court should not allow a prosecutor to proceed with what is, in all other respects, a regular proceeding” </a:t>
            </a:r>
            <a:r>
              <a:rPr lang="en-GB" sz="1600" dirty="0"/>
              <a:t>Hui-chi Ming v R (1992) 1 AC 34.</a:t>
            </a:r>
          </a:p>
          <a:p>
            <a:endParaRPr lang="en-GB" sz="1200" dirty="0"/>
          </a:p>
          <a:p>
            <a:r>
              <a:rPr lang="en-GB" dirty="0"/>
              <a:t>What is unfair and wrong is for the court to determine on the individual facts of each case.</a:t>
            </a:r>
            <a:endParaRPr lang="en-US" dirty="0"/>
          </a:p>
        </p:txBody>
      </p:sp>
      <p:pic>
        <p:nvPicPr>
          <p:cNvPr id="2" name="Picture 1"/>
          <p:cNvPicPr>
            <a:picLocks noChangeAspect="1"/>
          </p:cNvPicPr>
          <p:nvPr/>
        </p:nvPicPr>
        <p:blipFill>
          <a:blip r:embed="rId3"/>
          <a:stretch>
            <a:fillRect/>
          </a:stretch>
        </p:blipFill>
        <p:spPr>
          <a:xfrm>
            <a:off x="6809069" y="5301208"/>
            <a:ext cx="1877731" cy="69500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Abuse of process</a:t>
            </a:r>
          </a:p>
        </p:txBody>
      </p:sp>
      <p:sp>
        <p:nvSpPr>
          <p:cNvPr id="3" name="Content Placeholder 2"/>
          <p:cNvSpPr>
            <a:spLocks noGrp="1"/>
          </p:cNvSpPr>
          <p:nvPr>
            <p:ph idx="1"/>
          </p:nvPr>
        </p:nvSpPr>
        <p:spPr/>
        <p:txBody>
          <a:bodyPr>
            <a:normAutofit/>
          </a:bodyPr>
          <a:lstStyle/>
          <a:p>
            <a:r>
              <a:rPr lang="en-GB" dirty="0"/>
              <a:t>Proceedings may be stayed where it would:</a:t>
            </a:r>
          </a:p>
          <a:p>
            <a:pPr lvl="1"/>
            <a:r>
              <a:rPr lang="en-GB" dirty="0"/>
              <a:t>Be </a:t>
            </a:r>
            <a:r>
              <a:rPr lang="en-GB" b="1" dirty="0"/>
              <a:t>impossible to give the accused a fair trial</a:t>
            </a:r>
            <a:r>
              <a:rPr lang="en-GB" dirty="0"/>
              <a:t>; or</a:t>
            </a:r>
          </a:p>
          <a:p>
            <a:pPr lvl="1"/>
            <a:r>
              <a:rPr lang="en-GB" dirty="0"/>
              <a:t>Amount to a </a:t>
            </a:r>
            <a:r>
              <a:rPr lang="en-GB" b="1" dirty="0"/>
              <a:t>misuse/manipulation of process</a:t>
            </a:r>
            <a:r>
              <a:rPr lang="en-GB" dirty="0"/>
              <a:t> </a:t>
            </a:r>
          </a:p>
          <a:p>
            <a:pPr lvl="2"/>
            <a:r>
              <a:rPr lang="en-GB" dirty="0"/>
              <a:t>because it offends the court's sense of justice and propriety to be asked to try the accused in the circumstances of the particular case.</a:t>
            </a:r>
          </a:p>
          <a:p>
            <a:pPr lvl="4"/>
            <a:r>
              <a:rPr lang="en-GB" dirty="0"/>
              <a:t>Bennett v </a:t>
            </a:r>
            <a:r>
              <a:rPr lang="en-GB" dirty="0" err="1"/>
              <a:t>Horseferry</a:t>
            </a:r>
            <a:r>
              <a:rPr lang="en-GB" dirty="0"/>
              <a:t> Road Magistrates' Court and Another [1993] 3 All E.R. 138, 151, HL</a:t>
            </a:r>
          </a:p>
        </p:txBody>
      </p:sp>
      <p:pic>
        <p:nvPicPr>
          <p:cNvPr id="4" name="Picture 3"/>
          <p:cNvPicPr>
            <a:picLocks noChangeAspect="1"/>
          </p:cNvPicPr>
          <p:nvPr/>
        </p:nvPicPr>
        <p:blipFill>
          <a:blip r:embed="rId3"/>
          <a:stretch>
            <a:fillRect/>
          </a:stretch>
        </p:blipFill>
        <p:spPr>
          <a:xfrm>
            <a:off x="6809069" y="5368442"/>
            <a:ext cx="1877731" cy="695004"/>
          </a:xfrm>
          <a:prstGeom prst="rect">
            <a:avLst/>
          </a:prstGeom>
        </p:spPr>
      </p:pic>
    </p:spTree>
    <p:extLst>
      <p:ext uri="{BB962C8B-B14F-4D97-AF65-F5344CB8AC3E}">
        <p14:creationId xmlns:p14="http://schemas.microsoft.com/office/powerpoint/2010/main" val="3239729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Introduction</a:t>
            </a:r>
          </a:p>
        </p:txBody>
      </p:sp>
      <p:pic>
        <p:nvPicPr>
          <p:cNvPr id="3" name="Picture 2"/>
          <p:cNvPicPr>
            <a:picLocks noChangeAspect="1"/>
          </p:cNvPicPr>
          <p:nvPr/>
        </p:nvPicPr>
        <p:blipFill>
          <a:blip r:embed="rId3"/>
          <a:stretch>
            <a:fillRect/>
          </a:stretch>
        </p:blipFill>
        <p:spPr>
          <a:xfrm>
            <a:off x="6656669" y="4993748"/>
            <a:ext cx="1877731" cy="695004"/>
          </a:xfrm>
          <a:prstGeom prst="rect">
            <a:avLst/>
          </a:prstGeom>
        </p:spPr>
      </p:pic>
      <p:sp>
        <p:nvSpPr>
          <p:cNvPr id="5" name="Subtitle 4"/>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39187345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Abuse of process</a:t>
            </a:r>
          </a:p>
        </p:txBody>
      </p:sp>
      <p:sp>
        <p:nvSpPr>
          <p:cNvPr id="3" name="Content Placeholder 2"/>
          <p:cNvSpPr>
            <a:spLocks noGrp="1"/>
          </p:cNvSpPr>
          <p:nvPr>
            <p:ph idx="1"/>
          </p:nvPr>
        </p:nvSpPr>
        <p:spPr>
          <a:xfrm>
            <a:off x="472102" y="1512102"/>
            <a:ext cx="8229600" cy="4530725"/>
          </a:xfrm>
        </p:spPr>
        <p:txBody>
          <a:bodyPr/>
          <a:lstStyle/>
          <a:p>
            <a:r>
              <a:rPr lang="en-GB" dirty="0"/>
              <a:t>Common concerns:</a:t>
            </a:r>
          </a:p>
          <a:p>
            <a:pPr lvl="1"/>
            <a:r>
              <a:rPr lang="en-GB" dirty="0"/>
              <a:t>Delay</a:t>
            </a:r>
          </a:p>
          <a:p>
            <a:pPr lvl="2"/>
            <a:r>
              <a:rPr lang="en-GB" dirty="0"/>
              <a:t>Article 6(1) of the European Convention on Human Rights guarantees the right to a fair trial "within a reasonable time.”</a:t>
            </a:r>
          </a:p>
          <a:p>
            <a:pPr lvl="1"/>
            <a:r>
              <a:rPr lang="en-GB" dirty="0"/>
              <a:t>Non disclosure of evidence</a:t>
            </a:r>
          </a:p>
          <a:p>
            <a:pPr lvl="1"/>
            <a:r>
              <a:rPr lang="en-GB" dirty="0"/>
              <a:t>Inability of defendant </a:t>
            </a:r>
          </a:p>
          <a:p>
            <a:pPr lvl="2"/>
            <a:r>
              <a:rPr lang="en-GB" dirty="0"/>
              <a:t>To examine evidence</a:t>
            </a:r>
          </a:p>
          <a:p>
            <a:pPr lvl="2"/>
            <a:r>
              <a:rPr lang="en-GB" dirty="0"/>
              <a:t>Question witnesses</a:t>
            </a:r>
          </a:p>
        </p:txBody>
      </p:sp>
      <p:pic>
        <p:nvPicPr>
          <p:cNvPr id="4" name="Picture 3"/>
          <p:cNvPicPr>
            <a:picLocks noChangeAspect="1"/>
          </p:cNvPicPr>
          <p:nvPr/>
        </p:nvPicPr>
        <p:blipFill>
          <a:blip r:embed="rId3"/>
          <a:stretch>
            <a:fillRect/>
          </a:stretch>
        </p:blipFill>
        <p:spPr>
          <a:xfrm>
            <a:off x="6660232" y="5365294"/>
            <a:ext cx="1877731" cy="695004"/>
          </a:xfrm>
          <a:prstGeom prst="rect">
            <a:avLst/>
          </a:prstGeom>
        </p:spPr>
      </p:pic>
    </p:spTree>
    <p:extLst>
      <p:ext uri="{BB962C8B-B14F-4D97-AF65-F5344CB8AC3E}">
        <p14:creationId xmlns:p14="http://schemas.microsoft.com/office/powerpoint/2010/main" val="3206572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Grp="1" noChangeArrowheads="1"/>
          </p:cNvSpPr>
          <p:nvPr>
            <p:ph type="title"/>
          </p:nvPr>
        </p:nvSpPr>
        <p:spPr/>
        <p:txBody>
          <a:bodyPr/>
          <a:lstStyle/>
          <a:p>
            <a:r>
              <a:rPr lang="en-GB"/>
              <a:t>Who is an Offender/Suspect</a:t>
            </a:r>
          </a:p>
        </p:txBody>
      </p:sp>
      <p:sp>
        <p:nvSpPr>
          <p:cNvPr id="640003" name="Rectangle 3"/>
          <p:cNvSpPr>
            <a:spLocks noGrp="1" noChangeArrowheads="1"/>
          </p:cNvSpPr>
          <p:nvPr>
            <p:ph type="body" idx="1"/>
          </p:nvPr>
        </p:nvSpPr>
        <p:spPr/>
        <p:txBody>
          <a:bodyPr/>
          <a:lstStyle/>
          <a:p>
            <a:pPr>
              <a:lnSpc>
                <a:spcPct val="90000"/>
              </a:lnSpc>
            </a:pPr>
            <a:r>
              <a:rPr lang="en-GB" sz="2600" dirty="0"/>
              <a:t>The person to be prosecuted is the one who is accountable in law for the crime.</a:t>
            </a:r>
          </a:p>
          <a:p>
            <a:pPr>
              <a:lnSpc>
                <a:spcPct val="90000"/>
              </a:lnSpc>
            </a:pPr>
            <a:r>
              <a:rPr lang="en-GB" sz="2600" dirty="0"/>
              <a:t>Not always the same person whose actions/inactions led to the offence.</a:t>
            </a:r>
          </a:p>
          <a:p>
            <a:pPr>
              <a:lnSpc>
                <a:spcPct val="90000"/>
              </a:lnSpc>
            </a:pPr>
            <a:r>
              <a:rPr lang="en-GB" sz="2600" dirty="0"/>
              <a:t>For example:</a:t>
            </a:r>
          </a:p>
          <a:p>
            <a:pPr lvl="1">
              <a:lnSpc>
                <a:spcPct val="90000"/>
              </a:lnSpc>
            </a:pPr>
            <a:r>
              <a:rPr lang="en-GB" sz="2200" dirty="0"/>
              <a:t>“</a:t>
            </a:r>
            <a:r>
              <a:rPr lang="en-US" sz="2200" dirty="0"/>
              <a:t>person appearing to have charge of the consignment”</a:t>
            </a:r>
          </a:p>
          <a:p>
            <a:pPr lvl="1">
              <a:lnSpc>
                <a:spcPct val="90000"/>
              </a:lnSpc>
            </a:pPr>
            <a:r>
              <a:rPr lang="en-US" sz="2200" dirty="0"/>
              <a:t>“person responsible for the product” </a:t>
            </a:r>
            <a:endParaRPr lang="en-GB" sz="2200" dirty="0"/>
          </a:p>
          <a:p>
            <a:pPr lvl="1">
              <a:lnSpc>
                <a:spcPct val="90000"/>
              </a:lnSpc>
            </a:pPr>
            <a:r>
              <a:rPr lang="en-GB" sz="2200" dirty="0"/>
              <a:t>“Food Business Operator”</a:t>
            </a:r>
          </a:p>
          <a:p>
            <a:pPr lvl="1">
              <a:lnSpc>
                <a:spcPct val="90000"/>
              </a:lnSpc>
            </a:pPr>
            <a:r>
              <a:rPr lang="en-GB" sz="2200" dirty="0"/>
              <a:t>“Any person”</a:t>
            </a:r>
          </a:p>
          <a:p>
            <a:pPr lvl="1">
              <a:lnSpc>
                <a:spcPct val="90000"/>
              </a:lnSpc>
              <a:buFont typeface="Wingdings" pitchFamily="2" charset="2"/>
              <a:buNone/>
            </a:pPr>
            <a:endParaRPr lang="en-GB" sz="2200" dirty="0"/>
          </a:p>
          <a:p>
            <a:pPr lvl="2">
              <a:lnSpc>
                <a:spcPct val="90000"/>
              </a:lnSpc>
              <a:buFont typeface="Wingdings" pitchFamily="2" charset="2"/>
              <a:buNone/>
            </a:pPr>
            <a:endParaRPr lang="en-GB" sz="1400" i="1" dirty="0"/>
          </a:p>
        </p:txBody>
      </p:sp>
      <p:pic>
        <p:nvPicPr>
          <p:cNvPr id="2" name="Picture 1"/>
          <p:cNvPicPr>
            <a:picLocks noChangeAspect="1"/>
          </p:cNvPicPr>
          <p:nvPr/>
        </p:nvPicPr>
        <p:blipFill>
          <a:blip r:embed="rId3"/>
          <a:stretch>
            <a:fillRect/>
          </a:stretch>
        </p:blipFill>
        <p:spPr>
          <a:xfrm>
            <a:off x="6660232" y="5365452"/>
            <a:ext cx="1877731" cy="695004"/>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the Food Business Operator?</a:t>
            </a:r>
          </a:p>
        </p:txBody>
      </p:sp>
      <p:sp>
        <p:nvSpPr>
          <p:cNvPr id="3" name="Content Placeholder 2"/>
          <p:cNvSpPr>
            <a:spLocks noGrp="1"/>
          </p:cNvSpPr>
          <p:nvPr>
            <p:ph idx="1"/>
          </p:nvPr>
        </p:nvSpPr>
        <p:spPr>
          <a:xfrm>
            <a:off x="395536" y="1268760"/>
            <a:ext cx="8229600" cy="4530725"/>
          </a:xfrm>
        </p:spPr>
        <p:txBody>
          <a:bodyPr/>
          <a:lstStyle/>
          <a:p>
            <a:r>
              <a:rPr lang="en-GB" dirty="0"/>
              <a:t>R. (on the application of </a:t>
            </a:r>
            <a:r>
              <a:rPr lang="en-GB" dirty="0" err="1"/>
              <a:t>Rasool</a:t>
            </a:r>
            <a:r>
              <a:rPr lang="en-GB" dirty="0"/>
              <a:t>) v Tower Bridge Magistrates' Court</a:t>
            </a:r>
          </a:p>
          <a:p>
            <a:pPr lvl="1"/>
            <a:r>
              <a:rPr lang="en-GB" dirty="0"/>
              <a:t>Supermarket operated by limited company</a:t>
            </a:r>
          </a:p>
          <a:p>
            <a:pPr lvl="1"/>
            <a:r>
              <a:rPr lang="en-GB" dirty="0"/>
              <a:t>Hygiene offences</a:t>
            </a:r>
          </a:p>
          <a:p>
            <a:pPr lvl="2"/>
            <a:r>
              <a:rPr lang="en-GB" dirty="0"/>
              <a:t>Defendant prosecuted in personal capacity as FBO</a:t>
            </a:r>
          </a:p>
          <a:p>
            <a:r>
              <a:rPr lang="en-GB" dirty="0"/>
              <a:t>Judicial review of </a:t>
            </a:r>
            <a:r>
              <a:rPr lang="en-GB" dirty="0" err="1"/>
              <a:t>Mags</a:t>
            </a:r>
            <a:r>
              <a:rPr lang="en-GB" dirty="0"/>
              <a:t> decision to convict</a:t>
            </a:r>
          </a:p>
          <a:p>
            <a:pPr lvl="1"/>
            <a:r>
              <a:rPr lang="en-GB" dirty="0"/>
              <a:t>Dismissed</a:t>
            </a:r>
          </a:p>
          <a:p>
            <a:pPr lvl="2"/>
            <a:r>
              <a:rPr lang="en-GB" dirty="0"/>
              <a:t>Could be more than one FBO</a:t>
            </a:r>
          </a:p>
          <a:p>
            <a:pPr lvl="3"/>
            <a:r>
              <a:rPr lang="en-GB" dirty="0"/>
              <a:t>Three Rivers DC v Chowdhury [2009] EWHC 2683 (Admin), [2009] </a:t>
            </a:r>
          </a:p>
          <a:p>
            <a:pPr lvl="2"/>
            <a:endParaRPr lang="en-GB" dirty="0"/>
          </a:p>
        </p:txBody>
      </p:sp>
      <p:pic>
        <p:nvPicPr>
          <p:cNvPr id="4" name="Picture 3"/>
          <p:cNvPicPr>
            <a:picLocks noChangeAspect="1"/>
          </p:cNvPicPr>
          <p:nvPr/>
        </p:nvPicPr>
        <p:blipFill>
          <a:blip r:embed="rId3"/>
          <a:stretch>
            <a:fillRect/>
          </a:stretch>
        </p:blipFill>
        <p:spPr>
          <a:xfrm>
            <a:off x="6778237" y="5451983"/>
            <a:ext cx="1877731" cy="695004"/>
          </a:xfrm>
          <a:prstGeom prst="rect">
            <a:avLst/>
          </a:prstGeom>
        </p:spPr>
      </p:pic>
    </p:spTree>
    <p:extLst>
      <p:ext uri="{BB962C8B-B14F-4D97-AF65-F5344CB8AC3E}">
        <p14:creationId xmlns:p14="http://schemas.microsoft.com/office/powerpoint/2010/main" val="80409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Who is the FBO?</a:t>
            </a:r>
          </a:p>
        </p:txBody>
      </p:sp>
      <p:sp>
        <p:nvSpPr>
          <p:cNvPr id="3" name="Content Placeholder 2"/>
          <p:cNvSpPr>
            <a:spLocks noGrp="1"/>
          </p:cNvSpPr>
          <p:nvPr>
            <p:ph idx="1"/>
          </p:nvPr>
        </p:nvSpPr>
        <p:spPr/>
        <p:txBody>
          <a:bodyPr/>
          <a:lstStyle/>
          <a:p>
            <a:r>
              <a:rPr lang="en-GB" dirty="0"/>
              <a:t>“The evidential picture was that R had been in control of the business</a:t>
            </a:r>
          </a:p>
          <a:p>
            <a:pPr lvl="1"/>
            <a:r>
              <a:rPr lang="en-GB" dirty="0"/>
              <a:t>he was therefore capable of being a food business operator within the definition in Regulation 178/2002 art.3”</a:t>
            </a:r>
          </a:p>
          <a:p>
            <a:r>
              <a:rPr lang="en-GB" dirty="0"/>
              <a:t>No reason why there could not be a legal person and a natural person as FBOs of the same premises at the same time. </a:t>
            </a:r>
          </a:p>
        </p:txBody>
      </p:sp>
      <p:pic>
        <p:nvPicPr>
          <p:cNvPr id="4" name="Picture 3"/>
          <p:cNvPicPr>
            <a:picLocks noChangeAspect="1"/>
          </p:cNvPicPr>
          <p:nvPr/>
        </p:nvPicPr>
        <p:blipFill>
          <a:blip r:embed="rId3"/>
          <a:stretch>
            <a:fillRect/>
          </a:stretch>
        </p:blipFill>
        <p:spPr>
          <a:xfrm>
            <a:off x="6588224" y="5401759"/>
            <a:ext cx="1877731" cy="695004"/>
          </a:xfrm>
          <a:prstGeom prst="rect">
            <a:avLst/>
          </a:prstGeom>
        </p:spPr>
      </p:pic>
    </p:spTree>
    <p:extLst>
      <p:ext uri="{BB962C8B-B14F-4D97-AF65-F5344CB8AC3E}">
        <p14:creationId xmlns:p14="http://schemas.microsoft.com/office/powerpoint/2010/main" val="27057934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r>
              <a:rPr lang="en-GB"/>
              <a:t>Authority to Act</a:t>
            </a:r>
          </a:p>
        </p:txBody>
      </p:sp>
      <p:sp>
        <p:nvSpPr>
          <p:cNvPr id="871427" name="Rectangle 3"/>
          <p:cNvSpPr>
            <a:spLocks noGrp="1" noChangeArrowheads="1"/>
          </p:cNvSpPr>
          <p:nvPr>
            <p:ph type="body" idx="1"/>
          </p:nvPr>
        </p:nvSpPr>
        <p:spPr>
          <a:xfrm>
            <a:off x="457200" y="1600200"/>
            <a:ext cx="8507288" cy="4530725"/>
          </a:xfrm>
        </p:spPr>
        <p:txBody>
          <a:bodyPr/>
          <a:lstStyle/>
          <a:p>
            <a:pPr marL="2776538" indent="-2776538">
              <a:buFont typeface="Wingdings" pitchFamily="2" charset="2"/>
              <a:buNone/>
              <a:tabLst>
                <a:tab pos="2424113" algn="l"/>
                <a:tab pos="3492500" algn="l"/>
              </a:tabLst>
            </a:pPr>
            <a:r>
              <a:rPr lang="en-GB" dirty="0"/>
              <a:t>Authorisation	-	the arrangements in place to ensure officers are empowered to act</a:t>
            </a:r>
          </a:p>
          <a:p>
            <a:pPr marL="2776538" indent="-2776538">
              <a:buFont typeface="Wingdings" pitchFamily="2" charset="2"/>
              <a:buNone/>
              <a:tabLst>
                <a:tab pos="2424113" algn="l"/>
                <a:tab pos="3492500" algn="l"/>
              </a:tabLst>
            </a:pPr>
            <a:r>
              <a:rPr lang="en-GB" dirty="0"/>
              <a:t>Delegation	-	method by which officers are authorised to exercise powers and/or associated managerial decision making responsibilities</a:t>
            </a:r>
          </a:p>
        </p:txBody>
      </p:sp>
      <p:pic>
        <p:nvPicPr>
          <p:cNvPr id="2" name="Picture 1"/>
          <p:cNvPicPr>
            <a:picLocks noChangeAspect="1"/>
          </p:cNvPicPr>
          <p:nvPr/>
        </p:nvPicPr>
        <p:blipFill>
          <a:blip r:embed="rId3"/>
          <a:stretch>
            <a:fillRect/>
          </a:stretch>
        </p:blipFill>
        <p:spPr>
          <a:xfrm>
            <a:off x="6809069" y="5435921"/>
            <a:ext cx="1877731" cy="695004"/>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Food Law Code of Practice</a:t>
            </a:r>
            <a:br>
              <a:rPr lang="en-GB" dirty="0"/>
            </a:br>
            <a:r>
              <a:rPr lang="en-GB" sz="2800" dirty="0"/>
              <a:t>Chapter 4.2</a:t>
            </a:r>
          </a:p>
        </p:txBody>
      </p:sp>
      <p:sp>
        <p:nvSpPr>
          <p:cNvPr id="3" name="Content Placeholder 2"/>
          <p:cNvSpPr>
            <a:spLocks noGrp="1"/>
          </p:cNvSpPr>
          <p:nvPr>
            <p:ph idx="1"/>
          </p:nvPr>
        </p:nvSpPr>
        <p:spPr>
          <a:xfrm>
            <a:off x="457200" y="1600200"/>
            <a:ext cx="8363272" cy="4530725"/>
          </a:xfrm>
        </p:spPr>
        <p:txBody>
          <a:bodyPr>
            <a:normAutofit/>
          </a:bodyPr>
          <a:lstStyle/>
          <a:p>
            <a:r>
              <a:rPr lang="en-GB" dirty="0"/>
              <a:t>European Communities Act 1972 </a:t>
            </a:r>
          </a:p>
          <a:p>
            <a:pPr lvl="1"/>
            <a:r>
              <a:rPr lang="en-GB" dirty="0"/>
              <a:t>Provides mechanism for incorporating EU law into the domestic law of the UK. </a:t>
            </a:r>
          </a:p>
          <a:p>
            <a:pPr lvl="1"/>
            <a:r>
              <a:rPr lang="en-GB" dirty="0"/>
              <a:t>The Act does not provide any enforcement powers. </a:t>
            </a:r>
          </a:p>
          <a:p>
            <a:pPr lvl="1"/>
            <a:r>
              <a:rPr lang="en-GB" dirty="0"/>
              <a:t>Officers must be specifically authorised under the relevant Regulations made under the ECA 72</a:t>
            </a:r>
          </a:p>
          <a:p>
            <a:pPr lvl="2"/>
            <a:r>
              <a:rPr lang="en-GB" dirty="0"/>
              <a:t>This authorisation must be correctly described in the authorisation documents and officers’ credentials.</a:t>
            </a:r>
          </a:p>
          <a:p>
            <a:endParaRPr lang="en-GB" dirty="0"/>
          </a:p>
        </p:txBody>
      </p:sp>
      <p:pic>
        <p:nvPicPr>
          <p:cNvPr id="4" name="Picture 3"/>
          <p:cNvPicPr>
            <a:picLocks noChangeAspect="1"/>
          </p:cNvPicPr>
          <p:nvPr/>
        </p:nvPicPr>
        <p:blipFill>
          <a:blip r:embed="rId3"/>
          <a:stretch>
            <a:fillRect/>
          </a:stretch>
        </p:blipFill>
        <p:spPr>
          <a:xfrm>
            <a:off x="6588224" y="5364474"/>
            <a:ext cx="1877731" cy="695004"/>
          </a:xfrm>
          <a:prstGeom prst="rect">
            <a:avLst/>
          </a:prstGeom>
        </p:spPr>
      </p:pic>
    </p:spTree>
    <p:extLst>
      <p:ext uri="{BB962C8B-B14F-4D97-AF65-F5344CB8AC3E}">
        <p14:creationId xmlns:p14="http://schemas.microsoft.com/office/powerpoint/2010/main" val="4243014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1426" name="Rectangle 2"/>
          <p:cNvSpPr>
            <a:spLocks noGrp="1" noChangeArrowheads="1"/>
          </p:cNvSpPr>
          <p:nvPr>
            <p:ph type="title"/>
          </p:nvPr>
        </p:nvSpPr>
        <p:spPr/>
        <p:txBody>
          <a:bodyPr/>
          <a:lstStyle/>
          <a:p>
            <a:r>
              <a:rPr lang="en-GB" dirty="0"/>
              <a:t>Competency</a:t>
            </a:r>
            <a:br>
              <a:rPr lang="en-GB" dirty="0"/>
            </a:br>
            <a:r>
              <a:rPr lang="en-GB" sz="2800" dirty="0"/>
              <a:t>Food Law Code of Practice</a:t>
            </a:r>
          </a:p>
        </p:txBody>
      </p:sp>
      <p:sp>
        <p:nvSpPr>
          <p:cNvPr id="871427" name="Rectangle 3"/>
          <p:cNvSpPr>
            <a:spLocks noGrp="1" noChangeArrowheads="1"/>
          </p:cNvSpPr>
          <p:nvPr>
            <p:ph type="body" idx="1"/>
          </p:nvPr>
        </p:nvSpPr>
        <p:spPr>
          <a:xfrm>
            <a:off x="457200" y="1562571"/>
            <a:ext cx="8507288" cy="4530725"/>
          </a:xfrm>
        </p:spPr>
        <p:txBody>
          <a:bodyPr/>
          <a:lstStyle/>
          <a:p>
            <a:r>
              <a:rPr lang="en-GB" dirty="0"/>
              <a:t>Before officers are authorised to deliver official controls, the Lead Food Officer must ensure that the officer: </a:t>
            </a:r>
          </a:p>
          <a:p>
            <a:pPr lvl="1"/>
            <a:r>
              <a:rPr lang="en-GB" dirty="0"/>
              <a:t>Holds the baseline qualification or</a:t>
            </a:r>
            <a:r>
              <a:rPr lang="en-GB" b="1" dirty="0"/>
              <a:t> </a:t>
            </a:r>
            <a:r>
              <a:rPr lang="en-GB" dirty="0"/>
              <a:t>equivalent </a:t>
            </a:r>
          </a:p>
          <a:p>
            <a:pPr lvl="1"/>
            <a:r>
              <a:rPr lang="en-GB" dirty="0"/>
              <a:t>Meets the relevant competencies listed at section 4.8 onwards</a:t>
            </a:r>
          </a:p>
          <a:p>
            <a:pPr lvl="1"/>
            <a:r>
              <a:rPr lang="en-GB" dirty="0"/>
              <a:t>Demonstrates they have maintained their Continuing Professional </a:t>
            </a:r>
            <a:r>
              <a:rPr lang="en-GB" sz="2600" dirty="0"/>
              <a:t>Development (CPD)</a:t>
            </a:r>
          </a:p>
        </p:txBody>
      </p:sp>
      <p:pic>
        <p:nvPicPr>
          <p:cNvPr id="2" name="Picture 1"/>
          <p:cNvPicPr>
            <a:picLocks noChangeAspect="1"/>
          </p:cNvPicPr>
          <p:nvPr/>
        </p:nvPicPr>
        <p:blipFill>
          <a:blip r:embed="rId3"/>
          <a:stretch>
            <a:fillRect/>
          </a:stretch>
        </p:blipFill>
        <p:spPr>
          <a:xfrm>
            <a:off x="6809069" y="5435921"/>
            <a:ext cx="1877731" cy="695004"/>
          </a:xfrm>
          <a:prstGeom prst="rect">
            <a:avLst/>
          </a:prstGeom>
        </p:spPr>
      </p:pic>
    </p:spTree>
    <p:extLst>
      <p:ext uri="{BB962C8B-B14F-4D97-AF65-F5344CB8AC3E}">
        <p14:creationId xmlns:p14="http://schemas.microsoft.com/office/powerpoint/2010/main" val="3246459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GB" dirty="0"/>
              <a:t>Powers of Entry</a:t>
            </a:r>
          </a:p>
        </p:txBody>
      </p:sp>
      <p:sp>
        <p:nvSpPr>
          <p:cNvPr id="2" name="Content Placeholder 1"/>
          <p:cNvSpPr>
            <a:spLocks noGrp="1"/>
          </p:cNvSpPr>
          <p:nvPr>
            <p:ph idx="1"/>
          </p:nvPr>
        </p:nvSpPr>
        <p:spPr>
          <a:xfrm>
            <a:off x="457200" y="1196752"/>
            <a:ext cx="8229600" cy="4530725"/>
          </a:xfrm>
        </p:spPr>
        <p:txBody>
          <a:bodyPr/>
          <a:lstStyle/>
          <a:p>
            <a:r>
              <a:rPr lang="en-GB" dirty="0"/>
              <a:t>Food Safety Act 1990 s.32(1)</a:t>
            </a:r>
          </a:p>
          <a:p>
            <a:r>
              <a:rPr lang="en-GB" sz="2800" dirty="0"/>
              <a:t>“admission to any premises used only as a private dwelling-house shall not be demanded as of right unless 24 hours’ notice of the intended entry has been given to the occupier”</a:t>
            </a:r>
          </a:p>
          <a:p>
            <a:r>
              <a:rPr lang="en-GB" dirty="0"/>
              <a:t>Home Office Code of Practice – December 2014</a:t>
            </a:r>
          </a:p>
          <a:p>
            <a:r>
              <a:rPr lang="en-GB" dirty="0"/>
              <a:t>FSA Review of the Food Standards Agency Powers of Entry – November 2014</a:t>
            </a:r>
          </a:p>
          <a:p>
            <a:endParaRPr lang="en-GB" dirty="0"/>
          </a:p>
        </p:txBody>
      </p:sp>
    </p:spTree>
    <p:extLst>
      <p:ext uri="{BB962C8B-B14F-4D97-AF65-F5344CB8AC3E}">
        <p14:creationId xmlns:p14="http://schemas.microsoft.com/office/powerpoint/2010/main" val="35259486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9602" name="Rectangle 2"/>
          <p:cNvSpPr>
            <a:spLocks noGrp="1" noChangeArrowheads="1"/>
          </p:cNvSpPr>
          <p:nvPr>
            <p:ph type="title"/>
          </p:nvPr>
        </p:nvSpPr>
        <p:spPr/>
        <p:txBody>
          <a:bodyPr/>
          <a:lstStyle/>
          <a:p>
            <a:r>
              <a:rPr lang="en-GB" dirty="0"/>
              <a:t>Entry warrants</a:t>
            </a:r>
          </a:p>
        </p:txBody>
      </p:sp>
      <p:sp>
        <p:nvSpPr>
          <p:cNvPr id="2" name="Content Placeholder 1"/>
          <p:cNvSpPr>
            <a:spLocks noGrp="1"/>
          </p:cNvSpPr>
          <p:nvPr>
            <p:ph idx="1"/>
          </p:nvPr>
        </p:nvSpPr>
        <p:spPr>
          <a:xfrm>
            <a:off x="457200" y="980728"/>
            <a:ext cx="8229600" cy="4530725"/>
          </a:xfrm>
        </p:spPr>
        <p:txBody>
          <a:bodyPr/>
          <a:lstStyle/>
          <a:p>
            <a:r>
              <a:rPr lang="en-GB" dirty="0"/>
              <a:t>Food Safety Act 1990 s.32(2)</a:t>
            </a:r>
          </a:p>
          <a:p>
            <a:pPr lvl="1"/>
            <a:r>
              <a:rPr lang="en-GB" dirty="0"/>
              <a:t>Signed by a JP</a:t>
            </a:r>
          </a:p>
          <a:p>
            <a:pPr lvl="1"/>
            <a:r>
              <a:rPr lang="en-GB" dirty="0"/>
              <a:t>Satisfied reasonable ground for entry</a:t>
            </a:r>
          </a:p>
          <a:p>
            <a:pPr lvl="2"/>
            <a:r>
              <a:rPr lang="en-GB" dirty="0"/>
              <a:t>that admission to the premises has been refused, or a notice of the intention to apply for a warrant has been given to the occupier; or</a:t>
            </a:r>
          </a:p>
          <a:p>
            <a:pPr lvl="2"/>
            <a:r>
              <a:rPr lang="en-GB" dirty="0"/>
              <a:t>that the giving of a notice would defeat the object of the entry, or that the case is one of urgency, or that the premises are unoccupied or the occupier temporarily absent,</a:t>
            </a:r>
          </a:p>
          <a:p>
            <a:pPr lvl="1"/>
            <a:r>
              <a:rPr lang="en-GB" dirty="0"/>
              <a:t>Entry if need be by reasonable force</a:t>
            </a:r>
          </a:p>
          <a:p>
            <a:pPr lvl="1"/>
            <a:r>
              <a:rPr lang="en-GB" dirty="0"/>
              <a:t>In force for 1 month</a:t>
            </a:r>
          </a:p>
        </p:txBody>
      </p:sp>
    </p:spTree>
    <p:extLst>
      <p:ext uri="{BB962C8B-B14F-4D97-AF65-F5344CB8AC3E}">
        <p14:creationId xmlns:p14="http://schemas.microsoft.com/office/powerpoint/2010/main" val="274049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826" name="Rectangle 2"/>
          <p:cNvSpPr>
            <a:spLocks noGrp="1" noChangeArrowheads="1"/>
          </p:cNvSpPr>
          <p:nvPr>
            <p:ph type="title"/>
          </p:nvPr>
        </p:nvSpPr>
        <p:spPr/>
        <p:txBody>
          <a:bodyPr/>
          <a:lstStyle/>
          <a:p>
            <a:r>
              <a:rPr lang="en-GB" dirty="0"/>
              <a:t>Case Study</a:t>
            </a:r>
          </a:p>
        </p:txBody>
      </p:sp>
      <p:sp>
        <p:nvSpPr>
          <p:cNvPr id="2" name="Content Placeholder 1"/>
          <p:cNvSpPr>
            <a:spLocks noGrp="1"/>
          </p:cNvSpPr>
          <p:nvPr>
            <p:ph idx="1"/>
          </p:nvPr>
        </p:nvSpPr>
        <p:spPr/>
        <p:txBody>
          <a:bodyPr/>
          <a:lstStyle/>
          <a:p>
            <a:r>
              <a:rPr lang="en-GB" dirty="0"/>
              <a:t>Identify the:</a:t>
            </a:r>
          </a:p>
          <a:p>
            <a:pPr lvl="1"/>
            <a:r>
              <a:rPr lang="en-GB" dirty="0"/>
              <a:t>Likely offences</a:t>
            </a:r>
          </a:p>
          <a:p>
            <a:pPr lvl="1"/>
            <a:r>
              <a:rPr lang="en-GB" dirty="0"/>
              <a:t>Matters that prosecution will need to prove</a:t>
            </a:r>
          </a:p>
          <a:p>
            <a:pPr lvl="1"/>
            <a:r>
              <a:rPr lang="en-GB" dirty="0"/>
              <a:t>Potential defences available</a:t>
            </a:r>
          </a:p>
          <a:p>
            <a:pPr lvl="1"/>
            <a:endParaRPr lang="en-GB" dirty="0"/>
          </a:p>
        </p:txBody>
      </p:sp>
      <p:pic>
        <p:nvPicPr>
          <p:cNvPr id="3" name="Picture 2"/>
          <p:cNvPicPr>
            <a:picLocks noChangeAspect="1"/>
          </p:cNvPicPr>
          <p:nvPr/>
        </p:nvPicPr>
        <p:blipFill>
          <a:blip r:embed="rId3"/>
          <a:stretch>
            <a:fillRect/>
          </a:stretch>
        </p:blipFill>
        <p:spPr>
          <a:xfrm>
            <a:off x="6732240" y="5310913"/>
            <a:ext cx="1877731" cy="69500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r>
              <a:rPr lang="en-GB" dirty="0"/>
              <a:t>What is a Crime?</a:t>
            </a:r>
          </a:p>
        </p:txBody>
      </p:sp>
      <p:sp>
        <p:nvSpPr>
          <p:cNvPr id="576515" name="Rectangle 3"/>
          <p:cNvSpPr>
            <a:spLocks noGrp="1" noChangeArrowheads="1"/>
          </p:cNvSpPr>
          <p:nvPr>
            <p:ph type="body" idx="1"/>
          </p:nvPr>
        </p:nvSpPr>
        <p:spPr/>
        <p:txBody>
          <a:bodyPr/>
          <a:lstStyle/>
          <a:p>
            <a:r>
              <a:rPr lang="en-GB" dirty="0"/>
              <a:t>A Crime is:</a:t>
            </a:r>
          </a:p>
          <a:p>
            <a:pPr lvl="1"/>
            <a:r>
              <a:rPr lang="en-GB" dirty="0"/>
              <a:t>an Act or</a:t>
            </a:r>
          </a:p>
          <a:p>
            <a:pPr lvl="1"/>
            <a:r>
              <a:rPr lang="en-GB" dirty="0"/>
              <a:t>an Omission or</a:t>
            </a:r>
          </a:p>
          <a:p>
            <a:pPr lvl="1"/>
            <a:r>
              <a:rPr lang="en-GB" dirty="0"/>
              <a:t>a State of Affairs</a:t>
            </a:r>
          </a:p>
          <a:p>
            <a:endParaRPr lang="en-GB" dirty="0"/>
          </a:p>
          <a:p>
            <a:r>
              <a:rPr lang="en-GB" dirty="0"/>
              <a:t>That Contravenes the law</a:t>
            </a:r>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extLst>
      <p:ext uri="{BB962C8B-B14F-4D97-AF65-F5344CB8AC3E}">
        <p14:creationId xmlns:p14="http://schemas.microsoft.com/office/powerpoint/2010/main" val="2191116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2452" name="Rectangle 4"/>
          <p:cNvSpPr>
            <a:spLocks noGrp="1" noChangeArrowheads="1"/>
          </p:cNvSpPr>
          <p:nvPr>
            <p:ph type="ctrTitle"/>
          </p:nvPr>
        </p:nvSpPr>
        <p:spPr/>
        <p:txBody>
          <a:bodyPr/>
          <a:lstStyle/>
          <a:p>
            <a:r>
              <a:rPr lang="en-GB"/>
              <a:t>Evidence</a:t>
            </a:r>
            <a:endParaRPr lang="en-US"/>
          </a:p>
        </p:txBody>
      </p:sp>
      <p:sp>
        <p:nvSpPr>
          <p:cNvPr id="872453" name="Rectangle 5"/>
          <p:cNvSpPr>
            <a:spLocks noGrp="1" noChangeArrowheads="1"/>
          </p:cNvSpPr>
          <p:nvPr>
            <p:ph type="subTitle" idx="1"/>
          </p:nvPr>
        </p:nvSpPr>
        <p:spPr/>
        <p:txBody>
          <a:bodyPr/>
          <a:lstStyle/>
          <a:p>
            <a:endParaRPr lang="en-US" dirty="0"/>
          </a:p>
        </p:txBody>
      </p:sp>
      <p:pic>
        <p:nvPicPr>
          <p:cNvPr id="2" name="Picture 1"/>
          <p:cNvPicPr>
            <a:picLocks noChangeAspect="1"/>
          </p:cNvPicPr>
          <p:nvPr/>
        </p:nvPicPr>
        <p:blipFill>
          <a:blip r:embed="rId3"/>
          <a:stretch>
            <a:fillRect/>
          </a:stretch>
        </p:blipFill>
        <p:spPr>
          <a:xfrm>
            <a:off x="6300192" y="4941168"/>
            <a:ext cx="1877731" cy="695004"/>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Grp="1" noChangeArrowheads="1"/>
          </p:cNvSpPr>
          <p:nvPr>
            <p:ph type="title"/>
          </p:nvPr>
        </p:nvSpPr>
        <p:spPr>
          <a:noFill/>
          <a:ln/>
        </p:spPr>
        <p:txBody>
          <a:bodyPr lIns="92075" tIns="46038" rIns="92075" bIns="46038" anchor="ctr"/>
          <a:lstStyle/>
          <a:p>
            <a:r>
              <a:rPr lang="en-GB"/>
              <a:t>Evidence</a:t>
            </a:r>
          </a:p>
        </p:txBody>
      </p:sp>
      <p:sp>
        <p:nvSpPr>
          <p:cNvPr id="592899" name="Rectangle 3"/>
          <p:cNvSpPr>
            <a:spLocks noGrp="1" noChangeArrowheads="1"/>
          </p:cNvSpPr>
          <p:nvPr>
            <p:ph type="body" idx="1"/>
          </p:nvPr>
        </p:nvSpPr>
        <p:spPr>
          <a:xfrm>
            <a:off x="457718" y="1417638"/>
            <a:ext cx="8229600" cy="4530725"/>
          </a:xfrm>
          <a:noFill/>
          <a:ln/>
        </p:spPr>
        <p:txBody>
          <a:bodyPr lIns="92075" tIns="46038" rIns="92075" bIns="46038"/>
          <a:lstStyle/>
          <a:p>
            <a:r>
              <a:rPr lang="en-GB" dirty="0"/>
              <a:t>Evidence = anything that is used to prove or disprove an alleged matter that is subject to judicial consideration.</a:t>
            </a:r>
          </a:p>
          <a:p>
            <a:r>
              <a:rPr lang="en-GB" dirty="0"/>
              <a:t>Includes:</a:t>
            </a:r>
          </a:p>
          <a:p>
            <a:pPr lvl="1"/>
            <a:r>
              <a:rPr lang="en-GB" dirty="0"/>
              <a:t>Oral evidence</a:t>
            </a:r>
          </a:p>
          <a:p>
            <a:pPr lvl="1"/>
            <a:r>
              <a:rPr lang="en-GB" dirty="0"/>
              <a:t>Documentary evidence</a:t>
            </a:r>
          </a:p>
          <a:p>
            <a:pPr lvl="1"/>
            <a:r>
              <a:rPr lang="en-GB" dirty="0"/>
              <a:t>Real evidence</a:t>
            </a:r>
          </a:p>
          <a:p>
            <a:pPr lvl="1"/>
            <a:r>
              <a:rPr lang="en-GB" dirty="0"/>
              <a:t>Circumstantial evidence</a:t>
            </a:r>
          </a:p>
        </p:txBody>
      </p:sp>
      <p:pic>
        <p:nvPicPr>
          <p:cNvPr id="2" name="Picture 1"/>
          <p:cNvPicPr>
            <a:picLocks noChangeAspect="1"/>
          </p:cNvPicPr>
          <p:nvPr/>
        </p:nvPicPr>
        <p:blipFill>
          <a:blip r:embed="rId3"/>
          <a:stretch>
            <a:fillRect/>
          </a:stretch>
        </p:blipFill>
        <p:spPr>
          <a:xfrm>
            <a:off x="6809069" y="5382242"/>
            <a:ext cx="1877731" cy="695004"/>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Evidence</a:t>
            </a:r>
          </a:p>
        </p:txBody>
      </p:sp>
      <p:sp>
        <p:nvSpPr>
          <p:cNvPr id="3" name="Content Placeholder 2"/>
          <p:cNvSpPr>
            <a:spLocks noGrp="1"/>
          </p:cNvSpPr>
          <p:nvPr>
            <p:ph idx="1"/>
          </p:nvPr>
        </p:nvSpPr>
        <p:spPr>
          <a:xfrm>
            <a:off x="457200" y="1268760"/>
            <a:ext cx="8229600" cy="4530725"/>
          </a:xfrm>
        </p:spPr>
        <p:txBody>
          <a:bodyPr/>
          <a:lstStyle/>
          <a:p>
            <a:pPr algn="ctr">
              <a:buNone/>
            </a:pPr>
            <a:r>
              <a:rPr lang="en-GB" sz="5400" dirty="0">
                <a:solidFill>
                  <a:srgbClr val="FF0000"/>
                </a:solidFill>
              </a:rPr>
              <a:t>Admissibility v Reliability</a:t>
            </a:r>
          </a:p>
        </p:txBody>
      </p:sp>
      <p:pic>
        <p:nvPicPr>
          <p:cNvPr id="5" name="Picture 4"/>
          <p:cNvPicPr>
            <a:picLocks noChangeAspect="1"/>
          </p:cNvPicPr>
          <p:nvPr/>
        </p:nvPicPr>
        <p:blipFill>
          <a:blip r:embed="rId3"/>
          <a:stretch>
            <a:fillRect/>
          </a:stretch>
        </p:blipFill>
        <p:spPr>
          <a:xfrm>
            <a:off x="6516216" y="5328939"/>
            <a:ext cx="1877731" cy="695004"/>
          </a:xfrm>
          <a:prstGeom prst="rect">
            <a:avLst/>
          </a:prstGeom>
        </p:spPr>
      </p:pic>
      <p:sp>
        <p:nvSpPr>
          <p:cNvPr id="9" name="Rectangle 8"/>
          <p:cNvSpPr/>
          <p:nvPr/>
        </p:nvSpPr>
        <p:spPr>
          <a:xfrm>
            <a:off x="1049131" y="2776991"/>
            <a:ext cx="7344816" cy="1514261"/>
          </a:xfrm>
          <a:prstGeom prst="rect">
            <a:avLst/>
          </a:prstGeom>
        </p:spPr>
        <p:txBody>
          <a:bodyPr wrap="square">
            <a:spAutoFit/>
          </a:bodyPr>
          <a:lstStyle/>
          <a:p>
            <a:pPr marL="342900" lvl="0" indent="-342900">
              <a:spcBef>
                <a:spcPct val="20000"/>
              </a:spcBef>
              <a:buClr>
                <a:srgbClr val="CC9900"/>
              </a:buClr>
              <a:buSzPct val="65000"/>
              <a:buFont typeface="Wingdings" pitchFamily="2" charset="2"/>
              <a:buChar char="n"/>
            </a:pPr>
            <a:r>
              <a:rPr lang="en-GB" sz="3000" kern="0" dirty="0">
                <a:solidFill>
                  <a:srgbClr val="000000"/>
                </a:solidFill>
                <a:latin typeface="Arial"/>
              </a:rPr>
              <a:t>Evidence must be </a:t>
            </a:r>
          </a:p>
          <a:p>
            <a:pPr marL="669925" lvl="1" indent="-325438">
              <a:spcBef>
                <a:spcPct val="20000"/>
              </a:spcBef>
              <a:buClr>
                <a:srgbClr val="3B812F"/>
              </a:buClr>
              <a:buSzPct val="60000"/>
              <a:buFont typeface="Wingdings" pitchFamily="2" charset="2"/>
              <a:buChar char="q"/>
            </a:pPr>
            <a:r>
              <a:rPr lang="en-GB" sz="2600" b="1" kern="0" dirty="0">
                <a:solidFill>
                  <a:srgbClr val="FF0000"/>
                </a:solidFill>
                <a:latin typeface="Arial"/>
              </a:rPr>
              <a:t>Admissible</a:t>
            </a:r>
            <a:r>
              <a:rPr lang="en-GB" sz="2600" kern="0" dirty="0">
                <a:solidFill>
                  <a:srgbClr val="000000"/>
                </a:solidFill>
                <a:latin typeface="Arial"/>
              </a:rPr>
              <a:t> to be used in court</a:t>
            </a:r>
          </a:p>
          <a:p>
            <a:pPr marL="669925" lvl="1" indent="-325438">
              <a:spcBef>
                <a:spcPct val="20000"/>
              </a:spcBef>
              <a:buClr>
                <a:srgbClr val="3B812F"/>
              </a:buClr>
              <a:buSzPct val="60000"/>
              <a:buFont typeface="Wingdings" pitchFamily="2" charset="2"/>
              <a:buChar char="q"/>
            </a:pPr>
            <a:r>
              <a:rPr lang="en-GB" sz="2600" b="1" kern="0" dirty="0">
                <a:solidFill>
                  <a:srgbClr val="35742A">
                    <a:lumMod val="60000"/>
                    <a:lumOff val="40000"/>
                  </a:srgbClr>
                </a:solidFill>
                <a:latin typeface="Arial"/>
              </a:rPr>
              <a:t>Reliable</a:t>
            </a:r>
            <a:r>
              <a:rPr lang="en-GB" sz="2600" kern="0" dirty="0">
                <a:solidFill>
                  <a:srgbClr val="000000"/>
                </a:solidFill>
                <a:latin typeface="Arial"/>
              </a:rPr>
              <a:t> for it to be believed by court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a:noFill/>
          <a:ln/>
        </p:spPr>
        <p:txBody>
          <a:bodyPr lIns="92075" tIns="46038" rIns="92075" bIns="46038" anchor="ctr"/>
          <a:lstStyle/>
          <a:p>
            <a:r>
              <a:rPr lang="en-GB"/>
              <a:t>Rules of Evidence</a:t>
            </a:r>
          </a:p>
        </p:txBody>
      </p:sp>
      <p:sp>
        <p:nvSpPr>
          <p:cNvPr id="593923" name="Rectangle 3"/>
          <p:cNvSpPr>
            <a:spLocks noGrp="1" noChangeArrowheads="1"/>
          </p:cNvSpPr>
          <p:nvPr>
            <p:ph type="body" idx="1"/>
          </p:nvPr>
        </p:nvSpPr>
        <p:spPr>
          <a:noFill/>
          <a:ln/>
        </p:spPr>
        <p:txBody>
          <a:bodyPr lIns="92075" tIns="46038" rIns="92075" bIns="46038"/>
          <a:lstStyle/>
          <a:p>
            <a:r>
              <a:rPr lang="en-GB" dirty="0"/>
              <a:t>Determine the manner in which evidence is introduced and used in a trial.</a:t>
            </a:r>
          </a:p>
          <a:p>
            <a:endParaRPr lang="en-GB" dirty="0"/>
          </a:p>
          <a:p>
            <a:r>
              <a:rPr lang="en-GB" dirty="0"/>
              <a:t>All relevant evidence should be </a:t>
            </a:r>
          </a:p>
          <a:p>
            <a:pPr lvl="1"/>
            <a:r>
              <a:rPr lang="en-GB" dirty="0"/>
              <a:t>Obtained lawfully</a:t>
            </a:r>
          </a:p>
          <a:p>
            <a:pPr lvl="1"/>
            <a:r>
              <a:rPr lang="en-GB" dirty="0"/>
              <a:t>Handled appropriately</a:t>
            </a:r>
          </a:p>
          <a:p>
            <a:pPr lvl="1"/>
            <a:r>
              <a:rPr lang="en-GB" dirty="0"/>
              <a:t>Used effectively</a:t>
            </a:r>
          </a:p>
          <a:p>
            <a:pPr lvl="1"/>
            <a:endParaRPr lang="en-GB" dirty="0"/>
          </a:p>
          <a:p>
            <a:endParaRPr lang="en-GB" dirty="0"/>
          </a:p>
          <a:p>
            <a:pPr lvl="1"/>
            <a:endParaRPr lang="en-GB" dirty="0"/>
          </a:p>
          <a:p>
            <a:pPr>
              <a:buFont typeface="Wingdings" pitchFamily="2" charset="2"/>
              <a:buNone/>
            </a:pPr>
            <a:endParaRPr lang="en-GB" dirty="0"/>
          </a:p>
        </p:txBody>
      </p:sp>
      <p:pic>
        <p:nvPicPr>
          <p:cNvPr id="2" name="Picture 1"/>
          <p:cNvPicPr>
            <a:picLocks noChangeAspect="1"/>
          </p:cNvPicPr>
          <p:nvPr/>
        </p:nvPicPr>
        <p:blipFill>
          <a:blip r:embed="rId3"/>
          <a:stretch>
            <a:fillRect/>
          </a:stretch>
        </p:blipFill>
        <p:spPr>
          <a:xfrm>
            <a:off x="6660232" y="5417586"/>
            <a:ext cx="1877731" cy="695004"/>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noFill/>
          <a:ln/>
        </p:spPr>
        <p:txBody>
          <a:bodyPr lIns="92075" tIns="46038" rIns="92075" bIns="46038" anchor="ctr"/>
          <a:lstStyle/>
          <a:p>
            <a:r>
              <a:rPr lang="en-GB"/>
              <a:t>Notebooks</a:t>
            </a:r>
          </a:p>
        </p:txBody>
      </p:sp>
      <p:sp>
        <p:nvSpPr>
          <p:cNvPr id="594947" name="Rectangle 3"/>
          <p:cNvSpPr>
            <a:spLocks noGrp="1" noChangeArrowheads="1"/>
          </p:cNvSpPr>
          <p:nvPr>
            <p:ph type="body" idx="1"/>
          </p:nvPr>
        </p:nvSpPr>
        <p:spPr>
          <a:noFill/>
          <a:ln/>
        </p:spPr>
        <p:txBody>
          <a:bodyPr lIns="92075" tIns="46038" rIns="92075" bIns="46038"/>
          <a:lstStyle/>
          <a:p>
            <a:r>
              <a:rPr lang="en-GB" dirty="0"/>
              <a:t>Person giving oral evidence may</a:t>
            </a:r>
          </a:p>
          <a:p>
            <a:pPr lvl="1"/>
            <a:r>
              <a:rPr lang="en-GB" dirty="0"/>
              <a:t>Refresh memory from a document</a:t>
            </a:r>
          </a:p>
          <a:p>
            <a:pPr lvl="1"/>
            <a:r>
              <a:rPr lang="en-GB" dirty="0"/>
              <a:t>Made or verified by him at an earlier time If:</a:t>
            </a:r>
          </a:p>
          <a:p>
            <a:pPr lvl="1"/>
            <a:endParaRPr lang="en-GB" dirty="0"/>
          </a:p>
          <a:p>
            <a:pPr lvl="1"/>
            <a:r>
              <a:rPr lang="en-GB" dirty="0"/>
              <a:t>He states when giving oral evidence:</a:t>
            </a:r>
          </a:p>
          <a:p>
            <a:pPr lvl="2"/>
            <a:r>
              <a:rPr lang="en-GB" dirty="0"/>
              <a:t>Document records his recollection of matter and</a:t>
            </a:r>
          </a:p>
          <a:p>
            <a:pPr lvl="2"/>
            <a:r>
              <a:rPr lang="en-GB" dirty="0"/>
              <a:t>His recollection of the matter at that time</a:t>
            </a:r>
          </a:p>
          <a:p>
            <a:pPr lvl="3"/>
            <a:r>
              <a:rPr lang="en-GB" dirty="0"/>
              <a:t>Significantly better than at time of giving evidence</a:t>
            </a:r>
          </a:p>
          <a:p>
            <a:pPr algn="ctr">
              <a:buFont typeface="Wingdings" pitchFamily="2" charset="2"/>
              <a:buNone/>
            </a:pPr>
            <a:r>
              <a:rPr lang="en-GB" dirty="0"/>
              <a:t> </a:t>
            </a:r>
            <a:r>
              <a:rPr lang="en-GB" sz="1600" dirty="0"/>
              <a:t>s 139 Criminal Justice Act 2003</a:t>
            </a:r>
          </a:p>
        </p:txBody>
      </p:sp>
      <p:pic>
        <p:nvPicPr>
          <p:cNvPr id="3" name="Picture 2"/>
          <p:cNvPicPr>
            <a:picLocks noChangeAspect="1"/>
          </p:cNvPicPr>
          <p:nvPr/>
        </p:nvPicPr>
        <p:blipFill>
          <a:blip r:embed="rId3"/>
          <a:stretch>
            <a:fillRect/>
          </a:stretch>
        </p:blipFill>
        <p:spPr>
          <a:xfrm>
            <a:off x="6807917" y="5426777"/>
            <a:ext cx="1877731" cy="69500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Grp="1" noChangeArrowheads="1"/>
          </p:cNvSpPr>
          <p:nvPr>
            <p:ph type="title"/>
          </p:nvPr>
        </p:nvSpPr>
        <p:spPr>
          <a:noFill/>
          <a:ln/>
        </p:spPr>
        <p:txBody>
          <a:bodyPr lIns="92075" tIns="46038" rIns="92075" bIns="46038" anchor="ctr"/>
          <a:lstStyle/>
          <a:p>
            <a:r>
              <a:rPr lang="en-GB"/>
              <a:t>Notebooks</a:t>
            </a:r>
          </a:p>
        </p:txBody>
      </p:sp>
      <p:sp>
        <p:nvSpPr>
          <p:cNvPr id="596995" name="Rectangle 3"/>
          <p:cNvSpPr>
            <a:spLocks noGrp="1" noChangeArrowheads="1"/>
          </p:cNvSpPr>
          <p:nvPr>
            <p:ph type="body" idx="1"/>
          </p:nvPr>
        </p:nvSpPr>
        <p:spPr>
          <a:noFill/>
          <a:ln/>
        </p:spPr>
        <p:txBody>
          <a:bodyPr lIns="92075" tIns="46038" rIns="92075" bIns="46038"/>
          <a:lstStyle/>
          <a:p>
            <a:r>
              <a:rPr lang="en-GB"/>
              <a:t>Best Practice : No </a:t>
            </a:r>
            <a:r>
              <a:rPr lang="en-GB" b="1"/>
              <a:t>ELBOWS:</a:t>
            </a:r>
          </a:p>
          <a:p>
            <a:r>
              <a:rPr lang="en-GB"/>
              <a:t>No </a:t>
            </a:r>
            <a:r>
              <a:rPr lang="en-GB" b="1" i="1"/>
              <a:t>E</a:t>
            </a:r>
            <a:r>
              <a:rPr lang="en-GB"/>
              <a:t>rasures</a:t>
            </a:r>
          </a:p>
          <a:p>
            <a:r>
              <a:rPr lang="en-GB"/>
              <a:t>No </a:t>
            </a:r>
            <a:r>
              <a:rPr lang="en-GB" b="1" i="1"/>
              <a:t>L</a:t>
            </a:r>
            <a:r>
              <a:rPr lang="en-GB"/>
              <a:t>eaves torn out</a:t>
            </a:r>
          </a:p>
          <a:p>
            <a:r>
              <a:rPr lang="en-GB"/>
              <a:t>No </a:t>
            </a:r>
            <a:r>
              <a:rPr lang="en-GB" b="1" i="1"/>
              <a:t>B</a:t>
            </a:r>
            <a:r>
              <a:rPr lang="en-GB"/>
              <a:t>lank spaces</a:t>
            </a:r>
          </a:p>
          <a:p>
            <a:r>
              <a:rPr lang="en-GB"/>
              <a:t>No </a:t>
            </a:r>
            <a:r>
              <a:rPr lang="en-GB" b="1" i="1"/>
              <a:t>O</a:t>
            </a:r>
            <a:r>
              <a:rPr lang="en-GB"/>
              <a:t>ver-</a:t>
            </a:r>
            <a:r>
              <a:rPr lang="en-GB" b="1" i="1"/>
              <a:t>W</a:t>
            </a:r>
            <a:r>
              <a:rPr lang="en-GB"/>
              <a:t>riting</a:t>
            </a:r>
          </a:p>
          <a:p>
            <a:r>
              <a:rPr lang="en-GB"/>
              <a:t>No </a:t>
            </a:r>
            <a:r>
              <a:rPr lang="en-GB" b="1" i="1"/>
              <a:t>S</a:t>
            </a:r>
            <a:r>
              <a:rPr lang="en-GB"/>
              <a:t>eparate pieces of paper</a:t>
            </a:r>
          </a:p>
        </p:txBody>
      </p:sp>
      <p:pic>
        <p:nvPicPr>
          <p:cNvPr id="2" name="Picture 1"/>
          <p:cNvPicPr>
            <a:picLocks noChangeAspect="1"/>
          </p:cNvPicPr>
          <p:nvPr/>
        </p:nvPicPr>
        <p:blipFill>
          <a:blip r:embed="rId3"/>
          <a:stretch>
            <a:fillRect/>
          </a:stretch>
        </p:blipFill>
        <p:spPr>
          <a:xfrm>
            <a:off x="6660232" y="5338525"/>
            <a:ext cx="1877731" cy="695004"/>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sz="3800"/>
              <a:t>Photographs &amp; Digital Imaging</a:t>
            </a:r>
          </a:p>
        </p:txBody>
      </p:sp>
      <p:sp>
        <p:nvSpPr>
          <p:cNvPr id="896003" name="Rectangle 3"/>
          <p:cNvSpPr>
            <a:spLocks noGrp="1" noChangeArrowheads="1"/>
          </p:cNvSpPr>
          <p:nvPr>
            <p:ph type="body" idx="1"/>
          </p:nvPr>
        </p:nvSpPr>
        <p:spPr>
          <a:xfrm>
            <a:off x="457200" y="1268413"/>
            <a:ext cx="8362950" cy="4862512"/>
          </a:xfrm>
        </p:spPr>
        <p:txBody>
          <a:bodyPr/>
          <a:lstStyle/>
          <a:p>
            <a:r>
              <a:rPr lang="en-GB" sz="2600" dirty="0"/>
              <a:t>Provide useful evidence to illustrate conditions</a:t>
            </a:r>
          </a:p>
          <a:p>
            <a:endParaRPr lang="en-GB" sz="2600" dirty="0"/>
          </a:p>
          <a:p>
            <a:r>
              <a:rPr lang="en-GB" sz="2600" dirty="0"/>
              <a:t>Consider:</a:t>
            </a:r>
          </a:p>
          <a:p>
            <a:pPr lvl="1"/>
            <a:r>
              <a:rPr lang="en-GB" sz="2200" dirty="0"/>
              <a:t>Evidence of its accuracy</a:t>
            </a:r>
          </a:p>
          <a:p>
            <a:pPr lvl="1"/>
            <a:r>
              <a:rPr lang="en-GB" sz="2200" dirty="0"/>
              <a:t>Time and date settings selected</a:t>
            </a:r>
          </a:p>
          <a:p>
            <a:pPr lvl="1"/>
            <a:r>
              <a:rPr lang="en-GB" sz="2200" dirty="0"/>
              <a:t>Deletion of Image</a:t>
            </a:r>
          </a:p>
          <a:p>
            <a:endParaRPr lang="en-GB" sz="2600" dirty="0"/>
          </a:p>
          <a:p>
            <a:r>
              <a:rPr lang="en-GB" sz="2600" dirty="0"/>
              <a:t>Must start an audit trail for all digital imaging</a:t>
            </a:r>
          </a:p>
          <a:p>
            <a:pPr lvl="1"/>
            <a:r>
              <a:rPr lang="en-US" sz="2200" dirty="0"/>
              <a:t>Use of “Worm”</a:t>
            </a:r>
          </a:p>
          <a:p>
            <a:pPr lvl="2"/>
            <a:r>
              <a:rPr lang="en-US" sz="2000" dirty="0"/>
              <a:t>Write once read many = locks in continuity</a:t>
            </a:r>
          </a:p>
          <a:p>
            <a:pPr lvl="2"/>
            <a:r>
              <a:rPr lang="en-US" sz="2000" dirty="0"/>
              <a:t>CD-R</a:t>
            </a:r>
          </a:p>
          <a:p>
            <a:pPr lvl="1"/>
            <a:endParaRPr lang="en-GB" sz="2200" dirty="0"/>
          </a:p>
        </p:txBody>
      </p:sp>
      <p:pic>
        <p:nvPicPr>
          <p:cNvPr id="2" name="Picture 1"/>
          <p:cNvPicPr>
            <a:picLocks noChangeAspect="1"/>
          </p:cNvPicPr>
          <p:nvPr/>
        </p:nvPicPr>
        <p:blipFill>
          <a:blip r:embed="rId3"/>
          <a:stretch>
            <a:fillRect/>
          </a:stretch>
        </p:blipFill>
        <p:spPr>
          <a:xfrm>
            <a:off x="6942419" y="5373216"/>
            <a:ext cx="1877731" cy="695004"/>
          </a:xfrm>
          <a:prstGeom prst="rect">
            <a:avLst/>
          </a:prstGeom>
        </p:spPr>
      </p:pic>
    </p:spTree>
    <p:extLst>
      <p:ext uri="{BB962C8B-B14F-4D97-AF65-F5344CB8AC3E}">
        <p14:creationId xmlns:p14="http://schemas.microsoft.com/office/powerpoint/2010/main" val="40622105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sz="3800"/>
              <a:t>Photographs &amp; Digital Imaging</a:t>
            </a:r>
          </a:p>
        </p:txBody>
      </p:sp>
      <p:sp>
        <p:nvSpPr>
          <p:cNvPr id="896003" name="Rectangle 3"/>
          <p:cNvSpPr>
            <a:spLocks noGrp="1" noChangeArrowheads="1"/>
          </p:cNvSpPr>
          <p:nvPr>
            <p:ph type="body" idx="1"/>
          </p:nvPr>
        </p:nvSpPr>
        <p:spPr>
          <a:xfrm>
            <a:off x="457200" y="1268413"/>
            <a:ext cx="8362950" cy="4862512"/>
          </a:xfrm>
        </p:spPr>
        <p:txBody>
          <a:bodyPr/>
          <a:lstStyle/>
          <a:p>
            <a:r>
              <a:rPr lang="en-GB" dirty="0"/>
              <a:t>Original memory card</a:t>
            </a:r>
          </a:p>
          <a:p>
            <a:pPr lvl="1"/>
            <a:r>
              <a:rPr lang="en-GB" dirty="0"/>
              <a:t>Sealed, date and time removed from camera?</a:t>
            </a:r>
          </a:p>
          <a:p>
            <a:pPr lvl="1"/>
            <a:r>
              <a:rPr lang="en-GB" dirty="0"/>
              <a:t>What happens to this?</a:t>
            </a:r>
          </a:p>
          <a:p>
            <a:pPr lvl="1"/>
            <a:r>
              <a:rPr lang="en-GB" dirty="0"/>
              <a:t>When is it wiped?</a:t>
            </a:r>
          </a:p>
          <a:p>
            <a:r>
              <a:rPr lang="en-GB" dirty="0"/>
              <a:t>Burn 2 discs</a:t>
            </a:r>
          </a:p>
          <a:p>
            <a:pPr lvl="1"/>
            <a:r>
              <a:rPr lang="en-GB" dirty="0"/>
              <a:t>Working Copy</a:t>
            </a:r>
          </a:p>
          <a:p>
            <a:pPr lvl="1"/>
            <a:r>
              <a:rPr lang="en-GB" dirty="0"/>
              <a:t>Master/Backup – sealed evidence bag</a:t>
            </a:r>
          </a:p>
          <a:p>
            <a:r>
              <a:rPr lang="en-GB" dirty="0"/>
              <a:t>Chain of evidence = audit trail</a:t>
            </a:r>
          </a:p>
        </p:txBody>
      </p:sp>
      <p:pic>
        <p:nvPicPr>
          <p:cNvPr id="2" name="Picture 1"/>
          <p:cNvPicPr>
            <a:picLocks noChangeAspect="1"/>
          </p:cNvPicPr>
          <p:nvPr/>
        </p:nvPicPr>
        <p:blipFill>
          <a:blip r:embed="rId3"/>
          <a:stretch>
            <a:fillRect/>
          </a:stretch>
        </p:blipFill>
        <p:spPr>
          <a:xfrm>
            <a:off x="6942419" y="5373216"/>
            <a:ext cx="1877731" cy="695004"/>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sz="3800" dirty="0"/>
              <a:t>Capturing websites as evidence</a:t>
            </a:r>
          </a:p>
        </p:txBody>
      </p:sp>
      <p:sp>
        <p:nvSpPr>
          <p:cNvPr id="896003" name="Rectangle 3"/>
          <p:cNvSpPr>
            <a:spLocks noGrp="1" noChangeArrowheads="1"/>
          </p:cNvSpPr>
          <p:nvPr>
            <p:ph type="body" idx="1"/>
          </p:nvPr>
        </p:nvSpPr>
        <p:spPr>
          <a:xfrm>
            <a:off x="457200" y="1268413"/>
            <a:ext cx="8362950" cy="4862512"/>
          </a:xfrm>
        </p:spPr>
        <p:txBody>
          <a:bodyPr/>
          <a:lstStyle/>
          <a:p>
            <a:r>
              <a:rPr lang="en-GB" dirty="0"/>
              <a:t>Saving of whole website including cookies</a:t>
            </a:r>
          </a:p>
          <a:p>
            <a:pPr lvl="1"/>
            <a:r>
              <a:rPr lang="en-GB" dirty="0"/>
              <a:t>Cookies = small file placed on computer</a:t>
            </a:r>
          </a:p>
          <a:p>
            <a:pPr lvl="1"/>
            <a:r>
              <a:rPr lang="en-GB" dirty="0"/>
              <a:t>Clear browsing history prior to inspection</a:t>
            </a:r>
          </a:p>
          <a:p>
            <a:pPr lvl="1"/>
            <a:r>
              <a:rPr lang="en-GB" dirty="0"/>
              <a:t>Clear temporary internet files</a:t>
            </a:r>
          </a:p>
          <a:p>
            <a:pPr lvl="1"/>
            <a:r>
              <a:rPr lang="en-GB" dirty="0"/>
              <a:t>File, save as – “webpage, complete”</a:t>
            </a:r>
          </a:p>
          <a:p>
            <a:endParaRPr lang="en-GB" dirty="0"/>
          </a:p>
        </p:txBody>
      </p:sp>
      <p:pic>
        <p:nvPicPr>
          <p:cNvPr id="2" name="Picture 1"/>
          <p:cNvPicPr>
            <a:picLocks noChangeAspect="1"/>
          </p:cNvPicPr>
          <p:nvPr/>
        </p:nvPicPr>
        <p:blipFill>
          <a:blip r:embed="rId3"/>
          <a:stretch>
            <a:fillRect/>
          </a:stretch>
        </p:blipFill>
        <p:spPr>
          <a:xfrm>
            <a:off x="6942419" y="5373216"/>
            <a:ext cx="1877731" cy="695004"/>
          </a:xfrm>
          <a:prstGeom prst="rect">
            <a:avLst/>
          </a:prstGeom>
        </p:spPr>
      </p:pic>
    </p:spTree>
    <p:extLst>
      <p:ext uri="{BB962C8B-B14F-4D97-AF65-F5344CB8AC3E}">
        <p14:creationId xmlns:p14="http://schemas.microsoft.com/office/powerpoint/2010/main" val="80312819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sz="3800" dirty="0"/>
              <a:t>Capturing websites as evidence</a:t>
            </a:r>
          </a:p>
        </p:txBody>
      </p:sp>
      <p:sp>
        <p:nvSpPr>
          <p:cNvPr id="896003" name="Rectangle 3"/>
          <p:cNvSpPr>
            <a:spLocks noGrp="1" noChangeArrowheads="1"/>
          </p:cNvSpPr>
          <p:nvPr>
            <p:ph type="body" idx="1"/>
          </p:nvPr>
        </p:nvSpPr>
        <p:spPr>
          <a:xfrm>
            <a:off x="457200" y="1196966"/>
            <a:ext cx="8362950" cy="4862512"/>
          </a:xfrm>
        </p:spPr>
        <p:txBody>
          <a:bodyPr/>
          <a:lstStyle/>
          <a:p>
            <a:r>
              <a:rPr lang="en-GB" dirty="0"/>
              <a:t>Printing of websites = avoid</a:t>
            </a:r>
          </a:p>
          <a:p>
            <a:pPr lvl="1"/>
            <a:r>
              <a:rPr lang="en-GB" dirty="0"/>
              <a:t>Rarely print all information displayed on screens</a:t>
            </a:r>
          </a:p>
          <a:p>
            <a:pPr lvl="2"/>
            <a:r>
              <a:rPr lang="en-GB" dirty="0"/>
              <a:t>E.g. Scrolling banners, adverts etc.</a:t>
            </a:r>
          </a:p>
          <a:p>
            <a:pPr lvl="2"/>
            <a:endParaRPr lang="en-GB" dirty="0"/>
          </a:p>
          <a:p>
            <a:r>
              <a:rPr lang="en-GB" dirty="0"/>
              <a:t>Don’t click on Hyperlinks after saving</a:t>
            </a:r>
          </a:p>
          <a:p>
            <a:pPr lvl="1"/>
            <a:r>
              <a:rPr lang="en-GB" dirty="0"/>
              <a:t>Saving captures website at a moment in time</a:t>
            </a:r>
          </a:p>
          <a:p>
            <a:pPr marL="342900" lvl="1" indent="-342900">
              <a:buClr>
                <a:schemeClr val="accent1"/>
              </a:buClr>
              <a:buSzPct val="65000"/>
              <a:buFont typeface="Wingdings" pitchFamily="2" charset="2"/>
              <a:buChar char="n"/>
            </a:pPr>
            <a:endParaRPr lang="en-GB" dirty="0"/>
          </a:p>
          <a:p>
            <a:pPr marL="342900" lvl="1" indent="-342900">
              <a:buClr>
                <a:schemeClr val="accent1"/>
              </a:buClr>
              <a:buSzPct val="65000"/>
              <a:buFont typeface="Wingdings" pitchFamily="2" charset="2"/>
              <a:buChar char="n"/>
            </a:pPr>
            <a:r>
              <a:rPr lang="en-GB" dirty="0"/>
              <a:t>(Website capture and or screen recording software available E.g. </a:t>
            </a:r>
            <a:r>
              <a:rPr lang="en-GB" dirty="0" err="1"/>
              <a:t>Hypercam</a:t>
            </a:r>
            <a:r>
              <a:rPr lang="en-GB" dirty="0"/>
              <a:t>)</a:t>
            </a:r>
          </a:p>
          <a:p>
            <a:pPr lvl="1"/>
            <a:endParaRPr lang="en-GB" dirty="0"/>
          </a:p>
          <a:p>
            <a:endParaRPr lang="en-GB" dirty="0"/>
          </a:p>
        </p:txBody>
      </p:sp>
      <p:pic>
        <p:nvPicPr>
          <p:cNvPr id="2" name="Picture 1"/>
          <p:cNvPicPr>
            <a:picLocks noChangeAspect="1"/>
          </p:cNvPicPr>
          <p:nvPr/>
        </p:nvPicPr>
        <p:blipFill>
          <a:blip r:embed="rId3"/>
          <a:stretch>
            <a:fillRect/>
          </a:stretch>
        </p:blipFill>
        <p:spPr>
          <a:xfrm>
            <a:off x="6942419" y="5373216"/>
            <a:ext cx="1877731" cy="695004"/>
          </a:xfrm>
          <a:prstGeom prst="rect">
            <a:avLst/>
          </a:prstGeom>
        </p:spPr>
      </p:pic>
    </p:spTree>
    <p:extLst>
      <p:ext uri="{BB962C8B-B14F-4D97-AF65-F5344CB8AC3E}">
        <p14:creationId xmlns:p14="http://schemas.microsoft.com/office/powerpoint/2010/main" val="1936680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altLang="en-US" dirty="0"/>
              <a:t>Food Law</a:t>
            </a:r>
          </a:p>
        </p:txBody>
      </p:sp>
      <p:sp>
        <p:nvSpPr>
          <p:cNvPr id="12291" name="Rectangle 3"/>
          <p:cNvSpPr>
            <a:spLocks noGrp="1" noChangeArrowheads="1"/>
          </p:cNvSpPr>
          <p:nvPr>
            <p:ph type="body" idx="1"/>
          </p:nvPr>
        </p:nvSpPr>
        <p:spPr>
          <a:xfrm>
            <a:off x="457200" y="1517015"/>
            <a:ext cx="8229600" cy="4530725"/>
          </a:xfrm>
        </p:spPr>
        <p:txBody>
          <a:bodyPr/>
          <a:lstStyle/>
          <a:p>
            <a:r>
              <a:rPr lang="en-GB" altLang="en-US" dirty="0"/>
              <a:t>Food law in UK:</a:t>
            </a:r>
          </a:p>
          <a:p>
            <a:pPr lvl="1"/>
            <a:r>
              <a:rPr lang="en-GB" altLang="en-US" dirty="0"/>
              <a:t>Criminal in nature</a:t>
            </a:r>
          </a:p>
          <a:p>
            <a:pPr lvl="1"/>
            <a:r>
              <a:rPr lang="en-GB" altLang="en-US" dirty="0"/>
              <a:t>Some administrative/civil procedures.</a:t>
            </a:r>
          </a:p>
          <a:p>
            <a:pPr lvl="1"/>
            <a:endParaRPr lang="en-GB" altLang="en-US" dirty="0"/>
          </a:p>
          <a:p>
            <a:pPr lvl="1"/>
            <a:endParaRPr lang="en-GB" altLang="en-US" dirty="0"/>
          </a:p>
          <a:p>
            <a:endParaRPr lang="en-GB" altLang="en-US" dirty="0"/>
          </a:p>
        </p:txBody>
      </p:sp>
      <p:pic>
        <p:nvPicPr>
          <p:cNvPr id="2" name="Picture 1"/>
          <p:cNvPicPr>
            <a:picLocks noChangeAspect="1"/>
          </p:cNvPicPr>
          <p:nvPr/>
        </p:nvPicPr>
        <p:blipFill>
          <a:blip r:embed="rId3"/>
          <a:stretch>
            <a:fillRect/>
          </a:stretch>
        </p:blipFill>
        <p:spPr>
          <a:xfrm>
            <a:off x="6809069" y="5181954"/>
            <a:ext cx="1877731" cy="695004"/>
          </a:xfrm>
          <a:prstGeom prst="rect">
            <a:avLst/>
          </a:prstGeom>
        </p:spPr>
      </p:pic>
    </p:spTree>
    <p:extLst>
      <p:ext uri="{BB962C8B-B14F-4D97-AF65-F5344CB8AC3E}">
        <p14:creationId xmlns:p14="http://schemas.microsoft.com/office/powerpoint/2010/main" val="30324338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6002" name="Rectangle 2"/>
          <p:cNvSpPr>
            <a:spLocks noGrp="1" noChangeArrowheads="1"/>
          </p:cNvSpPr>
          <p:nvPr>
            <p:ph type="title"/>
          </p:nvPr>
        </p:nvSpPr>
        <p:spPr/>
        <p:txBody>
          <a:bodyPr/>
          <a:lstStyle/>
          <a:p>
            <a:r>
              <a:rPr lang="en-GB" sz="3800" dirty="0"/>
              <a:t>Using e-mails as evidence</a:t>
            </a:r>
          </a:p>
        </p:txBody>
      </p:sp>
      <p:sp>
        <p:nvSpPr>
          <p:cNvPr id="896003" name="Rectangle 3"/>
          <p:cNvSpPr>
            <a:spLocks noGrp="1" noChangeArrowheads="1"/>
          </p:cNvSpPr>
          <p:nvPr>
            <p:ph type="body" idx="1"/>
          </p:nvPr>
        </p:nvSpPr>
        <p:spPr>
          <a:xfrm>
            <a:off x="457200" y="1268413"/>
            <a:ext cx="8362950" cy="4862512"/>
          </a:xfrm>
        </p:spPr>
        <p:txBody>
          <a:bodyPr/>
          <a:lstStyle/>
          <a:p>
            <a:r>
              <a:rPr lang="en-GB" dirty="0"/>
              <a:t>Store as part of evidence </a:t>
            </a:r>
          </a:p>
          <a:p>
            <a:r>
              <a:rPr lang="en-GB" dirty="0"/>
              <a:t>Best practice when printing to include headers and footers</a:t>
            </a:r>
          </a:p>
          <a:p>
            <a:pPr lvl="1"/>
            <a:r>
              <a:rPr lang="en-GB" dirty="0"/>
              <a:t>Includes IP address of sender</a:t>
            </a:r>
          </a:p>
          <a:p>
            <a:pPr lvl="1"/>
            <a:r>
              <a:rPr lang="en-GB" dirty="0"/>
              <a:t>Includes all the information sent to you</a:t>
            </a:r>
          </a:p>
          <a:p>
            <a:endParaRPr lang="en-GB" dirty="0"/>
          </a:p>
        </p:txBody>
      </p:sp>
      <p:pic>
        <p:nvPicPr>
          <p:cNvPr id="2" name="Picture 1"/>
          <p:cNvPicPr>
            <a:picLocks noChangeAspect="1"/>
          </p:cNvPicPr>
          <p:nvPr/>
        </p:nvPicPr>
        <p:blipFill>
          <a:blip r:embed="rId3"/>
          <a:stretch>
            <a:fillRect/>
          </a:stretch>
        </p:blipFill>
        <p:spPr>
          <a:xfrm>
            <a:off x="6942419" y="5373216"/>
            <a:ext cx="1877731" cy="695004"/>
          </a:xfrm>
          <a:prstGeom prst="rect">
            <a:avLst/>
          </a:prstGeom>
        </p:spPr>
      </p:pic>
    </p:spTree>
    <p:extLst>
      <p:ext uri="{BB962C8B-B14F-4D97-AF65-F5344CB8AC3E}">
        <p14:creationId xmlns:p14="http://schemas.microsoft.com/office/powerpoint/2010/main" val="27905716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noFill/>
          <a:ln/>
        </p:spPr>
        <p:txBody>
          <a:bodyPr lIns="92075" tIns="46038" rIns="92075" bIns="46038" anchor="ctr"/>
          <a:lstStyle/>
          <a:p>
            <a:r>
              <a:rPr lang="en-GB" dirty="0"/>
              <a:t>Digital evidence – general principles</a:t>
            </a:r>
          </a:p>
        </p:txBody>
      </p:sp>
      <p:sp>
        <p:nvSpPr>
          <p:cNvPr id="599043" name="Rectangle 3"/>
          <p:cNvSpPr>
            <a:spLocks noGrp="1" noChangeArrowheads="1"/>
          </p:cNvSpPr>
          <p:nvPr>
            <p:ph type="body" idx="1"/>
          </p:nvPr>
        </p:nvSpPr>
        <p:spPr>
          <a:xfrm>
            <a:off x="457200" y="1188095"/>
            <a:ext cx="8229600" cy="4530725"/>
          </a:xfrm>
          <a:noFill/>
          <a:ln/>
        </p:spPr>
        <p:txBody>
          <a:bodyPr lIns="92075" tIns="46038" rIns="92075" bIns="46038"/>
          <a:lstStyle/>
          <a:p>
            <a:r>
              <a:rPr lang="en-GB" sz="2400" dirty="0"/>
              <a:t>Data held on an exhibit must not be changed. </a:t>
            </a:r>
          </a:p>
          <a:p>
            <a:r>
              <a:rPr lang="en-GB" sz="2400" dirty="0"/>
              <a:t>Any person accessing the exhibit must be competent to do so </a:t>
            </a:r>
          </a:p>
          <a:p>
            <a:pPr lvl="1"/>
            <a:r>
              <a:rPr lang="en-GB" sz="2000" dirty="0"/>
              <a:t>and explain the relevance and the implications of their actions. </a:t>
            </a:r>
          </a:p>
          <a:p>
            <a:r>
              <a:rPr lang="en-GB" sz="2400" dirty="0"/>
              <a:t>Record of all processes applied to an exhibit</a:t>
            </a:r>
          </a:p>
          <a:p>
            <a:pPr lvl="1"/>
            <a:r>
              <a:rPr lang="en-GB" sz="2000" dirty="0"/>
              <a:t>Should be kept and preserved. </a:t>
            </a:r>
          </a:p>
          <a:p>
            <a:pPr lvl="1"/>
            <a:r>
              <a:rPr lang="en-GB" sz="2000" dirty="0"/>
              <a:t>This record must be repeatable to an independent third party. </a:t>
            </a:r>
          </a:p>
          <a:p>
            <a:r>
              <a:rPr lang="en-GB" sz="2400" dirty="0"/>
              <a:t>Person in charge of the investigation </a:t>
            </a:r>
          </a:p>
          <a:p>
            <a:pPr lvl="1"/>
            <a:r>
              <a:rPr lang="en-GB" sz="2000" dirty="0"/>
              <a:t>Responsible for ensuring that the law and these principles are adhered to.</a:t>
            </a:r>
          </a:p>
        </p:txBody>
      </p:sp>
      <p:pic>
        <p:nvPicPr>
          <p:cNvPr id="2" name="Picture 1"/>
          <p:cNvPicPr>
            <a:picLocks noChangeAspect="1"/>
          </p:cNvPicPr>
          <p:nvPr/>
        </p:nvPicPr>
        <p:blipFill>
          <a:blip r:embed="rId3"/>
          <a:stretch>
            <a:fillRect/>
          </a:stretch>
        </p:blipFill>
        <p:spPr>
          <a:xfrm>
            <a:off x="6732240" y="5301208"/>
            <a:ext cx="1877731" cy="695004"/>
          </a:xfrm>
          <a:prstGeom prst="rect">
            <a:avLst/>
          </a:prstGeom>
        </p:spPr>
      </p:pic>
    </p:spTree>
    <p:extLst>
      <p:ext uri="{BB962C8B-B14F-4D97-AF65-F5344CB8AC3E}">
        <p14:creationId xmlns:p14="http://schemas.microsoft.com/office/powerpoint/2010/main" val="746004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noFill/>
          <a:ln/>
        </p:spPr>
        <p:txBody>
          <a:bodyPr lIns="92075" tIns="46038" rIns="92075" bIns="46038" anchor="ctr"/>
          <a:lstStyle/>
          <a:p>
            <a:r>
              <a:rPr lang="en-GB"/>
              <a:t>Admissibility of evidence</a:t>
            </a:r>
          </a:p>
        </p:txBody>
      </p:sp>
      <p:sp>
        <p:nvSpPr>
          <p:cNvPr id="599043" name="Rectangle 3"/>
          <p:cNvSpPr>
            <a:spLocks noGrp="1" noChangeArrowheads="1"/>
          </p:cNvSpPr>
          <p:nvPr>
            <p:ph type="body" idx="1"/>
          </p:nvPr>
        </p:nvSpPr>
        <p:spPr>
          <a:noFill/>
          <a:ln/>
        </p:spPr>
        <p:txBody>
          <a:bodyPr lIns="92075" tIns="46038" rIns="92075" bIns="46038"/>
          <a:lstStyle/>
          <a:p>
            <a:r>
              <a:rPr lang="en-GB" dirty="0"/>
              <a:t>Defence can challenge the admissibility of prosecution evidence at any time</a:t>
            </a:r>
          </a:p>
          <a:p>
            <a:endParaRPr lang="en-GB" dirty="0"/>
          </a:p>
          <a:p>
            <a:r>
              <a:rPr lang="en-GB" dirty="0"/>
              <a:t>Most challenges are on the following:</a:t>
            </a:r>
          </a:p>
          <a:p>
            <a:pPr lvl="1"/>
            <a:r>
              <a:rPr lang="en-GB" dirty="0"/>
              <a:t>Opinion evidence</a:t>
            </a:r>
          </a:p>
          <a:p>
            <a:pPr lvl="1"/>
            <a:r>
              <a:rPr lang="en-GB" dirty="0"/>
              <a:t>Bad character of defendant</a:t>
            </a:r>
          </a:p>
          <a:p>
            <a:pPr lvl="1"/>
            <a:r>
              <a:rPr lang="en-GB" dirty="0"/>
              <a:t>Hearsay evidence</a:t>
            </a:r>
          </a:p>
        </p:txBody>
      </p:sp>
      <p:pic>
        <p:nvPicPr>
          <p:cNvPr id="2" name="Picture 1"/>
          <p:cNvPicPr>
            <a:picLocks noChangeAspect="1"/>
          </p:cNvPicPr>
          <p:nvPr/>
        </p:nvPicPr>
        <p:blipFill>
          <a:blip r:embed="rId3"/>
          <a:stretch>
            <a:fillRect/>
          </a:stretch>
        </p:blipFill>
        <p:spPr>
          <a:xfrm>
            <a:off x="6732240" y="5301208"/>
            <a:ext cx="1877731" cy="695004"/>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noFill/>
          <a:ln/>
        </p:spPr>
        <p:txBody>
          <a:bodyPr lIns="92075" tIns="46038" rIns="92075" bIns="46038" anchor="ctr"/>
          <a:lstStyle/>
          <a:p>
            <a:r>
              <a:rPr lang="en-GB"/>
              <a:t>Opinion Evidence</a:t>
            </a:r>
          </a:p>
        </p:txBody>
      </p:sp>
      <p:sp>
        <p:nvSpPr>
          <p:cNvPr id="600067" name="Rectangle 3"/>
          <p:cNvSpPr>
            <a:spLocks noGrp="1" noChangeArrowheads="1"/>
          </p:cNvSpPr>
          <p:nvPr>
            <p:ph type="body" idx="1"/>
          </p:nvPr>
        </p:nvSpPr>
        <p:spPr>
          <a:xfrm>
            <a:off x="457200" y="1418585"/>
            <a:ext cx="8229600" cy="4530725"/>
          </a:xfrm>
          <a:noFill/>
          <a:ln/>
        </p:spPr>
        <p:txBody>
          <a:bodyPr lIns="92075" tIns="46038" rIns="92075" bIns="46038"/>
          <a:lstStyle/>
          <a:p>
            <a:r>
              <a:rPr lang="en-GB" dirty="0"/>
              <a:t>Witness of fact can refer to matter that he has </a:t>
            </a:r>
            <a:r>
              <a:rPr lang="en-GB" b="1" i="1" dirty="0"/>
              <a:t>Personally Perceived</a:t>
            </a:r>
          </a:p>
          <a:p>
            <a:pPr lvl="1"/>
            <a:r>
              <a:rPr lang="en-GB" dirty="0"/>
              <a:t>Common sense opinions are admissible </a:t>
            </a:r>
          </a:p>
          <a:p>
            <a:pPr lvl="1"/>
            <a:r>
              <a:rPr lang="en-GB" dirty="0" err="1"/>
              <a:t>ie</a:t>
            </a:r>
            <a:r>
              <a:rPr lang="en-GB" dirty="0"/>
              <a:t> </a:t>
            </a:r>
            <a:r>
              <a:rPr lang="en-GB" i="1" dirty="0"/>
              <a:t>“the bucket was about 3/4 full of liquid which looked like blood”</a:t>
            </a:r>
          </a:p>
          <a:p>
            <a:r>
              <a:rPr lang="en-GB" dirty="0"/>
              <a:t>Witness </a:t>
            </a:r>
            <a:r>
              <a:rPr lang="en-GB" b="1" dirty="0"/>
              <a:t>cannot give opinion</a:t>
            </a:r>
            <a:r>
              <a:rPr lang="en-GB" dirty="0"/>
              <a:t> on matters which it is a function of the court to decide</a:t>
            </a:r>
          </a:p>
          <a:p>
            <a:pPr lvl="2"/>
            <a:r>
              <a:rPr lang="en-GB" dirty="0"/>
              <a:t>Guilt or innocence of defendant</a:t>
            </a:r>
          </a:p>
        </p:txBody>
      </p:sp>
      <p:pic>
        <p:nvPicPr>
          <p:cNvPr id="2" name="Picture 1"/>
          <p:cNvPicPr>
            <a:picLocks noChangeAspect="1"/>
          </p:cNvPicPr>
          <p:nvPr/>
        </p:nvPicPr>
        <p:blipFill>
          <a:blip r:embed="rId3"/>
          <a:stretch>
            <a:fillRect/>
          </a:stretch>
        </p:blipFill>
        <p:spPr>
          <a:xfrm>
            <a:off x="6516216" y="5301208"/>
            <a:ext cx="1877731" cy="695004"/>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noFill/>
          <a:ln/>
        </p:spPr>
        <p:txBody>
          <a:bodyPr lIns="92075" tIns="46038" rIns="92075" bIns="46038" anchor="ctr"/>
          <a:lstStyle/>
          <a:p>
            <a:r>
              <a:rPr lang="en-GB"/>
              <a:t>Expert Witness</a:t>
            </a:r>
          </a:p>
        </p:txBody>
      </p:sp>
      <p:sp>
        <p:nvSpPr>
          <p:cNvPr id="601091" name="Rectangle 3"/>
          <p:cNvSpPr>
            <a:spLocks noGrp="1" noChangeArrowheads="1"/>
          </p:cNvSpPr>
          <p:nvPr>
            <p:ph type="body" idx="1"/>
          </p:nvPr>
        </p:nvSpPr>
        <p:spPr>
          <a:xfrm>
            <a:off x="457200" y="1524000"/>
            <a:ext cx="8178800" cy="4171950"/>
          </a:xfrm>
          <a:noFill/>
          <a:ln/>
        </p:spPr>
        <p:txBody>
          <a:bodyPr lIns="92075" tIns="46038" rIns="92075" bIns="46038"/>
          <a:lstStyle/>
          <a:p>
            <a:r>
              <a:rPr lang="en-GB" dirty="0"/>
              <a:t>Expert opinion evidence is admissible</a:t>
            </a:r>
          </a:p>
          <a:p>
            <a:pPr lvl="1"/>
            <a:r>
              <a:rPr lang="en-GB" dirty="0"/>
              <a:t>In matters outside of the competence of Magistrates / jury to decide</a:t>
            </a:r>
          </a:p>
          <a:p>
            <a:r>
              <a:rPr lang="en-GB" dirty="0"/>
              <a:t>It is for the court to decide who is an expert</a:t>
            </a:r>
          </a:p>
          <a:p>
            <a:r>
              <a:rPr lang="en-GB" dirty="0"/>
              <a:t>Criminal Procedure Rules </a:t>
            </a:r>
          </a:p>
          <a:p>
            <a:pPr lvl="1"/>
            <a:r>
              <a:rPr lang="en-GB" dirty="0"/>
              <a:t>Part 33</a:t>
            </a:r>
          </a:p>
        </p:txBody>
      </p:sp>
      <p:pic>
        <p:nvPicPr>
          <p:cNvPr id="2" name="Picture 1"/>
          <p:cNvPicPr>
            <a:picLocks noChangeAspect="1"/>
          </p:cNvPicPr>
          <p:nvPr/>
        </p:nvPicPr>
        <p:blipFill>
          <a:blip r:embed="rId3"/>
          <a:stretch>
            <a:fillRect/>
          </a:stretch>
        </p:blipFill>
        <p:spPr>
          <a:xfrm>
            <a:off x="6789637" y="5348448"/>
            <a:ext cx="1877731" cy="69500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a:noFill/>
          <a:ln/>
        </p:spPr>
        <p:txBody>
          <a:bodyPr lIns="92075" tIns="46038" rIns="92075" bIns="46038" anchor="ctr"/>
          <a:lstStyle/>
          <a:p>
            <a:r>
              <a:rPr lang="en-GB" dirty="0"/>
              <a:t>Food Analyst/Examiner Certificate</a:t>
            </a:r>
          </a:p>
        </p:txBody>
      </p:sp>
      <p:sp>
        <p:nvSpPr>
          <p:cNvPr id="601091" name="Rectangle 3"/>
          <p:cNvSpPr>
            <a:spLocks noGrp="1" noChangeArrowheads="1"/>
          </p:cNvSpPr>
          <p:nvPr>
            <p:ph type="body" idx="1"/>
          </p:nvPr>
        </p:nvSpPr>
        <p:spPr>
          <a:xfrm>
            <a:off x="457200" y="1524000"/>
            <a:ext cx="8178800" cy="4171950"/>
          </a:xfrm>
          <a:noFill/>
          <a:ln/>
        </p:spPr>
        <p:txBody>
          <a:bodyPr lIns="92075" tIns="46038" rIns="92075" bIns="46038"/>
          <a:lstStyle/>
          <a:p>
            <a:r>
              <a:rPr lang="en-GB" dirty="0"/>
              <a:t>Stands in its own right</a:t>
            </a:r>
          </a:p>
          <a:p>
            <a:pPr lvl="1"/>
            <a:r>
              <a:rPr lang="en-GB" dirty="0"/>
              <a:t>S30 (8) Food Safety Act 1990</a:t>
            </a:r>
          </a:p>
          <a:p>
            <a:pPr lvl="1"/>
            <a:r>
              <a:rPr lang="en-GB" dirty="0"/>
              <a:t>Regulation 15 (9) Food Safety and Hygiene (England) Regulations 2013 </a:t>
            </a:r>
          </a:p>
        </p:txBody>
      </p:sp>
      <p:pic>
        <p:nvPicPr>
          <p:cNvPr id="2" name="Picture 1"/>
          <p:cNvPicPr>
            <a:picLocks noChangeAspect="1"/>
          </p:cNvPicPr>
          <p:nvPr/>
        </p:nvPicPr>
        <p:blipFill>
          <a:blip r:embed="rId3"/>
          <a:stretch>
            <a:fillRect/>
          </a:stretch>
        </p:blipFill>
        <p:spPr>
          <a:xfrm>
            <a:off x="6789637" y="5348448"/>
            <a:ext cx="1877731" cy="695004"/>
          </a:xfrm>
          <a:prstGeom prst="rect">
            <a:avLst/>
          </a:prstGeom>
        </p:spPr>
      </p:pic>
    </p:spTree>
    <p:extLst>
      <p:ext uri="{BB962C8B-B14F-4D97-AF65-F5344CB8AC3E}">
        <p14:creationId xmlns:p14="http://schemas.microsoft.com/office/powerpoint/2010/main" val="3056499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3410" name="Rectangle 2"/>
          <p:cNvSpPr>
            <a:spLocks noGrp="1" noChangeArrowheads="1"/>
          </p:cNvSpPr>
          <p:nvPr>
            <p:ph type="title"/>
          </p:nvPr>
        </p:nvSpPr>
        <p:spPr/>
        <p:txBody>
          <a:bodyPr/>
          <a:lstStyle/>
          <a:p>
            <a:r>
              <a:rPr lang="en-GB" sz="3800" dirty="0"/>
              <a:t>Bad character </a:t>
            </a:r>
            <a:br>
              <a:rPr lang="en-GB" sz="3800" dirty="0"/>
            </a:br>
            <a:r>
              <a:rPr lang="en-GB" sz="2400" dirty="0"/>
              <a:t>s98 Criminal Justice Act 2003, Criminal Procedure Rules Part 35 </a:t>
            </a:r>
            <a:endParaRPr lang="en-US" sz="2400" dirty="0"/>
          </a:p>
        </p:txBody>
      </p:sp>
      <p:sp>
        <p:nvSpPr>
          <p:cNvPr id="913411" name="Rectangle 3"/>
          <p:cNvSpPr>
            <a:spLocks noGrp="1" noChangeArrowheads="1"/>
          </p:cNvSpPr>
          <p:nvPr>
            <p:ph type="body" idx="1"/>
          </p:nvPr>
        </p:nvSpPr>
        <p:spPr/>
        <p:txBody>
          <a:bodyPr/>
          <a:lstStyle/>
          <a:p>
            <a:r>
              <a:rPr lang="en-US" dirty="0"/>
              <a:t>“bad character” </a:t>
            </a:r>
          </a:p>
          <a:p>
            <a:pPr lvl="1"/>
            <a:r>
              <a:rPr lang="en-US" dirty="0"/>
              <a:t>“evidence of, or of a disposition towards, misconduct on his part, other than evidence which—</a:t>
            </a:r>
          </a:p>
          <a:p>
            <a:pPr lvl="2"/>
            <a:r>
              <a:rPr lang="en-US" dirty="0"/>
              <a:t>(a) has to do with the alleged facts of the offence with which the defendant is charged, or </a:t>
            </a:r>
          </a:p>
          <a:p>
            <a:pPr lvl="2"/>
            <a:r>
              <a:rPr lang="en-US" dirty="0"/>
              <a:t>(b) is evidence of misconduct in connection with the investigation or prosecution of that offence.”</a:t>
            </a:r>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2" name="Rectangle 2"/>
          <p:cNvSpPr>
            <a:spLocks noGrp="1" noChangeArrowheads="1"/>
          </p:cNvSpPr>
          <p:nvPr>
            <p:ph type="title"/>
          </p:nvPr>
        </p:nvSpPr>
        <p:spPr>
          <a:noFill/>
          <a:ln/>
        </p:spPr>
        <p:txBody>
          <a:bodyPr lIns="92075" tIns="46038" rIns="92075" bIns="46038" anchor="ctr"/>
          <a:lstStyle/>
          <a:p>
            <a:r>
              <a:rPr lang="en-GB"/>
              <a:t>Bad Character of Defendant</a:t>
            </a:r>
          </a:p>
        </p:txBody>
      </p:sp>
      <p:sp>
        <p:nvSpPr>
          <p:cNvPr id="604163" name="Rectangle 3"/>
          <p:cNvSpPr>
            <a:spLocks noGrp="1" noChangeArrowheads="1"/>
          </p:cNvSpPr>
          <p:nvPr>
            <p:ph type="body" idx="1"/>
          </p:nvPr>
        </p:nvSpPr>
        <p:spPr>
          <a:noFill/>
          <a:ln/>
        </p:spPr>
        <p:txBody>
          <a:bodyPr lIns="92075" tIns="46038" rIns="92075" bIns="46038"/>
          <a:lstStyle/>
          <a:p>
            <a:r>
              <a:rPr lang="en-GB" dirty="0"/>
              <a:t>Prosecution cannot allude to:</a:t>
            </a:r>
          </a:p>
          <a:p>
            <a:pPr lvl="1"/>
            <a:r>
              <a:rPr lang="en-GB" dirty="0"/>
              <a:t>Previous convictions</a:t>
            </a:r>
          </a:p>
          <a:p>
            <a:pPr lvl="1"/>
            <a:r>
              <a:rPr lang="en-GB" dirty="0"/>
              <a:t>Bad character of defendant</a:t>
            </a:r>
          </a:p>
          <a:p>
            <a:pPr lvl="1">
              <a:buFont typeface="Wingdings" pitchFamily="2" charset="2"/>
              <a:buNone/>
            </a:pPr>
            <a:endParaRPr lang="en-GB" dirty="0"/>
          </a:p>
          <a:p>
            <a:r>
              <a:rPr lang="en-GB" dirty="0"/>
              <a:t>Unless</a:t>
            </a:r>
          </a:p>
          <a:p>
            <a:pPr lvl="1"/>
            <a:r>
              <a:rPr lang="en-GB" dirty="0"/>
              <a:t>R</a:t>
            </a:r>
            <a:r>
              <a:rPr lang="en-US" dirty="0" err="1"/>
              <a:t>elevant</a:t>
            </a:r>
            <a:r>
              <a:rPr lang="en-US" dirty="0"/>
              <a:t> to a fact in issue </a:t>
            </a:r>
          </a:p>
          <a:p>
            <a:pPr lvl="2"/>
            <a:r>
              <a:rPr lang="en-US" dirty="0"/>
              <a:t>subject to the court's discretion to exclude. </a:t>
            </a:r>
          </a:p>
          <a:p>
            <a:pPr lvl="1"/>
            <a:r>
              <a:rPr lang="en-US" dirty="0"/>
              <a:t>By prior application to the court</a:t>
            </a:r>
          </a:p>
          <a:p>
            <a:pPr lvl="2"/>
            <a:r>
              <a:rPr lang="en-US" dirty="0"/>
              <a:t>Part 35 Criminal Procedure Rules  </a:t>
            </a:r>
            <a:endParaRPr lang="en-GB" dirty="0"/>
          </a:p>
          <a:p>
            <a:pPr lvl="2"/>
            <a:endParaRPr lang="en-GB" dirty="0"/>
          </a:p>
        </p:txBody>
      </p:sp>
      <p:pic>
        <p:nvPicPr>
          <p:cNvPr id="2" name="Picture 1"/>
          <p:cNvPicPr>
            <a:picLocks noChangeAspect="1"/>
          </p:cNvPicPr>
          <p:nvPr/>
        </p:nvPicPr>
        <p:blipFill>
          <a:blip r:embed="rId3"/>
          <a:stretch>
            <a:fillRect/>
          </a:stretch>
        </p:blipFill>
        <p:spPr>
          <a:xfrm>
            <a:off x="6660232" y="5229200"/>
            <a:ext cx="1877731" cy="695004"/>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8258" name="Rectangle 2"/>
          <p:cNvSpPr>
            <a:spLocks noGrp="1" noChangeArrowheads="1"/>
          </p:cNvSpPr>
          <p:nvPr>
            <p:ph type="title"/>
          </p:nvPr>
        </p:nvSpPr>
        <p:spPr>
          <a:noFill/>
          <a:ln/>
        </p:spPr>
        <p:txBody>
          <a:bodyPr lIns="92075" tIns="46038" rIns="92075" bIns="46038" anchor="ctr"/>
          <a:lstStyle/>
          <a:p>
            <a:r>
              <a:rPr lang="en-GB" dirty="0"/>
              <a:t>Hearsay Evidence</a:t>
            </a:r>
          </a:p>
        </p:txBody>
      </p:sp>
      <p:sp>
        <p:nvSpPr>
          <p:cNvPr id="608259" name="Rectangle 3"/>
          <p:cNvSpPr>
            <a:spLocks noGrp="1" noChangeArrowheads="1"/>
          </p:cNvSpPr>
          <p:nvPr>
            <p:ph type="body" idx="1"/>
          </p:nvPr>
        </p:nvSpPr>
        <p:spPr>
          <a:noFill/>
          <a:ln/>
        </p:spPr>
        <p:txBody>
          <a:bodyPr lIns="92075" tIns="46038" rIns="92075" bIns="46038"/>
          <a:lstStyle/>
          <a:p>
            <a:r>
              <a:rPr lang="en-GB" dirty="0"/>
              <a:t>Simplest form: </a:t>
            </a:r>
          </a:p>
          <a:p>
            <a:pPr lvl="1"/>
            <a:r>
              <a:rPr lang="en-GB" dirty="0"/>
              <a:t>“A matter that a witness has heard a person say in the absence of a defendant and is now being used to prove a fact in issue”</a:t>
            </a:r>
          </a:p>
          <a:p>
            <a:pPr marL="0" indent="0">
              <a:buNone/>
            </a:pPr>
            <a:endParaRPr lang="en-GB" dirty="0"/>
          </a:p>
        </p:txBody>
      </p:sp>
      <p:pic>
        <p:nvPicPr>
          <p:cNvPr id="3" name="Picture 2"/>
          <p:cNvPicPr>
            <a:picLocks noChangeAspect="1"/>
          </p:cNvPicPr>
          <p:nvPr/>
        </p:nvPicPr>
        <p:blipFill>
          <a:blip r:embed="rId3"/>
          <a:stretch>
            <a:fillRect/>
          </a:stretch>
        </p:blipFill>
        <p:spPr>
          <a:xfrm>
            <a:off x="6834827" y="5229200"/>
            <a:ext cx="1877731" cy="695004"/>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noFill/>
          <a:ln/>
        </p:spPr>
        <p:txBody>
          <a:bodyPr lIns="92075" tIns="46038" rIns="92075" bIns="46038" anchor="ctr"/>
          <a:lstStyle/>
          <a:p>
            <a:r>
              <a:rPr lang="en-GB"/>
              <a:t>Hearsay Evidence</a:t>
            </a:r>
          </a:p>
        </p:txBody>
      </p:sp>
      <p:sp>
        <p:nvSpPr>
          <p:cNvPr id="609283" name="Rectangle 3"/>
          <p:cNvSpPr>
            <a:spLocks noGrp="1" noChangeArrowheads="1"/>
          </p:cNvSpPr>
          <p:nvPr>
            <p:ph type="body" idx="1"/>
          </p:nvPr>
        </p:nvSpPr>
        <p:spPr>
          <a:noFill/>
          <a:ln/>
        </p:spPr>
        <p:txBody>
          <a:bodyPr lIns="92075" tIns="46038" rIns="92075" bIns="46038"/>
          <a:lstStyle/>
          <a:p>
            <a:r>
              <a:rPr lang="en-GB" dirty="0"/>
              <a:t>Many exceptions</a:t>
            </a:r>
          </a:p>
          <a:p>
            <a:r>
              <a:rPr lang="en-GB" dirty="0"/>
              <a:t>However generally if the evidence given does not seek to prove the matter in question </a:t>
            </a:r>
          </a:p>
          <a:p>
            <a:pPr lvl="1"/>
            <a:r>
              <a:rPr lang="en-GB" dirty="0"/>
              <a:t>not hearsay</a:t>
            </a:r>
          </a:p>
          <a:p>
            <a:r>
              <a:rPr lang="en-GB" dirty="0"/>
              <a:t>Documents, photographs can contain hearsay evidence</a:t>
            </a:r>
          </a:p>
        </p:txBody>
      </p:sp>
      <p:pic>
        <p:nvPicPr>
          <p:cNvPr id="2" name="Picture 1"/>
          <p:cNvPicPr>
            <a:picLocks noChangeAspect="1"/>
          </p:cNvPicPr>
          <p:nvPr/>
        </p:nvPicPr>
        <p:blipFill>
          <a:blip r:embed="rId3"/>
          <a:stretch>
            <a:fillRect/>
          </a:stretch>
        </p:blipFill>
        <p:spPr>
          <a:xfrm>
            <a:off x="6588224" y="5157192"/>
            <a:ext cx="1877731" cy="69500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altLang="en-US" dirty="0"/>
              <a:t>Food Law</a:t>
            </a:r>
          </a:p>
        </p:txBody>
      </p:sp>
      <p:sp>
        <p:nvSpPr>
          <p:cNvPr id="13315" name="Rectangle 3"/>
          <p:cNvSpPr>
            <a:spLocks noGrp="1" noChangeArrowheads="1"/>
          </p:cNvSpPr>
          <p:nvPr>
            <p:ph type="body" idx="1"/>
          </p:nvPr>
        </p:nvSpPr>
        <p:spPr/>
        <p:txBody>
          <a:bodyPr/>
          <a:lstStyle/>
          <a:p>
            <a:r>
              <a:rPr lang="en-GB" altLang="en-US" dirty="0"/>
              <a:t>Food law criminal offences</a:t>
            </a:r>
          </a:p>
          <a:p>
            <a:pPr lvl="1"/>
            <a:r>
              <a:rPr lang="en-GB" altLang="en-US" dirty="0"/>
              <a:t>Strict liability </a:t>
            </a:r>
          </a:p>
          <a:p>
            <a:pPr lvl="1"/>
            <a:r>
              <a:rPr lang="en-GB" altLang="en-US" dirty="0"/>
              <a:t>Statutory defences</a:t>
            </a:r>
          </a:p>
          <a:p>
            <a:pPr lvl="2"/>
            <a:r>
              <a:rPr lang="en-GB" altLang="en-US" dirty="0"/>
              <a:t>“Due diligence”</a:t>
            </a:r>
          </a:p>
          <a:p>
            <a:endParaRPr lang="en-GB" altLang="en-US" sz="900" dirty="0"/>
          </a:p>
          <a:p>
            <a:r>
              <a:rPr lang="en-GB" altLang="en-US" dirty="0"/>
              <a:t>Food offences may be considered by courts:</a:t>
            </a:r>
          </a:p>
          <a:p>
            <a:pPr lvl="1"/>
            <a:r>
              <a:rPr lang="en-GB" altLang="en-US" dirty="0"/>
              <a:t>“Regulatory offences”</a:t>
            </a:r>
          </a:p>
          <a:p>
            <a:pPr lvl="1"/>
            <a:r>
              <a:rPr lang="en-GB" altLang="en-US" dirty="0"/>
              <a:t> Not “true crimes”</a:t>
            </a:r>
          </a:p>
        </p:txBody>
      </p:sp>
      <p:pic>
        <p:nvPicPr>
          <p:cNvPr id="2" name="Picture 1"/>
          <p:cNvPicPr>
            <a:picLocks noChangeAspect="1"/>
          </p:cNvPicPr>
          <p:nvPr/>
        </p:nvPicPr>
        <p:blipFill>
          <a:blip r:embed="rId3"/>
          <a:stretch>
            <a:fillRect/>
          </a:stretch>
        </p:blipFill>
        <p:spPr>
          <a:xfrm>
            <a:off x="6660232" y="5301208"/>
            <a:ext cx="1877731" cy="695004"/>
          </a:xfrm>
          <a:prstGeom prst="rect">
            <a:avLst/>
          </a:prstGeom>
        </p:spPr>
      </p:pic>
    </p:spTree>
    <p:extLst>
      <p:ext uri="{BB962C8B-B14F-4D97-AF65-F5344CB8AC3E}">
        <p14:creationId xmlns:p14="http://schemas.microsoft.com/office/powerpoint/2010/main" val="15818213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6" name="Rectangle 2"/>
          <p:cNvSpPr>
            <a:spLocks noGrp="1" noChangeArrowheads="1"/>
          </p:cNvSpPr>
          <p:nvPr>
            <p:ph type="title"/>
          </p:nvPr>
        </p:nvSpPr>
        <p:spPr/>
        <p:txBody>
          <a:bodyPr/>
          <a:lstStyle/>
          <a:p>
            <a:r>
              <a:rPr lang="en-GB"/>
              <a:t>Hearsay Evidence</a:t>
            </a:r>
          </a:p>
        </p:txBody>
      </p:sp>
      <p:sp>
        <p:nvSpPr>
          <p:cNvPr id="610307" name="Rectangle 3"/>
          <p:cNvSpPr>
            <a:spLocks noGrp="1" noChangeArrowheads="1"/>
          </p:cNvSpPr>
          <p:nvPr>
            <p:ph type="body" idx="1"/>
          </p:nvPr>
        </p:nvSpPr>
        <p:spPr>
          <a:xfrm>
            <a:off x="448626" y="1449650"/>
            <a:ext cx="8229600" cy="4530725"/>
          </a:xfrm>
        </p:spPr>
        <p:txBody>
          <a:bodyPr/>
          <a:lstStyle/>
          <a:p>
            <a:r>
              <a:rPr lang="en-GB" dirty="0"/>
              <a:t>Exceptions:</a:t>
            </a:r>
          </a:p>
          <a:p>
            <a:pPr lvl="1"/>
            <a:r>
              <a:rPr lang="en-GB" dirty="0"/>
              <a:t>Common Law</a:t>
            </a:r>
          </a:p>
          <a:p>
            <a:pPr lvl="2"/>
            <a:r>
              <a:rPr lang="en-GB" dirty="0"/>
              <a:t>Public document statements</a:t>
            </a:r>
          </a:p>
          <a:p>
            <a:pPr lvl="2"/>
            <a:r>
              <a:rPr lang="en-GB" dirty="0"/>
              <a:t>Statements made by mechanical devices</a:t>
            </a:r>
          </a:p>
          <a:p>
            <a:pPr lvl="2"/>
            <a:r>
              <a:rPr lang="en-GB" dirty="0"/>
              <a:t>Statements made by deceased persons</a:t>
            </a:r>
          </a:p>
          <a:p>
            <a:pPr lvl="2"/>
            <a:r>
              <a:rPr lang="en-GB" i="1" dirty="0"/>
              <a:t>Res </a:t>
            </a:r>
            <a:r>
              <a:rPr lang="en-GB" i="1" dirty="0" err="1"/>
              <a:t>Gestae</a:t>
            </a:r>
            <a:r>
              <a:rPr lang="en-GB" dirty="0"/>
              <a:t> statements</a:t>
            </a:r>
          </a:p>
          <a:p>
            <a:pPr lvl="1"/>
            <a:r>
              <a:rPr lang="en-GB" dirty="0"/>
              <a:t>Statutory</a:t>
            </a:r>
          </a:p>
          <a:p>
            <a:pPr lvl="2"/>
            <a:r>
              <a:rPr lang="en-GB" dirty="0"/>
              <a:t>First hand</a:t>
            </a:r>
          </a:p>
          <a:p>
            <a:pPr lvl="2"/>
            <a:r>
              <a:rPr lang="en-GB" dirty="0"/>
              <a:t>Business documents</a:t>
            </a:r>
          </a:p>
          <a:p>
            <a:pPr lvl="2"/>
            <a:r>
              <a:rPr lang="en-GB" dirty="0"/>
              <a:t>Expert reports</a:t>
            </a:r>
          </a:p>
        </p:txBody>
      </p:sp>
      <p:pic>
        <p:nvPicPr>
          <p:cNvPr id="2" name="Picture 1"/>
          <p:cNvPicPr>
            <a:picLocks noChangeAspect="1"/>
          </p:cNvPicPr>
          <p:nvPr/>
        </p:nvPicPr>
        <p:blipFill>
          <a:blip r:embed="rId3"/>
          <a:stretch>
            <a:fillRect/>
          </a:stretch>
        </p:blipFill>
        <p:spPr>
          <a:xfrm>
            <a:off x="6660232" y="5157192"/>
            <a:ext cx="1877731" cy="695004"/>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ChangeArrowheads="1"/>
          </p:cNvSpPr>
          <p:nvPr>
            <p:ph type="title"/>
          </p:nvPr>
        </p:nvSpPr>
        <p:spPr>
          <a:noFill/>
          <a:ln/>
        </p:spPr>
        <p:txBody>
          <a:bodyPr lIns="92075" tIns="46038" rIns="92075" bIns="46038" anchor="ctr"/>
          <a:lstStyle/>
          <a:p>
            <a:r>
              <a:rPr lang="en-GB"/>
              <a:t>Hearsay Evidence</a:t>
            </a:r>
          </a:p>
        </p:txBody>
      </p:sp>
      <p:sp>
        <p:nvSpPr>
          <p:cNvPr id="611331" name="Rectangle 3"/>
          <p:cNvSpPr>
            <a:spLocks noGrp="1" noChangeArrowheads="1"/>
          </p:cNvSpPr>
          <p:nvPr>
            <p:ph type="body" idx="1"/>
          </p:nvPr>
        </p:nvSpPr>
        <p:spPr>
          <a:xfrm>
            <a:off x="508000" y="1391093"/>
            <a:ext cx="8178800" cy="4175125"/>
          </a:xfrm>
          <a:noFill/>
          <a:ln/>
        </p:spPr>
        <p:txBody>
          <a:bodyPr lIns="92075" tIns="46038" rIns="92075" bIns="46038"/>
          <a:lstStyle/>
          <a:p>
            <a:pPr>
              <a:lnSpc>
                <a:spcPct val="90000"/>
              </a:lnSpc>
              <a:buFont typeface="Wingdings" pitchFamily="2" charset="2"/>
              <a:buNone/>
            </a:pPr>
            <a:r>
              <a:rPr lang="en-GB" sz="2600" i="1" dirty="0"/>
              <a:t>“I arrived at the bakery and asked the assistant where the manager was. She told me that he was in the office”</a:t>
            </a:r>
          </a:p>
          <a:p>
            <a:pPr>
              <a:lnSpc>
                <a:spcPct val="90000"/>
              </a:lnSpc>
            </a:pPr>
            <a:r>
              <a:rPr lang="en-GB" sz="2600" dirty="0"/>
              <a:t>If used as introduction to evidence to inform court why witness went through to the office - </a:t>
            </a:r>
            <a:r>
              <a:rPr lang="en-GB" sz="2600" b="1" dirty="0"/>
              <a:t>Not hearsay</a:t>
            </a:r>
          </a:p>
          <a:p>
            <a:pPr>
              <a:lnSpc>
                <a:spcPct val="90000"/>
              </a:lnSpc>
            </a:pPr>
            <a:r>
              <a:rPr lang="en-GB" sz="2600" dirty="0"/>
              <a:t>If used as evidence that defendant was “participating in the management of the business” contrary to Regulation 7 Food Safety and Hygiene (England) Regulations 2013  -</a:t>
            </a:r>
            <a:r>
              <a:rPr lang="en-GB" sz="2600" b="1" dirty="0"/>
              <a:t> Hearsay</a:t>
            </a:r>
          </a:p>
        </p:txBody>
      </p:sp>
      <p:pic>
        <p:nvPicPr>
          <p:cNvPr id="2" name="Picture 1"/>
          <p:cNvPicPr>
            <a:picLocks noChangeAspect="1"/>
          </p:cNvPicPr>
          <p:nvPr/>
        </p:nvPicPr>
        <p:blipFill>
          <a:blip r:embed="rId3"/>
          <a:stretch>
            <a:fillRect/>
          </a:stretch>
        </p:blipFill>
        <p:spPr>
          <a:xfrm>
            <a:off x="6783413" y="5417315"/>
            <a:ext cx="1877731" cy="695004"/>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2354" name="Rectangle 2"/>
          <p:cNvSpPr>
            <a:spLocks noGrp="1" noChangeArrowheads="1"/>
          </p:cNvSpPr>
          <p:nvPr>
            <p:ph type="title"/>
          </p:nvPr>
        </p:nvSpPr>
        <p:spPr/>
        <p:txBody>
          <a:bodyPr/>
          <a:lstStyle/>
          <a:p>
            <a:r>
              <a:rPr lang="en-GB" sz="3800" dirty="0"/>
              <a:t>Hearsay </a:t>
            </a:r>
            <a:br>
              <a:rPr lang="en-GB" sz="3800" dirty="0"/>
            </a:br>
            <a:r>
              <a:rPr lang="en-GB" sz="2400" dirty="0"/>
              <a:t>CJA 2003 Criminal Procedure Rules Part 34</a:t>
            </a:r>
            <a:endParaRPr lang="en-GB" sz="3800" dirty="0"/>
          </a:p>
        </p:txBody>
      </p:sp>
      <p:sp>
        <p:nvSpPr>
          <p:cNvPr id="612355" name="Rectangle 3"/>
          <p:cNvSpPr>
            <a:spLocks noGrp="1" noChangeArrowheads="1"/>
          </p:cNvSpPr>
          <p:nvPr>
            <p:ph type="body" idx="1"/>
          </p:nvPr>
        </p:nvSpPr>
        <p:spPr/>
        <p:txBody>
          <a:bodyPr/>
          <a:lstStyle/>
          <a:p>
            <a:pPr>
              <a:lnSpc>
                <a:spcPct val="90000"/>
              </a:lnSpc>
            </a:pPr>
            <a:r>
              <a:rPr lang="en-GB" sz="2600" dirty="0"/>
              <a:t>Discretion to allow hearsay when in interests of justice to do so</a:t>
            </a:r>
          </a:p>
          <a:p>
            <a:pPr>
              <a:lnSpc>
                <a:spcPct val="90000"/>
              </a:lnSpc>
            </a:pPr>
            <a:endParaRPr lang="en-GB" sz="2600" dirty="0"/>
          </a:p>
          <a:p>
            <a:pPr>
              <a:lnSpc>
                <a:spcPct val="90000"/>
              </a:lnSpc>
            </a:pPr>
            <a:endParaRPr lang="en-GB" sz="2600" dirty="0"/>
          </a:p>
        </p:txBody>
      </p:sp>
      <p:pic>
        <p:nvPicPr>
          <p:cNvPr id="2" name="Picture 1"/>
          <p:cNvPicPr>
            <a:picLocks noChangeAspect="1"/>
          </p:cNvPicPr>
          <p:nvPr/>
        </p:nvPicPr>
        <p:blipFill>
          <a:blip r:embed="rId3"/>
          <a:stretch>
            <a:fillRect/>
          </a:stretch>
        </p:blipFill>
        <p:spPr>
          <a:xfrm>
            <a:off x="6809069" y="5229200"/>
            <a:ext cx="1877731" cy="695004"/>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p:nvPr>
        </p:nvSpPr>
        <p:spPr/>
        <p:txBody>
          <a:bodyPr/>
          <a:lstStyle/>
          <a:p>
            <a:r>
              <a:rPr lang="en-GB"/>
              <a:t>Privilege</a:t>
            </a:r>
          </a:p>
        </p:txBody>
      </p:sp>
      <p:sp>
        <p:nvSpPr>
          <p:cNvPr id="613379" name="Rectangle 3"/>
          <p:cNvSpPr>
            <a:spLocks noGrp="1" noChangeArrowheads="1"/>
          </p:cNvSpPr>
          <p:nvPr>
            <p:ph type="body" idx="1"/>
          </p:nvPr>
        </p:nvSpPr>
        <p:spPr/>
        <p:txBody>
          <a:bodyPr/>
          <a:lstStyle/>
          <a:p>
            <a:r>
              <a:rPr lang="en-GB" sz="2600" dirty="0"/>
              <a:t>Self incrimination</a:t>
            </a:r>
          </a:p>
          <a:p>
            <a:pPr lvl="1"/>
            <a:r>
              <a:rPr lang="en-GB" sz="2200" dirty="0"/>
              <a:t>Witness other than accused can refuse to answer question in court if answers would incriminate them.</a:t>
            </a:r>
          </a:p>
          <a:p>
            <a:endParaRPr lang="en-GB" sz="2600" dirty="0"/>
          </a:p>
          <a:p>
            <a:r>
              <a:rPr lang="en-GB" sz="2600" dirty="0"/>
              <a:t>Legal Privilege </a:t>
            </a:r>
          </a:p>
          <a:p>
            <a:pPr lvl="1"/>
            <a:r>
              <a:rPr lang="en-GB" sz="2200" dirty="0"/>
              <a:t>“legal professional privilege is a fundamental condition on which the administration of justice rests and is not to be overridden by other public interests.”</a:t>
            </a:r>
          </a:p>
          <a:p>
            <a:pPr lvl="1">
              <a:buFont typeface="Wingdings" pitchFamily="2" charset="2"/>
              <a:buNone/>
            </a:pPr>
            <a:r>
              <a:rPr lang="en-GB" sz="2200" dirty="0"/>
              <a:t> </a:t>
            </a:r>
            <a:r>
              <a:rPr lang="en-GB" sz="1600" dirty="0"/>
              <a:t>R v Derby Magistrates Court, </a:t>
            </a:r>
            <a:r>
              <a:rPr lang="en-GB" sz="1600" i="1" dirty="0"/>
              <a:t>ex parte</a:t>
            </a:r>
            <a:r>
              <a:rPr lang="en-GB" sz="1600" dirty="0"/>
              <a:t> B. [1995] 3 WLR 681, HL:</a:t>
            </a:r>
          </a:p>
          <a:p>
            <a:r>
              <a:rPr lang="en-GB" sz="2600" dirty="0"/>
              <a:t>Without prejudice</a:t>
            </a:r>
          </a:p>
        </p:txBody>
      </p:sp>
      <p:pic>
        <p:nvPicPr>
          <p:cNvPr id="2" name="Picture 1"/>
          <p:cNvPicPr>
            <a:picLocks noChangeAspect="1"/>
          </p:cNvPicPr>
          <p:nvPr/>
        </p:nvPicPr>
        <p:blipFill>
          <a:blip r:embed="rId3"/>
          <a:stretch>
            <a:fillRect/>
          </a:stretch>
        </p:blipFill>
        <p:spPr>
          <a:xfrm>
            <a:off x="6588224" y="5373216"/>
            <a:ext cx="1877731" cy="695004"/>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524" name="Rectangle 4"/>
          <p:cNvSpPr>
            <a:spLocks noGrp="1" noChangeArrowheads="1"/>
          </p:cNvSpPr>
          <p:nvPr>
            <p:ph type="ctrTitle"/>
          </p:nvPr>
        </p:nvSpPr>
        <p:spPr/>
        <p:txBody>
          <a:bodyPr/>
          <a:lstStyle/>
          <a:p>
            <a:r>
              <a:rPr lang="en-GB"/>
              <a:t>Continuity of evidence</a:t>
            </a:r>
            <a:endParaRPr lang="en-US"/>
          </a:p>
        </p:txBody>
      </p:sp>
      <p:pic>
        <p:nvPicPr>
          <p:cNvPr id="2" name="Picture 1"/>
          <p:cNvPicPr>
            <a:picLocks noChangeAspect="1"/>
          </p:cNvPicPr>
          <p:nvPr/>
        </p:nvPicPr>
        <p:blipFill>
          <a:blip r:embed="rId3"/>
          <a:stretch>
            <a:fillRect/>
          </a:stretch>
        </p:blipFill>
        <p:spPr>
          <a:xfrm>
            <a:off x="6721822" y="5556153"/>
            <a:ext cx="1877731" cy="695004"/>
          </a:xfrm>
          <a:prstGeom prst="rect">
            <a:avLst/>
          </a:prstGeom>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GB"/>
              <a:t>Continuity of Evidence</a:t>
            </a:r>
          </a:p>
        </p:txBody>
      </p:sp>
      <p:sp>
        <p:nvSpPr>
          <p:cNvPr id="644099" name="Rectangle 3"/>
          <p:cNvSpPr>
            <a:spLocks noGrp="1" noChangeArrowheads="1"/>
          </p:cNvSpPr>
          <p:nvPr>
            <p:ph type="body" idx="1"/>
          </p:nvPr>
        </p:nvSpPr>
        <p:spPr/>
        <p:txBody>
          <a:bodyPr/>
          <a:lstStyle/>
          <a:p>
            <a:pPr>
              <a:lnSpc>
                <a:spcPct val="90000"/>
              </a:lnSpc>
            </a:pPr>
            <a:r>
              <a:rPr lang="en-GB" sz="2600" dirty="0"/>
              <a:t>Onus on Investigator</a:t>
            </a:r>
          </a:p>
          <a:p>
            <a:pPr>
              <a:lnSpc>
                <a:spcPct val="90000"/>
              </a:lnSpc>
            </a:pPr>
            <a:r>
              <a:rPr lang="en-GB" sz="2600" dirty="0"/>
              <a:t>No continuity or unable to prove = “unreliable”</a:t>
            </a:r>
          </a:p>
          <a:p>
            <a:pPr>
              <a:lnSpc>
                <a:spcPct val="90000"/>
              </a:lnSpc>
            </a:pPr>
            <a:r>
              <a:rPr lang="en-GB" sz="2600" dirty="0"/>
              <a:t>Minimise handling/movement</a:t>
            </a:r>
          </a:p>
          <a:p>
            <a:pPr>
              <a:lnSpc>
                <a:spcPct val="90000"/>
              </a:lnSpc>
            </a:pPr>
            <a:r>
              <a:rPr lang="en-GB" sz="2600" dirty="0"/>
              <a:t>Only authorised access</a:t>
            </a:r>
          </a:p>
          <a:p>
            <a:pPr>
              <a:lnSpc>
                <a:spcPct val="90000"/>
              </a:lnSpc>
            </a:pPr>
            <a:r>
              <a:rPr lang="en-GB" sz="2600" dirty="0"/>
              <a:t>Movement</a:t>
            </a:r>
          </a:p>
          <a:p>
            <a:pPr lvl="1">
              <a:lnSpc>
                <a:spcPct val="90000"/>
              </a:lnSpc>
            </a:pPr>
            <a:r>
              <a:rPr lang="en-GB" sz="2200" dirty="0"/>
              <a:t>Record full details</a:t>
            </a:r>
          </a:p>
          <a:p>
            <a:pPr lvl="1">
              <a:lnSpc>
                <a:spcPct val="90000"/>
              </a:lnSpc>
            </a:pPr>
            <a:r>
              <a:rPr lang="en-GB" sz="2200" dirty="0"/>
              <a:t>Passed by/received by</a:t>
            </a:r>
          </a:p>
          <a:p>
            <a:pPr lvl="1">
              <a:lnSpc>
                <a:spcPct val="90000"/>
              </a:lnSpc>
            </a:pPr>
            <a:r>
              <a:rPr lang="en-GB" sz="2200" dirty="0"/>
              <a:t>Times/dates</a:t>
            </a:r>
          </a:p>
          <a:p>
            <a:pPr lvl="1">
              <a:lnSpc>
                <a:spcPct val="90000"/>
              </a:lnSpc>
            </a:pPr>
            <a:r>
              <a:rPr lang="en-GB" sz="2200" dirty="0"/>
              <a:t>Unique label information</a:t>
            </a:r>
          </a:p>
          <a:p>
            <a:pPr lvl="1">
              <a:lnSpc>
                <a:spcPct val="90000"/>
              </a:lnSpc>
            </a:pPr>
            <a:r>
              <a:rPr lang="en-GB" sz="2200" dirty="0"/>
              <a:t>Reason for movement</a:t>
            </a:r>
          </a:p>
          <a:p>
            <a:pPr lvl="1">
              <a:lnSpc>
                <a:spcPct val="90000"/>
              </a:lnSpc>
            </a:pPr>
            <a:r>
              <a:rPr lang="en-GB" sz="2200" dirty="0"/>
              <a:t>Receipt/signatures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GB"/>
              <a:t>Continuity of Evidence</a:t>
            </a:r>
            <a:endParaRPr lang="en-US"/>
          </a:p>
        </p:txBody>
      </p:sp>
      <p:sp>
        <p:nvSpPr>
          <p:cNvPr id="645123" name="Rectangle 3"/>
          <p:cNvSpPr>
            <a:spLocks noGrp="1" noChangeArrowheads="1"/>
          </p:cNvSpPr>
          <p:nvPr>
            <p:ph type="body" idx="1"/>
          </p:nvPr>
        </p:nvSpPr>
        <p:spPr/>
        <p:txBody>
          <a:bodyPr/>
          <a:lstStyle/>
          <a:p>
            <a:r>
              <a:rPr lang="en-GB"/>
              <a:t>Common problems</a:t>
            </a:r>
          </a:p>
          <a:p>
            <a:pPr lvl="1"/>
            <a:r>
              <a:rPr lang="en-GB"/>
              <a:t>Documents</a:t>
            </a:r>
          </a:p>
          <a:p>
            <a:pPr lvl="1"/>
            <a:r>
              <a:rPr lang="en-GB"/>
              <a:t>Use of couriers</a:t>
            </a:r>
          </a:p>
          <a:p>
            <a:pPr lvl="1"/>
            <a:r>
              <a:rPr lang="en-GB"/>
              <a:t>Reception of complaints</a:t>
            </a:r>
          </a:p>
          <a:p>
            <a:pPr lvl="1"/>
            <a:endParaRPr lang="en-US"/>
          </a:p>
        </p:txBody>
      </p:sp>
      <p:pic>
        <p:nvPicPr>
          <p:cNvPr id="2" name="Picture 1"/>
          <p:cNvPicPr>
            <a:picLocks noChangeAspect="1"/>
          </p:cNvPicPr>
          <p:nvPr/>
        </p:nvPicPr>
        <p:blipFill>
          <a:blip r:embed="rId3"/>
          <a:stretch>
            <a:fillRect/>
          </a:stretch>
        </p:blipFill>
        <p:spPr>
          <a:xfrm>
            <a:off x="6732240" y="5301208"/>
            <a:ext cx="1877731" cy="695004"/>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GB" dirty="0"/>
              <a:t>Continuity of Evidence</a:t>
            </a:r>
            <a:endParaRPr lang="en-US" dirty="0"/>
          </a:p>
        </p:txBody>
      </p:sp>
      <p:sp>
        <p:nvSpPr>
          <p:cNvPr id="645123" name="Rectangle 3"/>
          <p:cNvSpPr>
            <a:spLocks noGrp="1" noChangeArrowheads="1"/>
          </p:cNvSpPr>
          <p:nvPr>
            <p:ph type="body" idx="1"/>
          </p:nvPr>
        </p:nvSpPr>
        <p:spPr>
          <a:xfrm>
            <a:off x="457200" y="1026827"/>
            <a:ext cx="8229600" cy="4530725"/>
          </a:xfrm>
        </p:spPr>
        <p:txBody>
          <a:bodyPr/>
          <a:lstStyle/>
          <a:p>
            <a:r>
              <a:rPr lang="en-GB" dirty="0"/>
              <a:t>If a sealed bag is opened, </a:t>
            </a:r>
          </a:p>
          <a:p>
            <a:pPr lvl="1"/>
            <a:r>
              <a:rPr lang="en-GB" dirty="0"/>
              <a:t>record the broken seal number, place the broken seal inside the evidence bag, re-seal and record the new number. </a:t>
            </a:r>
          </a:p>
          <a:p>
            <a:endParaRPr lang="en-GB" dirty="0"/>
          </a:p>
          <a:p>
            <a:r>
              <a:rPr lang="en-GB" dirty="0"/>
              <a:t>If you record incorrectly a seal number or exhibit number</a:t>
            </a:r>
          </a:p>
          <a:p>
            <a:pPr lvl="1"/>
            <a:r>
              <a:rPr lang="en-GB" dirty="0"/>
              <a:t>a short correction statement may be necessary to explain what happened.</a:t>
            </a:r>
          </a:p>
          <a:p>
            <a:pPr lvl="1"/>
            <a:endParaRPr lang="en-US" dirty="0"/>
          </a:p>
        </p:txBody>
      </p:sp>
      <p:pic>
        <p:nvPicPr>
          <p:cNvPr id="2" name="Picture 1"/>
          <p:cNvPicPr>
            <a:picLocks noChangeAspect="1"/>
          </p:cNvPicPr>
          <p:nvPr/>
        </p:nvPicPr>
        <p:blipFill>
          <a:blip r:embed="rId3"/>
          <a:stretch>
            <a:fillRect/>
          </a:stretch>
        </p:blipFill>
        <p:spPr>
          <a:xfrm>
            <a:off x="6732240" y="5301208"/>
            <a:ext cx="1877731" cy="695004"/>
          </a:xfrm>
          <a:prstGeom prst="rect">
            <a:avLst/>
          </a:prstGeom>
        </p:spPr>
      </p:pic>
    </p:spTree>
    <p:extLst>
      <p:ext uri="{BB962C8B-B14F-4D97-AF65-F5344CB8AC3E}">
        <p14:creationId xmlns:p14="http://schemas.microsoft.com/office/powerpoint/2010/main" val="41369268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ChangeArrowheads="1"/>
          </p:cNvSpPr>
          <p:nvPr>
            <p:ph type="title"/>
          </p:nvPr>
        </p:nvSpPr>
        <p:spPr/>
        <p:txBody>
          <a:bodyPr/>
          <a:lstStyle/>
          <a:p>
            <a:r>
              <a:rPr lang="en-GB"/>
              <a:t>Continuity of Evidence</a:t>
            </a:r>
            <a:endParaRPr lang="en-US"/>
          </a:p>
        </p:txBody>
      </p:sp>
      <p:sp>
        <p:nvSpPr>
          <p:cNvPr id="645123" name="Rectangle 3"/>
          <p:cNvSpPr>
            <a:spLocks noGrp="1" noChangeArrowheads="1"/>
          </p:cNvSpPr>
          <p:nvPr>
            <p:ph type="body" idx="1"/>
          </p:nvPr>
        </p:nvSpPr>
        <p:spPr>
          <a:xfrm>
            <a:off x="464345" y="1417638"/>
            <a:ext cx="8229600" cy="4530725"/>
          </a:xfrm>
        </p:spPr>
        <p:txBody>
          <a:bodyPr/>
          <a:lstStyle/>
          <a:p>
            <a:r>
              <a:rPr lang="en-GB" dirty="0"/>
              <a:t>Food</a:t>
            </a:r>
          </a:p>
          <a:p>
            <a:pPr lvl="1"/>
            <a:r>
              <a:rPr lang="en-GB" dirty="0"/>
              <a:t>Movements and by who</a:t>
            </a:r>
          </a:p>
          <a:p>
            <a:pPr lvl="1"/>
            <a:r>
              <a:rPr lang="en-GB" dirty="0"/>
              <a:t>Storage and records</a:t>
            </a:r>
          </a:p>
          <a:p>
            <a:pPr lvl="1"/>
            <a:r>
              <a:rPr lang="en-GB" dirty="0"/>
              <a:t>Seals and records</a:t>
            </a:r>
          </a:p>
          <a:p>
            <a:pPr lvl="1"/>
            <a:r>
              <a:rPr lang="en-GB" dirty="0"/>
              <a:t>Records</a:t>
            </a:r>
          </a:p>
          <a:p>
            <a:pPr lvl="1"/>
            <a:r>
              <a:rPr lang="en-GB" dirty="0"/>
              <a:t>3</a:t>
            </a:r>
            <a:r>
              <a:rPr lang="en-GB" baseline="30000" dirty="0"/>
              <a:t>rd</a:t>
            </a:r>
            <a:r>
              <a:rPr lang="en-GB" dirty="0"/>
              <a:t> part samples</a:t>
            </a:r>
          </a:p>
          <a:p>
            <a:pPr lvl="1"/>
            <a:r>
              <a:rPr lang="en-GB" dirty="0"/>
              <a:t>Laboratory continuity – losing samples</a:t>
            </a:r>
          </a:p>
          <a:p>
            <a:pPr lvl="1"/>
            <a:endParaRPr lang="en-GB" dirty="0"/>
          </a:p>
          <a:p>
            <a:pPr lvl="1"/>
            <a:endParaRPr lang="en-US" dirty="0"/>
          </a:p>
        </p:txBody>
      </p:sp>
      <p:pic>
        <p:nvPicPr>
          <p:cNvPr id="2" name="Picture 1"/>
          <p:cNvPicPr>
            <a:picLocks noChangeAspect="1"/>
          </p:cNvPicPr>
          <p:nvPr/>
        </p:nvPicPr>
        <p:blipFill>
          <a:blip r:embed="rId3"/>
          <a:stretch>
            <a:fillRect/>
          </a:stretch>
        </p:blipFill>
        <p:spPr>
          <a:xfrm>
            <a:off x="6732240" y="5301208"/>
            <a:ext cx="1877731" cy="695004"/>
          </a:xfrm>
          <a:prstGeom prst="rect">
            <a:avLst/>
          </a:prstGeom>
        </p:spPr>
      </p:pic>
    </p:spTree>
    <p:extLst>
      <p:ext uri="{BB962C8B-B14F-4D97-AF65-F5344CB8AC3E}">
        <p14:creationId xmlns:p14="http://schemas.microsoft.com/office/powerpoint/2010/main" val="274924542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5506" name="Rectangle 2"/>
          <p:cNvSpPr>
            <a:spLocks noGrp="1" noChangeArrowheads="1"/>
          </p:cNvSpPr>
          <p:nvPr>
            <p:ph type="title"/>
          </p:nvPr>
        </p:nvSpPr>
        <p:spPr/>
        <p:txBody>
          <a:bodyPr/>
          <a:lstStyle/>
          <a:p>
            <a:r>
              <a:rPr lang="en-GB" dirty="0"/>
              <a:t>Case Study</a:t>
            </a:r>
          </a:p>
        </p:txBody>
      </p:sp>
      <p:sp>
        <p:nvSpPr>
          <p:cNvPr id="2" name="Content Placeholder 1"/>
          <p:cNvSpPr>
            <a:spLocks noGrp="1"/>
          </p:cNvSpPr>
          <p:nvPr>
            <p:ph idx="1"/>
          </p:nvPr>
        </p:nvSpPr>
        <p:spPr/>
        <p:txBody>
          <a:bodyPr/>
          <a:lstStyle/>
          <a:p>
            <a:r>
              <a:rPr lang="en-GB" dirty="0"/>
              <a:t>Identify</a:t>
            </a:r>
          </a:p>
          <a:p>
            <a:pPr lvl="1"/>
            <a:r>
              <a:rPr lang="en-GB" dirty="0"/>
              <a:t>Any documentary and real evidence you would need</a:t>
            </a:r>
          </a:p>
          <a:p>
            <a:pPr lvl="1"/>
            <a:r>
              <a:rPr lang="en-GB" dirty="0"/>
              <a:t>How the evidence should be obtained</a:t>
            </a:r>
          </a:p>
          <a:p>
            <a:pPr lvl="1"/>
            <a:r>
              <a:rPr lang="en-GB" dirty="0"/>
              <a:t>What steps should be taken to preserve evidence</a:t>
            </a:r>
          </a:p>
        </p:txBody>
      </p:sp>
      <p:pic>
        <p:nvPicPr>
          <p:cNvPr id="4" name="Picture 3"/>
          <p:cNvPicPr>
            <a:picLocks noChangeAspect="1"/>
          </p:cNvPicPr>
          <p:nvPr/>
        </p:nvPicPr>
        <p:blipFill>
          <a:blip r:embed="rId3"/>
          <a:stretch>
            <a:fillRect/>
          </a:stretch>
        </p:blipFill>
        <p:spPr>
          <a:xfrm>
            <a:off x="6588224" y="5301208"/>
            <a:ext cx="1877731" cy="69500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title"/>
          </p:nvPr>
        </p:nvSpPr>
        <p:spPr>
          <a:noFill/>
          <a:ln/>
        </p:spPr>
        <p:txBody>
          <a:bodyPr lIns="92075" tIns="46038" rIns="92075" bIns="46038" anchor="ctr"/>
          <a:lstStyle/>
          <a:p>
            <a:r>
              <a:rPr lang="en-GB"/>
              <a:t>Defences</a:t>
            </a:r>
          </a:p>
        </p:txBody>
      </p:sp>
      <p:sp>
        <p:nvSpPr>
          <p:cNvPr id="598019" name="Rectangle 3"/>
          <p:cNvSpPr>
            <a:spLocks noGrp="1" noChangeArrowheads="1"/>
          </p:cNvSpPr>
          <p:nvPr>
            <p:ph type="body" idx="1"/>
          </p:nvPr>
        </p:nvSpPr>
        <p:spPr>
          <a:xfrm>
            <a:off x="250825" y="1268760"/>
            <a:ext cx="8642350" cy="4530725"/>
          </a:xfrm>
          <a:noFill/>
          <a:ln/>
        </p:spPr>
        <p:txBody>
          <a:bodyPr lIns="92075" tIns="46038" rIns="92075" bIns="46038"/>
          <a:lstStyle/>
          <a:p>
            <a:r>
              <a:rPr lang="en-GB" sz="2600" dirty="0"/>
              <a:t>Prosecution must prove offences</a:t>
            </a:r>
          </a:p>
          <a:p>
            <a:pPr lvl="1"/>
            <a:r>
              <a:rPr lang="en-GB" sz="2200" dirty="0"/>
              <a:t>“Beyond all reasonable doubt”</a:t>
            </a:r>
          </a:p>
          <a:p>
            <a:endParaRPr lang="en-GB" sz="2600" dirty="0"/>
          </a:p>
          <a:p>
            <a:r>
              <a:rPr lang="en-GB" sz="2600" dirty="0"/>
              <a:t>If statutory defence raised</a:t>
            </a:r>
          </a:p>
          <a:p>
            <a:pPr lvl="1"/>
            <a:r>
              <a:rPr lang="en-GB" sz="2200" dirty="0"/>
              <a:t>Onus on defendant to prove, “on balance of probabilities” </a:t>
            </a:r>
          </a:p>
          <a:p>
            <a:pPr lvl="2"/>
            <a:r>
              <a:rPr lang="en-GB" sz="2000" dirty="0"/>
              <a:t>“All reasonable precautions and all due diligence”</a:t>
            </a:r>
          </a:p>
          <a:p>
            <a:pPr lvl="2">
              <a:buFont typeface="Wingdings" pitchFamily="2" charset="2"/>
              <a:buNone/>
            </a:pPr>
            <a:endParaRPr lang="en-GB" sz="2000" dirty="0"/>
          </a:p>
          <a:p>
            <a:pPr lvl="1"/>
            <a:r>
              <a:rPr lang="en-GB" sz="2200" dirty="0"/>
              <a:t>Investigation should seek to </a:t>
            </a:r>
          </a:p>
          <a:p>
            <a:pPr lvl="2"/>
            <a:r>
              <a:rPr lang="en-GB" sz="1800" dirty="0"/>
              <a:t>pre-empt and </a:t>
            </a:r>
          </a:p>
          <a:p>
            <a:pPr lvl="2"/>
            <a:r>
              <a:rPr lang="en-GB" sz="1800" dirty="0"/>
              <a:t>negate defence if raised</a:t>
            </a:r>
          </a:p>
        </p:txBody>
      </p:sp>
      <p:pic>
        <p:nvPicPr>
          <p:cNvPr id="3" name="Picture 2"/>
          <p:cNvPicPr>
            <a:picLocks noChangeAspect="1"/>
          </p:cNvPicPr>
          <p:nvPr/>
        </p:nvPicPr>
        <p:blipFill>
          <a:blip r:embed="rId3"/>
          <a:stretch>
            <a:fillRect/>
          </a:stretch>
        </p:blipFill>
        <p:spPr>
          <a:xfrm>
            <a:off x="6516216" y="5301208"/>
            <a:ext cx="1877731" cy="695004"/>
          </a:xfrm>
          <a:prstGeom prst="rect">
            <a:avLst/>
          </a:prstGeom>
        </p:spPr>
      </p:pic>
    </p:spTree>
    <p:extLst>
      <p:ext uri="{BB962C8B-B14F-4D97-AF65-F5344CB8AC3E}">
        <p14:creationId xmlns:p14="http://schemas.microsoft.com/office/powerpoint/2010/main" val="242157219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5076" name="Rectangle 4"/>
          <p:cNvSpPr>
            <a:spLocks noGrp="1" noChangeArrowheads="1"/>
          </p:cNvSpPr>
          <p:nvPr>
            <p:ph type="ctrTitle"/>
          </p:nvPr>
        </p:nvSpPr>
        <p:spPr/>
        <p:txBody>
          <a:bodyPr/>
          <a:lstStyle/>
          <a:p>
            <a:r>
              <a:rPr lang="en-GB" dirty="0"/>
              <a:t>Witnesses</a:t>
            </a:r>
          </a:p>
        </p:txBody>
      </p:sp>
      <p:pic>
        <p:nvPicPr>
          <p:cNvPr id="2" name="Picture 1"/>
          <p:cNvPicPr>
            <a:picLocks noChangeAspect="1"/>
          </p:cNvPicPr>
          <p:nvPr/>
        </p:nvPicPr>
        <p:blipFill>
          <a:blip r:embed="rId3"/>
          <a:stretch>
            <a:fillRect/>
          </a:stretch>
        </p:blipFill>
        <p:spPr>
          <a:xfrm>
            <a:off x="6300192" y="5367498"/>
            <a:ext cx="1877731" cy="695004"/>
          </a:xfrm>
          <a:prstGeom prst="rect">
            <a:avLst/>
          </a:prstGeom>
        </p:spPr>
      </p:pic>
      <p:sp>
        <p:nvSpPr>
          <p:cNvPr id="515077" name="Rectangle 5"/>
          <p:cNvSpPr>
            <a:spLocks noGrp="1" noChangeArrowheads="1"/>
          </p:cNvSpPr>
          <p:nvPr>
            <p:ph type="subTitle" idx="1"/>
          </p:nvPr>
        </p:nvSpPr>
        <p:spPr/>
        <p:txBody>
          <a:bodyPr/>
          <a:lstStyle/>
          <a:p>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9218" name="Rectangle 2"/>
          <p:cNvSpPr>
            <a:spLocks noGrp="1" noChangeArrowheads="1"/>
          </p:cNvSpPr>
          <p:nvPr>
            <p:ph type="title"/>
          </p:nvPr>
        </p:nvSpPr>
        <p:spPr/>
        <p:txBody>
          <a:bodyPr/>
          <a:lstStyle/>
          <a:p>
            <a:r>
              <a:rPr lang="en-GB"/>
              <a:t>Regulatory Framework</a:t>
            </a:r>
          </a:p>
        </p:txBody>
      </p:sp>
      <p:sp>
        <p:nvSpPr>
          <p:cNvPr id="649219" name="Rectangle 3"/>
          <p:cNvSpPr>
            <a:spLocks noGrp="1" noChangeArrowheads="1"/>
          </p:cNvSpPr>
          <p:nvPr>
            <p:ph type="body" idx="1"/>
          </p:nvPr>
        </p:nvSpPr>
        <p:spPr/>
        <p:txBody>
          <a:bodyPr/>
          <a:lstStyle/>
          <a:p>
            <a:pPr lvl="1"/>
            <a:r>
              <a:rPr lang="en-US" dirty="0"/>
              <a:t>Section 9, Criminal Justice Act 1967</a:t>
            </a:r>
          </a:p>
          <a:p>
            <a:pPr lvl="1"/>
            <a:r>
              <a:rPr lang="en-GB" dirty="0"/>
              <a:t>Magistrates Courts Act 1980, s 5B </a:t>
            </a:r>
          </a:p>
          <a:p>
            <a:pPr lvl="1"/>
            <a:r>
              <a:rPr lang="en-GB" dirty="0"/>
              <a:t>Criminal Procedure Rules Part 27</a:t>
            </a:r>
          </a:p>
          <a:p>
            <a:pPr lvl="1"/>
            <a:r>
              <a:rPr lang="en-GB" dirty="0"/>
              <a:t>Criminal Procedure and Investigations Act 1996</a:t>
            </a:r>
          </a:p>
          <a:p>
            <a:pPr lvl="2"/>
            <a:r>
              <a:rPr lang="en-GB" dirty="0"/>
              <a:t>Investigate all reasonable lines of enquiry</a:t>
            </a:r>
          </a:p>
        </p:txBody>
      </p:sp>
      <p:pic>
        <p:nvPicPr>
          <p:cNvPr id="2" name="Picture 1"/>
          <p:cNvPicPr>
            <a:picLocks noChangeAspect="1"/>
          </p:cNvPicPr>
          <p:nvPr/>
        </p:nvPicPr>
        <p:blipFill>
          <a:blip r:embed="rId3"/>
          <a:stretch>
            <a:fillRect/>
          </a:stretch>
        </p:blipFill>
        <p:spPr>
          <a:xfrm>
            <a:off x="6588224" y="5229200"/>
            <a:ext cx="1877731" cy="695004"/>
          </a:xfrm>
          <a:prstGeom prst="rect">
            <a:avLst/>
          </a:prstGeom>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4194" name="Rectangle 2"/>
          <p:cNvSpPr>
            <a:spLocks noGrp="1" noChangeArrowheads="1"/>
          </p:cNvSpPr>
          <p:nvPr>
            <p:ph type="title"/>
          </p:nvPr>
        </p:nvSpPr>
        <p:spPr/>
        <p:txBody>
          <a:bodyPr/>
          <a:lstStyle/>
          <a:p>
            <a:r>
              <a:rPr lang="en-GB"/>
              <a:t>Who is a Witness?</a:t>
            </a:r>
          </a:p>
        </p:txBody>
      </p:sp>
      <p:sp>
        <p:nvSpPr>
          <p:cNvPr id="904195" name="Rectangle 3"/>
          <p:cNvSpPr>
            <a:spLocks noGrp="1" noChangeArrowheads="1"/>
          </p:cNvSpPr>
          <p:nvPr>
            <p:ph type="body" sz="half" idx="1"/>
          </p:nvPr>
        </p:nvSpPr>
        <p:spPr>
          <a:xfrm>
            <a:off x="457200" y="1600200"/>
            <a:ext cx="8291513" cy="4530725"/>
          </a:xfrm>
        </p:spPr>
        <p:txBody>
          <a:bodyPr/>
          <a:lstStyle/>
          <a:p>
            <a:r>
              <a:rPr lang="en-GB" sz="2600" dirty="0"/>
              <a:t>A person who can provide evidence of fact on what they:</a:t>
            </a:r>
          </a:p>
          <a:p>
            <a:pPr lvl="1"/>
            <a:r>
              <a:rPr lang="en-GB" sz="2600" dirty="0"/>
              <a:t>Saw</a:t>
            </a:r>
          </a:p>
          <a:p>
            <a:pPr lvl="1"/>
            <a:r>
              <a:rPr lang="en-GB" sz="2600" dirty="0"/>
              <a:t>Heard</a:t>
            </a:r>
          </a:p>
          <a:p>
            <a:pPr lvl="1"/>
            <a:r>
              <a:rPr lang="en-GB" sz="2600" dirty="0"/>
              <a:t>Felt</a:t>
            </a:r>
          </a:p>
          <a:p>
            <a:pPr lvl="1"/>
            <a:r>
              <a:rPr lang="en-GB" sz="2600" dirty="0"/>
              <a:t>Tasted</a:t>
            </a:r>
          </a:p>
          <a:p>
            <a:pPr lvl="1"/>
            <a:r>
              <a:rPr lang="en-GB" sz="2600" dirty="0"/>
              <a:t>Smelt</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p:txBody>
          <a:bodyPr/>
          <a:lstStyle/>
          <a:p>
            <a:r>
              <a:rPr lang="en-GB"/>
              <a:t>Purpose of a witness statement</a:t>
            </a:r>
          </a:p>
        </p:txBody>
      </p:sp>
      <p:sp>
        <p:nvSpPr>
          <p:cNvPr id="651267" name="Rectangle 3"/>
          <p:cNvSpPr>
            <a:spLocks noGrp="1" noChangeArrowheads="1"/>
          </p:cNvSpPr>
          <p:nvPr>
            <p:ph type="body" idx="1"/>
          </p:nvPr>
        </p:nvSpPr>
        <p:spPr/>
        <p:txBody>
          <a:bodyPr/>
          <a:lstStyle/>
          <a:p>
            <a:pPr>
              <a:lnSpc>
                <a:spcPct val="90000"/>
              </a:lnSpc>
            </a:pPr>
            <a:r>
              <a:rPr lang="en-GB" sz="2600" dirty="0"/>
              <a:t>To:</a:t>
            </a:r>
          </a:p>
          <a:p>
            <a:pPr lvl="1">
              <a:lnSpc>
                <a:spcPct val="90000"/>
              </a:lnSpc>
            </a:pPr>
            <a:r>
              <a:rPr lang="en-GB" sz="2200" dirty="0"/>
              <a:t>place on record an event perceived by an individual at a specific time</a:t>
            </a:r>
          </a:p>
          <a:p>
            <a:pPr lvl="1">
              <a:lnSpc>
                <a:spcPct val="90000"/>
              </a:lnSpc>
            </a:pPr>
            <a:r>
              <a:rPr lang="en-GB" sz="2200" dirty="0"/>
              <a:t>enable an account to be drawn up of how a situation arose</a:t>
            </a:r>
          </a:p>
          <a:p>
            <a:pPr lvl="1">
              <a:lnSpc>
                <a:spcPct val="90000"/>
              </a:lnSpc>
            </a:pPr>
            <a:r>
              <a:rPr lang="en-GB" sz="2200" dirty="0"/>
              <a:t>elicit all relevant information from a witness as soon after the event as is practicable</a:t>
            </a:r>
          </a:p>
          <a:p>
            <a:pPr lvl="1">
              <a:lnSpc>
                <a:spcPct val="90000"/>
              </a:lnSpc>
            </a:pPr>
            <a:r>
              <a:rPr lang="en-GB" sz="2200" dirty="0"/>
              <a:t>assist </a:t>
            </a:r>
          </a:p>
          <a:p>
            <a:pPr lvl="2">
              <a:lnSpc>
                <a:spcPct val="90000"/>
              </a:lnSpc>
            </a:pPr>
            <a:r>
              <a:rPr lang="en-GB" sz="2000" dirty="0"/>
              <a:t>in the decision as to further action to take</a:t>
            </a:r>
          </a:p>
          <a:p>
            <a:pPr lvl="2">
              <a:lnSpc>
                <a:spcPct val="90000"/>
              </a:lnSpc>
            </a:pPr>
            <a:r>
              <a:rPr lang="en-GB" sz="2000" dirty="0"/>
              <a:t>in the examination of the witness in court</a:t>
            </a:r>
          </a:p>
          <a:p>
            <a:pPr lvl="1">
              <a:lnSpc>
                <a:spcPct val="90000"/>
              </a:lnSpc>
            </a:pPr>
            <a:r>
              <a:rPr lang="en-GB" sz="2200" dirty="0"/>
              <a:t>help </a:t>
            </a:r>
          </a:p>
          <a:p>
            <a:pPr lvl="2">
              <a:lnSpc>
                <a:spcPct val="90000"/>
              </a:lnSpc>
            </a:pPr>
            <a:r>
              <a:rPr lang="en-GB" sz="2000" dirty="0"/>
              <a:t>present the case in a rational, logical way</a:t>
            </a:r>
          </a:p>
          <a:p>
            <a:pPr lvl="2">
              <a:lnSpc>
                <a:spcPct val="90000"/>
              </a:lnSpc>
            </a:pPr>
            <a:r>
              <a:rPr lang="en-GB" sz="2000" dirty="0"/>
              <a:t>justify the course of action taken</a:t>
            </a:r>
          </a:p>
          <a:p>
            <a:pPr lvl="1">
              <a:lnSpc>
                <a:spcPct val="90000"/>
              </a:lnSpc>
            </a:pPr>
            <a:endParaRPr lang="en-GB" sz="2200" dirty="0"/>
          </a:p>
          <a:p>
            <a:pPr lvl="1">
              <a:lnSpc>
                <a:spcPct val="90000"/>
              </a:lnSpc>
            </a:pPr>
            <a:endParaRPr lang="en-GB" sz="2200" dirty="0"/>
          </a:p>
          <a:p>
            <a:pPr lvl="1">
              <a:lnSpc>
                <a:spcPct val="90000"/>
              </a:lnSpc>
            </a:pPr>
            <a:endParaRPr lang="en-GB" sz="2200" dirty="0"/>
          </a:p>
          <a:p>
            <a:pPr lvl="1">
              <a:lnSpc>
                <a:spcPct val="90000"/>
              </a:lnSpc>
            </a:pPr>
            <a:endParaRPr lang="en-GB" sz="2200" dirty="0"/>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witness statement in court</a:t>
            </a:r>
          </a:p>
        </p:txBody>
      </p:sp>
      <p:sp>
        <p:nvSpPr>
          <p:cNvPr id="3" name="Content Placeholder 2"/>
          <p:cNvSpPr>
            <a:spLocks noGrp="1"/>
          </p:cNvSpPr>
          <p:nvPr>
            <p:ph idx="1"/>
          </p:nvPr>
        </p:nvSpPr>
        <p:spPr/>
        <p:txBody>
          <a:bodyPr/>
          <a:lstStyle/>
          <a:p>
            <a:r>
              <a:rPr lang="en-GB" dirty="0"/>
              <a:t>“Agreed” witness statements</a:t>
            </a:r>
          </a:p>
          <a:p>
            <a:pPr lvl="1"/>
            <a:r>
              <a:rPr lang="en-GB" dirty="0"/>
              <a:t>May be read out in court</a:t>
            </a:r>
          </a:p>
          <a:p>
            <a:pPr lvl="1"/>
            <a:r>
              <a:rPr lang="en-GB" dirty="0"/>
              <a:t>No need for witness to attend</a:t>
            </a:r>
          </a:p>
        </p:txBody>
      </p:sp>
      <p:pic>
        <p:nvPicPr>
          <p:cNvPr id="4" name="Picture 3"/>
          <p:cNvPicPr>
            <a:picLocks noChangeAspect="1"/>
          </p:cNvPicPr>
          <p:nvPr/>
        </p:nvPicPr>
        <p:blipFill>
          <a:blip r:embed="rId3"/>
          <a:stretch>
            <a:fillRect/>
          </a:stretch>
        </p:blipFill>
        <p:spPr>
          <a:xfrm>
            <a:off x="6660232" y="5157192"/>
            <a:ext cx="1877731" cy="695004"/>
          </a:xfrm>
          <a:prstGeom prst="rect">
            <a:avLst/>
          </a:prstGeom>
        </p:spPr>
      </p:pic>
    </p:spTree>
    <p:extLst>
      <p:ext uri="{BB962C8B-B14F-4D97-AF65-F5344CB8AC3E}">
        <p14:creationId xmlns:p14="http://schemas.microsoft.com/office/powerpoint/2010/main" val="135732770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Use of witness statement in court</a:t>
            </a:r>
          </a:p>
        </p:txBody>
      </p:sp>
      <p:sp>
        <p:nvSpPr>
          <p:cNvPr id="3" name="Content Placeholder 2"/>
          <p:cNvSpPr>
            <a:spLocks noGrp="1"/>
          </p:cNvSpPr>
          <p:nvPr>
            <p:ph idx="1"/>
          </p:nvPr>
        </p:nvSpPr>
        <p:spPr/>
        <p:txBody>
          <a:bodyPr/>
          <a:lstStyle/>
          <a:p>
            <a:r>
              <a:rPr lang="en-GB" dirty="0"/>
              <a:t>Evidence in chief</a:t>
            </a:r>
          </a:p>
          <a:p>
            <a:pPr lvl="1"/>
            <a:r>
              <a:rPr lang="en-GB" dirty="0"/>
              <a:t>Advocates take witness through statement</a:t>
            </a:r>
          </a:p>
          <a:p>
            <a:pPr lvl="1"/>
            <a:r>
              <a:rPr lang="en-GB" dirty="0"/>
              <a:t>No leading questions</a:t>
            </a:r>
          </a:p>
          <a:p>
            <a:pPr lvl="1"/>
            <a:r>
              <a:rPr lang="en-GB" dirty="0"/>
              <a:t>Tell a story</a:t>
            </a:r>
          </a:p>
          <a:p>
            <a:pPr lvl="1"/>
            <a:endParaRPr lang="en-GB" dirty="0"/>
          </a:p>
          <a:p>
            <a:pPr lvl="1"/>
            <a:r>
              <a:rPr lang="en-GB" dirty="0"/>
              <a:t>If prosecution fail to introduce evidence at this stage</a:t>
            </a:r>
          </a:p>
          <a:p>
            <a:pPr lvl="2"/>
            <a:r>
              <a:rPr lang="en-GB" dirty="0"/>
              <a:t>Cannot refer to it later</a:t>
            </a:r>
          </a:p>
        </p:txBody>
      </p:sp>
      <p:pic>
        <p:nvPicPr>
          <p:cNvPr id="4" name="Picture 3"/>
          <p:cNvPicPr>
            <a:picLocks noChangeAspect="1"/>
          </p:cNvPicPr>
          <p:nvPr/>
        </p:nvPicPr>
        <p:blipFill>
          <a:blip r:embed="rId3"/>
          <a:stretch>
            <a:fillRect/>
          </a:stretch>
        </p:blipFill>
        <p:spPr>
          <a:xfrm>
            <a:off x="6516216" y="5229200"/>
            <a:ext cx="1877731" cy="695004"/>
          </a:xfrm>
          <a:prstGeom prst="rect">
            <a:avLst/>
          </a:prstGeom>
        </p:spPr>
      </p:pic>
    </p:spTree>
    <p:extLst>
      <p:ext uri="{BB962C8B-B14F-4D97-AF65-F5344CB8AC3E}">
        <p14:creationId xmlns:p14="http://schemas.microsoft.com/office/powerpoint/2010/main" val="311258944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GB"/>
              <a:t>Interviewing Witnesses</a:t>
            </a:r>
          </a:p>
        </p:txBody>
      </p:sp>
      <p:sp>
        <p:nvSpPr>
          <p:cNvPr id="719875" name="Rectangle 3"/>
          <p:cNvSpPr>
            <a:spLocks noGrp="1" noChangeArrowheads="1"/>
          </p:cNvSpPr>
          <p:nvPr>
            <p:ph type="body" idx="1"/>
          </p:nvPr>
        </p:nvSpPr>
        <p:spPr>
          <a:xfrm>
            <a:off x="457200" y="1600200"/>
            <a:ext cx="8363272" cy="4530725"/>
          </a:xfrm>
        </p:spPr>
        <p:txBody>
          <a:bodyPr/>
          <a:lstStyle/>
          <a:p>
            <a:r>
              <a:rPr lang="en-GB" dirty="0"/>
              <a:t>Should continually assess</a:t>
            </a:r>
          </a:p>
          <a:p>
            <a:pPr lvl="1"/>
            <a:r>
              <a:rPr lang="en-GB" dirty="0"/>
              <a:t>Reliability and</a:t>
            </a:r>
          </a:p>
          <a:p>
            <a:pPr lvl="1"/>
            <a:r>
              <a:rPr lang="en-GB" dirty="0"/>
              <a:t>Ability of witness to express themselves coherently</a:t>
            </a:r>
          </a:p>
          <a:p>
            <a:r>
              <a:rPr lang="en-GB" dirty="0"/>
              <a:t>Any matters that might undermine the reliability of the witness</a:t>
            </a:r>
          </a:p>
          <a:p>
            <a:pPr lvl="1"/>
            <a:r>
              <a:rPr lang="en-GB" dirty="0"/>
              <a:t>Recorded and,</a:t>
            </a:r>
          </a:p>
          <a:p>
            <a:pPr lvl="1"/>
            <a:r>
              <a:rPr lang="en-GB" dirty="0"/>
              <a:t>If deemed relevant to the case </a:t>
            </a:r>
          </a:p>
          <a:p>
            <a:pPr lvl="2"/>
            <a:r>
              <a:rPr lang="en-GB" dirty="0"/>
              <a:t>disclosed to the defendant. (CPIA 96)</a:t>
            </a:r>
          </a:p>
        </p:txBody>
      </p:sp>
      <p:pic>
        <p:nvPicPr>
          <p:cNvPr id="2" name="Picture 1"/>
          <p:cNvPicPr>
            <a:picLocks noChangeAspect="1"/>
          </p:cNvPicPr>
          <p:nvPr/>
        </p:nvPicPr>
        <p:blipFill>
          <a:blip r:embed="rId3"/>
          <a:stretch>
            <a:fillRect/>
          </a:stretch>
        </p:blipFill>
        <p:spPr>
          <a:xfrm>
            <a:off x="6588224" y="5229200"/>
            <a:ext cx="1877731" cy="695004"/>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r>
              <a:rPr lang="en-GB" dirty="0"/>
              <a:t>Exercise – Interviewing witnesses</a:t>
            </a:r>
          </a:p>
        </p:txBody>
      </p:sp>
      <p:sp>
        <p:nvSpPr>
          <p:cNvPr id="719875" name="Rectangle 3"/>
          <p:cNvSpPr>
            <a:spLocks noGrp="1" noChangeArrowheads="1"/>
          </p:cNvSpPr>
          <p:nvPr>
            <p:ph type="body" idx="1"/>
          </p:nvPr>
        </p:nvSpPr>
        <p:spPr>
          <a:xfrm>
            <a:off x="457200" y="1600200"/>
            <a:ext cx="8363272" cy="4530725"/>
          </a:xfrm>
        </p:spPr>
        <p:txBody>
          <a:bodyPr/>
          <a:lstStyle/>
          <a:p>
            <a:r>
              <a:rPr lang="en-GB" dirty="0"/>
              <a:t>2 volunteers…………..</a:t>
            </a:r>
          </a:p>
        </p:txBody>
      </p:sp>
      <p:pic>
        <p:nvPicPr>
          <p:cNvPr id="2" name="Picture 1"/>
          <p:cNvPicPr>
            <a:picLocks noChangeAspect="1"/>
          </p:cNvPicPr>
          <p:nvPr/>
        </p:nvPicPr>
        <p:blipFill>
          <a:blip r:embed="rId3"/>
          <a:stretch>
            <a:fillRect/>
          </a:stretch>
        </p:blipFill>
        <p:spPr>
          <a:xfrm>
            <a:off x="6588224" y="5229200"/>
            <a:ext cx="1877731" cy="695004"/>
          </a:xfrm>
          <a:prstGeom prst="rect">
            <a:avLst/>
          </a:prstGeom>
        </p:spPr>
      </p:pic>
    </p:spTree>
    <p:extLst>
      <p:ext uri="{BB962C8B-B14F-4D97-AF65-F5344CB8AC3E}">
        <p14:creationId xmlns:p14="http://schemas.microsoft.com/office/powerpoint/2010/main" val="23963938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506" name="Rectangle 2"/>
          <p:cNvSpPr>
            <a:spLocks noGrp="1" noChangeArrowheads="1"/>
          </p:cNvSpPr>
          <p:nvPr>
            <p:ph type="title"/>
          </p:nvPr>
        </p:nvSpPr>
        <p:spPr/>
        <p:txBody>
          <a:bodyPr/>
          <a:lstStyle/>
          <a:p>
            <a:r>
              <a:rPr lang="en-GB" sz="3800"/>
              <a:t>Interpreters</a:t>
            </a:r>
            <a:br>
              <a:rPr lang="en-GB" sz="3800"/>
            </a:br>
            <a:endParaRPr lang="en-GB" sz="3800"/>
          </a:p>
        </p:txBody>
      </p:sp>
      <p:sp>
        <p:nvSpPr>
          <p:cNvPr id="789507" name="Rectangle 3"/>
          <p:cNvSpPr>
            <a:spLocks noGrp="1" noChangeArrowheads="1"/>
          </p:cNvSpPr>
          <p:nvPr>
            <p:ph type="body" idx="1"/>
          </p:nvPr>
        </p:nvSpPr>
        <p:spPr/>
        <p:txBody>
          <a:bodyPr/>
          <a:lstStyle/>
          <a:p>
            <a:r>
              <a:rPr lang="en-GB" b="1" dirty="0"/>
              <a:t>R v </a:t>
            </a:r>
            <a:r>
              <a:rPr lang="en-GB" b="1" dirty="0" err="1"/>
              <a:t>Raynor</a:t>
            </a:r>
            <a:endParaRPr lang="en-GB" dirty="0"/>
          </a:p>
          <a:p>
            <a:pPr lvl="1">
              <a:buFont typeface="Wingdings" pitchFamily="2" charset="2"/>
              <a:buNone/>
            </a:pPr>
            <a:r>
              <a:rPr lang="en-GB" dirty="0"/>
              <a:t>A statement in the form of a translation of the </a:t>
            </a:r>
          </a:p>
          <a:p>
            <a:pPr lvl="1">
              <a:buFont typeface="Wingdings" pitchFamily="2" charset="2"/>
              <a:buNone/>
            </a:pPr>
            <a:r>
              <a:rPr lang="en-GB" dirty="0"/>
              <a:t>witness’ evidence by the interpreter was not the </a:t>
            </a:r>
          </a:p>
          <a:p>
            <a:pPr lvl="1">
              <a:buFont typeface="Wingdings" pitchFamily="2" charset="2"/>
              <a:buNone/>
            </a:pPr>
            <a:r>
              <a:rPr lang="en-GB" dirty="0"/>
              <a:t>statement of the witness</a:t>
            </a:r>
          </a:p>
          <a:p>
            <a:pPr lvl="1"/>
            <a:r>
              <a:rPr lang="en-GB" dirty="0"/>
              <a:t>The statement should be provided in the witness’s original words, and a translation, into English, then made</a:t>
            </a:r>
          </a:p>
          <a:p>
            <a:pPr lvl="1">
              <a:buFont typeface="Wingdings" pitchFamily="2" charset="2"/>
              <a:buNone/>
            </a:pPr>
            <a:r>
              <a:rPr lang="en-GB" sz="1600" dirty="0"/>
              <a:t>Times</a:t>
            </a:r>
          </a:p>
          <a:p>
            <a:pPr lvl="1">
              <a:buFont typeface="Wingdings" pitchFamily="2" charset="2"/>
              <a:buNone/>
            </a:pPr>
            <a:r>
              <a:rPr lang="en-GB" sz="1600" dirty="0"/>
              <a:t>19-Sep-2000</a:t>
            </a:r>
          </a:p>
          <a:p>
            <a:pPr>
              <a:buFont typeface="Wingdings" pitchFamily="2" charset="2"/>
              <a:buNone/>
            </a:pPr>
            <a:endParaRPr lang="en-GB" dirty="0"/>
          </a:p>
        </p:txBody>
      </p:sp>
      <p:pic>
        <p:nvPicPr>
          <p:cNvPr id="2" name="Picture 1"/>
          <p:cNvPicPr>
            <a:picLocks noChangeAspect="1"/>
          </p:cNvPicPr>
          <p:nvPr/>
        </p:nvPicPr>
        <p:blipFill>
          <a:blip r:embed="rId3"/>
          <a:stretch>
            <a:fillRect/>
          </a:stretch>
        </p:blipFill>
        <p:spPr>
          <a:xfrm>
            <a:off x="6588224" y="5229200"/>
            <a:ext cx="1877731" cy="695004"/>
          </a:xfrm>
          <a:prstGeom prst="rect">
            <a:avLst/>
          </a:prstGeom>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GB"/>
              <a:t>Witness Statements</a:t>
            </a:r>
          </a:p>
        </p:txBody>
      </p:sp>
      <p:sp>
        <p:nvSpPr>
          <p:cNvPr id="793603" name="Rectangle 3"/>
          <p:cNvSpPr>
            <a:spLocks noGrp="1" noChangeArrowheads="1"/>
          </p:cNvSpPr>
          <p:nvPr>
            <p:ph type="body" idx="1"/>
          </p:nvPr>
        </p:nvSpPr>
        <p:spPr>
          <a:xfrm>
            <a:off x="457200" y="1600200"/>
            <a:ext cx="8363272" cy="4530725"/>
          </a:xfrm>
        </p:spPr>
        <p:txBody>
          <a:bodyPr/>
          <a:lstStyle/>
          <a:p>
            <a:r>
              <a:rPr lang="en-GB" dirty="0"/>
              <a:t>Remember:</a:t>
            </a:r>
          </a:p>
          <a:p>
            <a:pPr lvl="1"/>
            <a:r>
              <a:rPr lang="en-GB" dirty="0"/>
              <a:t>Statements are used by lawyers, on both sides, to:</a:t>
            </a:r>
          </a:p>
          <a:p>
            <a:pPr lvl="2"/>
            <a:r>
              <a:rPr lang="en-GB" dirty="0"/>
              <a:t>Apply evidential test</a:t>
            </a:r>
          </a:p>
          <a:p>
            <a:pPr lvl="2"/>
            <a:r>
              <a:rPr lang="en-GB" dirty="0"/>
              <a:t>Examine/cross examine witnesses</a:t>
            </a:r>
          </a:p>
          <a:p>
            <a:pPr lvl="2"/>
            <a:r>
              <a:rPr lang="en-GB" dirty="0"/>
              <a:t>Tell the story to the court</a:t>
            </a:r>
          </a:p>
          <a:p>
            <a:r>
              <a:rPr lang="en-GB" dirty="0"/>
              <a:t>Should therefore be clear, precise, accurate, objective and fair</a:t>
            </a:r>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2" name="Rectangle 4"/>
          <p:cNvSpPr>
            <a:spLocks noGrp="1" noChangeArrowheads="1"/>
          </p:cNvSpPr>
          <p:nvPr>
            <p:ph type="ctrTitle"/>
          </p:nvPr>
        </p:nvSpPr>
        <p:spPr/>
        <p:txBody>
          <a:bodyPr/>
          <a:lstStyle/>
          <a:p>
            <a:r>
              <a:rPr lang="en-GB" dirty="0"/>
              <a:t>Outcomes of Criminal Investigations</a:t>
            </a:r>
            <a:endParaRPr lang="en-US" dirty="0"/>
          </a:p>
        </p:txBody>
      </p:sp>
      <p:sp>
        <p:nvSpPr>
          <p:cNvPr id="1031173" name="Rectangle 5"/>
          <p:cNvSpPr>
            <a:spLocks noGrp="1" noChangeArrowheads="1"/>
          </p:cNvSpPr>
          <p:nvPr>
            <p:ph type="subTitle" idx="1"/>
          </p:nvPr>
        </p:nvSpPr>
        <p:spPr/>
        <p:txBody>
          <a:bodyPr/>
          <a:lstStyle/>
          <a:p>
            <a:endParaRPr lang="en-US" dirty="0"/>
          </a:p>
        </p:txBody>
      </p:sp>
      <p:pic>
        <p:nvPicPr>
          <p:cNvPr id="5" name="Picture 4" descr="FSA Logo.JPG"/>
          <p:cNvPicPr>
            <a:picLocks noChangeAspect="1"/>
          </p:cNvPicPr>
          <p:nvPr/>
        </p:nvPicPr>
        <p:blipFill>
          <a:blip r:embed="rId3" cstate="print"/>
          <a:stretch>
            <a:fillRect/>
          </a:stretch>
        </p:blipFill>
        <p:spPr>
          <a:xfrm>
            <a:off x="6444208" y="5373216"/>
            <a:ext cx="1876425" cy="695325"/>
          </a:xfrm>
          <a:prstGeom prst="rect">
            <a:avLst/>
          </a:prstGeom>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GB" dirty="0"/>
              <a:t>Witness Statements - Contents</a:t>
            </a:r>
          </a:p>
        </p:txBody>
      </p:sp>
      <p:sp>
        <p:nvSpPr>
          <p:cNvPr id="793603" name="Rectangle 3"/>
          <p:cNvSpPr>
            <a:spLocks noGrp="1" noChangeArrowheads="1"/>
          </p:cNvSpPr>
          <p:nvPr>
            <p:ph type="body" idx="1"/>
          </p:nvPr>
        </p:nvSpPr>
        <p:spPr>
          <a:xfrm>
            <a:off x="457200" y="1103723"/>
            <a:ext cx="8363272" cy="4530725"/>
          </a:xfrm>
        </p:spPr>
        <p:txBody>
          <a:bodyPr/>
          <a:lstStyle/>
          <a:p>
            <a:r>
              <a:rPr lang="en-GB" dirty="0"/>
              <a:t>Full name</a:t>
            </a:r>
          </a:p>
          <a:p>
            <a:r>
              <a:rPr lang="en-GB" dirty="0"/>
              <a:t>Age if under 18 or “Over 18”</a:t>
            </a:r>
          </a:p>
          <a:p>
            <a:r>
              <a:rPr lang="en-GB" dirty="0"/>
              <a:t>Occupation  </a:t>
            </a:r>
          </a:p>
          <a:p>
            <a:r>
              <a:rPr lang="en-GB" b="1" dirty="0"/>
              <a:t>Who? What? When? Where? How? </a:t>
            </a:r>
            <a:endParaRPr lang="en-GB" dirty="0"/>
          </a:p>
          <a:p>
            <a:r>
              <a:rPr lang="en-GB" dirty="0"/>
              <a:t>Exhibit any documentary evidence </a:t>
            </a:r>
          </a:p>
          <a:p>
            <a:r>
              <a:rPr lang="en-GB" dirty="0"/>
              <a:t>(Offer it to the witness to read AND check that nothing has been left out)</a:t>
            </a:r>
          </a:p>
          <a:p>
            <a:r>
              <a:rPr lang="en-GB" dirty="0"/>
              <a:t>Signature and date </a:t>
            </a:r>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extLst>
      <p:ext uri="{BB962C8B-B14F-4D97-AF65-F5344CB8AC3E}">
        <p14:creationId xmlns:p14="http://schemas.microsoft.com/office/powerpoint/2010/main" val="20802816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3602" name="Rectangle 2"/>
          <p:cNvSpPr>
            <a:spLocks noGrp="1" noChangeArrowheads="1"/>
          </p:cNvSpPr>
          <p:nvPr>
            <p:ph type="title"/>
          </p:nvPr>
        </p:nvSpPr>
        <p:spPr/>
        <p:txBody>
          <a:bodyPr/>
          <a:lstStyle/>
          <a:p>
            <a:r>
              <a:rPr lang="en-GB" dirty="0"/>
              <a:t>Witness Statements - Contents</a:t>
            </a:r>
          </a:p>
        </p:txBody>
      </p:sp>
      <p:sp>
        <p:nvSpPr>
          <p:cNvPr id="793603" name="Rectangle 3"/>
          <p:cNvSpPr>
            <a:spLocks noGrp="1" noChangeArrowheads="1"/>
          </p:cNvSpPr>
          <p:nvPr>
            <p:ph type="body" idx="1"/>
          </p:nvPr>
        </p:nvSpPr>
        <p:spPr>
          <a:xfrm>
            <a:off x="457200" y="1103723"/>
            <a:ext cx="8363272" cy="4530725"/>
          </a:xfrm>
        </p:spPr>
        <p:txBody>
          <a:bodyPr/>
          <a:lstStyle/>
          <a:p>
            <a:r>
              <a:rPr lang="en-GB" dirty="0"/>
              <a:t>Each item to be used as an exhibit must be formally exhibited in a witness statement</a:t>
            </a:r>
          </a:p>
          <a:p>
            <a:pPr lvl="1"/>
            <a:r>
              <a:rPr lang="en-GB" dirty="0"/>
              <a:t>Duncan Harris’ first exhibit =  DH/1</a:t>
            </a:r>
          </a:p>
          <a:p>
            <a:pPr lvl="1"/>
            <a:r>
              <a:rPr lang="en-GB" dirty="0"/>
              <a:t>Duncan Harris’ fourteenth exhibit = DH/14 </a:t>
            </a:r>
          </a:p>
          <a:p>
            <a:pPr marL="344487" lvl="1" indent="0">
              <a:buNone/>
            </a:pPr>
            <a:endParaRPr lang="en-GB" dirty="0"/>
          </a:p>
          <a:p>
            <a:r>
              <a:rPr lang="en-GB" dirty="0"/>
              <a:t>Don’t interfere with original exhibits and store them securely</a:t>
            </a:r>
          </a:p>
        </p:txBody>
      </p:sp>
      <p:pic>
        <p:nvPicPr>
          <p:cNvPr id="2" name="Picture 1"/>
          <p:cNvPicPr>
            <a:picLocks noChangeAspect="1"/>
          </p:cNvPicPr>
          <p:nvPr/>
        </p:nvPicPr>
        <p:blipFill>
          <a:blip r:embed="rId3"/>
          <a:stretch>
            <a:fillRect/>
          </a:stretch>
        </p:blipFill>
        <p:spPr>
          <a:xfrm>
            <a:off x="6516216" y="5229200"/>
            <a:ext cx="1877731" cy="695004"/>
          </a:xfrm>
          <a:prstGeom prst="rect">
            <a:avLst/>
          </a:prstGeom>
        </p:spPr>
      </p:pic>
    </p:spTree>
    <p:extLst>
      <p:ext uri="{BB962C8B-B14F-4D97-AF65-F5344CB8AC3E}">
        <p14:creationId xmlns:p14="http://schemas.microsoft.com/office/powerpoint/2010/main" val="80158689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0770" name="Rectangle 2"/>
          <p:cNvSpPr>
            <a:spLocks noGrp="1" noChangeArrowheads="1"/>
          </p:cNvSpPr>
          <p:nvPr>
            <p:ph type="title"/>
          </p:nvPr>
        </p:nvSpPr>
        <p:spPr/>
        <p:txBody>
          <a:bodyPr/>
          <a:lstStyle/>
          <a:p>
            <a:r>
              <a:rPr lang="en-GB"/>
              <a:t>Victim Personal Statements</a:t>
            </a:r>
          </a:p>
        </p:txBody>
      </p:sp>
      <p:sp>
        <p:nvSpPr>
          <p:cNvPr id="800771" name="Rectangle 3"/>
          <p:cNvSpPr>
            <a:spLocks noGrp="1" noChangeArrowheads="1"/>
          </p:cNvSpPr>
          <p:nvPr>
            <p:ph sz="half" idx="1"/>
          </p:nvPr>
        </p:nvSpPr>
        <p:spPr>
          <a:xfrm>
            <a:off x="385192" y="1283891"/>
            <a:ext cx="5194920" cy="4530725"/>
          </a:xfrm>
        </p:spPr>
        <p:txBody>
          <a:bodyPr>
            <a:normAutofit/>
          </a:bodyPr>
          <a:lstStyle/>
          <a:p>
            <a:pPr>
              <a:lnSpc>
                <a:spcPct val="90000"/>
              </a:lnSpc>
            </a:pPr>
            <a:r>
              <a:rPr lang="en-GB" sz="2600" dirty="0"/>
              <a:t>Voluntary</a:t>
            </a:r>
          </a:p>
          <a:p>
            <a:pPr>
              <a:lnSpc>
                <a:spcPct val="90000"/>
              </a:lnSpc>
            </a:pPr>
            <a:r>
              <a:rPr lang="en-GB" sz="2600" dirty="0"/>
              <a:t>Victim led </a:t>
            </a:r>
          </a:p>
          <a:p>
            <a:pPr>
              <a:lnSpc>
                <a:spcPct val="90000"/>
              </a:lnSpc>
            </a:pPr>
            <a:r>
              <a:rPr lang="en-GB" sz="2600" dirty="0"/>
              <a:t>Taken as a Section 9 statement</a:t>
            </a:r>
          </a:p>
          <a:p>
            <a:pPr>
              <a:lnSpc>
                <a:spcPct val="90000"/>
              </a:lnSpc>
            </a:pPr>
            <a:r>
              <a:rPr lang="en-GB" sz="2600" dirty="0"/>
              <a:t>Relates to effect the offence:</a:t>
            </a:r>
          </a:p>
          <a:p>
            <a:pPr lvl="1">
              <a:lnSpc>
                <a:spcPct val="90000"/>
              </a:lnSpc>
            </a:pPr>
            <a:r>
              <a:rPr lang="en-GB" sz="2200" dirty="0"/>
              <a:t>Physically</a:t>
            </a:r>
          </a:p>
          <a:p>
            <a:pPr lvl="1">
              <a:lnSpc>
                <a:spcPct val="90000"/>
              </a:lnSpc>
            </a:pPr>
            <a:r>
              <a:rPr lang="en-GB" sz="2200" dirty="0"/>
              <a:t>Emotionally</a:t>
            </a:r>
          </a:p>
          <a:p>
            <a:pPr lvl="1">
              <a:lnSpc>
                <a:spcPct val="90000"/>
              </a:lnSpc>
            </a:pPr>
            <a:r>
              <a:rPr lang="en-GB" sz="2200" dirty="0"/>
              <a:t>Financially</a:t>
            </a:r>
          </a:p>
          <a:p>
            <a:pPr>
              <a:lnSpc>
                <a:spcPct val="90000"/>
              </a:lnSpc>
            </a:pPr>
            <a:r>
              <a:rPr lang="en-GB" sz="2600" dirty="0"/>
              <a:t>Gives victim opportunity </a:t>
            </a:r>
          </a:p>
          <a:p>
            <a:pPr lvl="1">
              <a:lnSpc>
                <a:spcPct val="90000"/>
              </a:lnSpc>
            </a:pPr>
            <a:r>
              <a:rPr lang="en-GB" sz="2200" dirty="0"/>
              <a:t>to indicate if they wish to claim for compensation or </a:t>
            </a:r>
          </a:p>
          <a:p>
            <a:pPr lvl="1">
              <a:lnSpc>
                <a:spcPct val="90000"/>
              </a:lnSpc>
            </a:pPr>
            <a:r>
              <a:rPr lang="en-GB" sz="2200" dirty="0"/>
              <a:t>require further support</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6530" name="Rectangle 2"/>
          <p:cNvSpPr>
            <a:spLocks noGrp="1" noChangeArrowheads="1"/>
          </p:cNvSpPr>
          <p:nvPr>
            <p:ph type="title"/>
          </p:nvPr>
        </p:nvSpPr>
        <p:spPr/>
        <p:txBody>
          <a:bodyPr/>
          <a:lstStyle/>
          <a:p>
            <a:r>
              <a:rPr lang="en-GB"/>
              <a:t>Case Study</a:t>
            </a:r>
          </a:p>
        </p:txBody>
      </p:sp>
      <p:sp>
        <p:nvSpPr>
          <p:cNvPr id="2" name="Content Placeholder 1"/>
          <p:cNvSpPr>
            <a:spLocks noGrp="1"/>
          </p:cNvSpPr>
          <p:nvPr>
            <p:ph idx="1"/>
          </p:nvPr>
        </p:nvSpPr>
        <p:spPr/>
        <p:txBody>
          <a:bodyPr/>
          <a:lstStyle/>
          <a:p>
            <a:r>
              <a:rPr lang="en-GB" dirty="0"/>
              <a:t>Examine and comment on the statements made by:</a:t>
            </a:r>
          </a:p>
          <a:p>
            <a:pPr lvl="1"/>
            <a:r>
              <a:rPr lang="en-GB" dirty="0"/>
              <a:t>Abigail Abrahams</a:t>
            </a:r>
          </a:p>
          <a:p>
            <a:pPr lvl="1"/>
            <a:r>
              <a:rPr lang="en-GB" dirty="0"/>
              <a:t>Peter Smith</a:t>
            </a:r>
          </a:p>
          <a:p>
            <a:pPr lvl="1"/>
            <a:r>
              <a:rPr lang="en-GB" dirty="0"/>
              <a:t>Rupert Tomlinson</a:t>
            </a:r>
          </a:p>
          <a:p>
            <a:pPr lvl="1"/>
            <a:r>
              <a:rPr lang="en-GB" dirty="0"/>
              <a:t>June Turnbull</a:t>
            </a:r>
          </a:p>
          <a:p>
            <a:endParaRPr lang="en-GB" dirty="0"/>
          </a:p>
          <a:p>
            <a:endParaRPr lang="en-GB" dirty="0"/>
          </a:p>
          <a:p>
            <a:endParaRPr lang="en-GB" dirty="0"/>
          </a:p>
        </p:txBody>
      </p:sp>
      <p:pic>
        <p:nvPicPr>
          <p:cNvPr id="4" name="Picture 3"/>
          <p:cNvPicPr>
            <a:picLocks noChangeAspect="1"/>
          </p:cNvPicPr>
          <p:nvPr/>
        </p:nvPicPr>
        <p:blipFill>
          <a:blip r:embed="rId3"/>
          <a:stretch>
            <a:fillRect/>
          </a:stretch>
        </p:blipFill>
        <p:spPr>
          <a:xfrm>
            <a:off x="6660232" y="5299172"/>
            <a:ext cx="1877731" cy="695004"/>
          </a:xfrm>
          <a:prstGeom prst="rect">
            <a:avLst/>
          </a:prstGeom>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8" name="Rectangle 4"/>
          <p:cNvSpPr>
            <a:spLocks noGrp="1" noChangeArrowheads="1"/>
          </p:cNvSpPr>
          <p:nvPr>
            <p:ph type="ctrTitle"/>
          </p:nvPr>
        </p:nvSpPr>
        <p:spPr/>
        <p:txBody>
          <a:bodyPr/>
          <a:lstStyle/>
          <a:p>
            <a:r>
              <a:rPr lang="en-GB"/>
              <a:t>RIPA</a:t>
            </a:r>
            <a:endParaRPr lang="en-US"/>
          </a:p>
        </p:txBody>
      </p:sp>
      <p:sp>
        <p:nvSpPr>
          <p:cNvPr id="354309" name="Rectangle 5"/>
          <p:cNvSpPr>
            <a:spLocks noGrp="1" noChangeArrowheads="1"/>
          </p:cNvSpPr>
          <p:nvPr>
            <p:ph type="subTitle" idx="1"/>
          </p:nvPr>
        </p:nvSpPr>
        <p:spPr/>
        <p:txBody>
          <a:bodyPr/>
          <a:lstStyle/>
          <a:p>
            <a:endParaRPr lang="en-US" dirty="0"/>
          </a:p>
        </p:txBody>
      </p:sp>
      <p:pic>
        <p:nvPicPr>
          <p:cNvPr id="6" name="Picture 5" descr="FSA Logo.JPG"/>
          <p:cNvPicPr>
            <a:picLocks noChangeAspect="1"/>
          </p:cNvPicPr>
          <p:nvPr/>
        </p:nvPicPr>
        <p:blipFill>
          <a:blip r:embed="rId3" cstate="print"/>
          <a:stretch>
            <a:fillRect/>
          </a:stretch>
        </p:blipFill>
        <p:spPr>
          <a:xfrm>
            <a:off x="6444208" y="5615378"/>
            <a:ext cx="1876425" cy="695325"/>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GB"/>
              <a:t>Legal Framework</a:t>
            </a:r>
            <a:endParaRPr lang="en-US"/>
          </a:p>
        </p:txBody>
      </p:sp>
      <p:sp>
        <p:nvSpPr>
          <p:cNvPr id="1053699" name="Rectangle 3"/>
          <p:cNvSpPr>
            <a:spLocks noGrp="1" noChangeArrowheads="1"/>
          </p:cNvSpPr>
          <p:nvPr>
            <p:ph type="body" idx="1"/>
          </p:nvPr>
        </p:nvSpPr>
        <p:spPr/>
        <p:txBody>
          <a:bodyPr/>
          <a:lstStyle/>
          <a:p>
            <a:pPr>
              <a:lnSpc>
                <a:spcPct val="90000"/>
              </a:lnSpc>
            </a:pPr>
            <a:r>
              <a:rPr lang="en-GB" dirty="0"/>
              <a:t>European Convention of Human Rights </a:t>
            </a:r>
          </a:p>
          <a:p>
            <a:pPr lvl="1">
              <a:lnSpc>
                <a:spcPct val="90000"/>
              </a:lnSpc>
            </a:pPr>
            <a:r>
              <a:rPr lang="en-GB" dirty="0"/>
              <a:t>Article 8</a:t>
            </a:r>
          </a:p>
          <a:p>
            <a:pPr>
              <a:lnSpc>
                <a:spcPct val="90000"/>
              </a:lnSpc>
            </a:pPr>
            <a:endParaRPr lang="en-GB" dirty="0"/>
          </a:p>
          <a:p>
            <a:pPr>
              <a:lnSpc>
                <a:spcPct val="90000"/>
              </a:lnSpc>
            </a:pPr>
            <a:r>
              <a:rPr lang="en-GB" dirty="0"/>
              <a:t>Human Rights Act 1998</a:t>
            </a:r>
          </a:p>
          <a:p>
            <a:pPr lvl="1">
              <a:lnSpc>
                <a:spcPct val="90000"/>
              </a:lnSpc>
            </a:pPr>
            <a:r>
              <a:rPr lang="en-GB" dirty="0"/>
              <a:t>Section 6</a:t>
            </a:r>
          </a:p>
          <a:p>
            <a:pPr>
              <a:lnSpc>
                <a:spcPct val="90000"/>
              </a:lnSpc>
            </a:pPr>
            <a:endParaRPr lang="en-GB" dirty="0"/>
          </a:p>
          <a:p>
            <a:pPr>
              <a:lnSpc>
                <a:spcPct val="90000"/>
              </a:lnSpc>
            </a:pPr>
            <a:r>
              <a:rPr lang="en-GB" dirty="0"/>
              <a:t>Regulation of Investigatory Powers Act 2000</a:t>
            </a:r>
          </a:p>
          <a:p>
            <a:pPr lvl="1">
              <a:lnSpc>
                <a:spcPct val="90000"/>
              </a:lnSpc>
            </a:pPr>
            <a:r>
              <a:rPr lang="en-GB" dirty="0"/>
              <a:t>Orders</a:t>
            </a:r>
          </a:p>
          <a:p>
            <a:pPr lvl="1">
              <a:lnSpc>
                <a:spcPct val="90000"/>
              </a:lnSpc>
            </a:pPr>
            <a:r>
              <a:rPr lang="en-GB" dirty="0"/>
              <a:t>Codes of Practice</a:t>
            </a:r>
          </a:p>
          <a:p>
            <a:pPr lvl="1">
              <a:lnSpc>
                <a:spcPct val="90000"/>
              </a:lnSpc>
            </a:pPr>
            <a:endParaRPr lang="en-GB" dirty="0"/>
          </a:p>
        </p:txBody>
      </p:sp>
      <p:pic>
        <p:nvPicPr>
          <p:cNvPr id="6" name="Picture 5"/>
          <p:cNvPicPr>
            <a:picLocks noChangeAspect="1"/>
          </p:cNvPicPr>
          <p:nvPr/>
        </p:nvPicPr>
        <p:blipFill>
          <a:blip r:embed="rId3"/>
          <a:stretch>
            <a:fillRect/>
          </a:stretch>
        </p:blipFill>
        <p:spPr>
          <a:xfrm>
            <a:off x="6516216" y="5229200"/>
            <a:ext cx="1877731" cy="695004"/>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sz="3800"/>
              <a:t>ECHR Article 8</a:t>
            </a:r>
            <a:br>
              <a:rPr lang="en-US" sz="3800" b="1"/>
            </a:br>
            <a:endParaRPr lang="en-US" sz="3800" b="1"/>
          </a:p>
        </p:txBody>
      </p:sp>
      <p:sp>
        <p:nvSpPr>
          <p:cNvPr id="1054723" name="Rectangle 3"/>
          <p:cNvSpPr>
            <a:spLocks noGrp="1" noChangeArrowheads="1"/>
          </p:cNvSpPr>
          <p:nvPr>
            <p:ph type="body" idx="1"/>
          </p:nvPr>
        </p:nvSpPr>
        <p:spPr/>
        <p:txBody>
          <a:bodyPr/>
          <a:lstStyle/>
          <a:p>
            <a:pPr>
              <a:lnSpc>
                <a:spcPct val="90000"/>
              </a:lnSpc>
            </a:pPr>
            <a:r>
              <a:rPr lang="en-US" sz="2600"/>
              <a:t>Everyone has the right to respect for his private and family life, his home and his correspondence. </a:t>
            </a:r>
          </a:p>
          <a:p>
            <a:pPr>
              <a:lnSpc>
                <a:spcPct val="90000"/>
              </a:lnSpc>
            </a:pPr>
            <a:endParaRPr lang="en-US" sz="2600"/>
          </a:p>
          <a:p>
            <a:pPr>
              <a:lnSpc>
                <a:spcPct val="90000"/>
              </a:lnSpc>
            </a:pPr>
            <a:r>
              <a:rPr lang="en-US" sz="2600"/>
              <a:t>There shall be no interference by a public authority with the exercise of this right </a:t>
            </a:r>
            <a:r>
              <a:rPr lang="en-US" sz="2600">
                <a:solidFill>
                  <a:srgbClr val="FF0000"/>
                </a:solidFill>
              </a:rPr>
              <a:t>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a:t>
            </a:r>
            <a:r>
              <a:rPr lang="en-US" sz="2600"/>
              <a:t>. </a:t>
            </a:r>
          </a:p>
          <a:p>
            <a:pPr>
              <a:lnSpc>
                <a:spcPct val="90000"/>
              </a:lnSpc>
            </a:pPr>
            <a:endParaRPr lang="en-US" sz="2600"/>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GB"/>
              <a:t>Human Rights Act 1998</a:t>
            </a:r>
            <a:endParaRPr lang="en-US"/>
          </a:p>
        </p:txBody>
      </p:sp>
      <p:sp>
        <p:nvSpPr>
          <p:cNvPr id="1055747" name="Rectangle 3"/>
          <p:cNvSpPr>
            <a:spLocks noGrp="1" noChangeArrowheads="1"/>
          </p:cNvSpPr>
          <p:nvPr>
            <p:ph type="body" idx="1"/>
          </p:nvPr>
        </p:nvSpPr>
        <p:spPr/>
        <p:txBody>
          <a:bodyPr/>
          <a:lstStyle/>
          <a:p>
            <a:r>
              <a:rPr lang="en-GB"/>
              <a:t>Section 6:</a:t>
            </a:r>
          </a:p>
          <a:p>
            <a:endParaRPr lang="en-GB"/>
          </a:p>
          <a:p>
            <a:pPr>
              <a:buFont typeface="Wingdings" pitchFamily="2" charset="2"/>
              <a:buNone/>
            </a:pPr>
            <a:r>
              <a:rPr lang="en-GB"/>
              <a:t>“</a:t>
            </a:r>
            <a:r>
              <a:rPr lang="en-US"/>
              <a:t>It is unlawful for a public authority to act in a way which is incompatible with a Convention (ECHR) right.” </a:t>
            </a:r>
          </a:p>
        </p:txBody>
      </p:sp>
      <p:pic>
        <p:nvPicPr>
          <p:cNvPr id="7" name="Picture 6"/>
          <p:cNvPicPr>
            <a:picLocks noChangeAspect="1"/>
          </p:cNvPicPr>
          <p:nvPr/>
        </p:nvPicPr>
        <p:blipFill>
          <a:blip r:embed="rId3"/>
          <a:stretch>
            <a:fillRect/>
          </a:stretch>
        </p:blipFill>
        <p:spPr>
          <a:xfrm>
            <a:off x="6809069" y="5377990"/>
            <a:ext cx="1877731" cy="695004"/>
          </a:xfrm>
          <a:prstGeom prst="rect">
            <a:avLst/>
          </a:prstGeom>
        </p:spPr>
      </p:pic>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GB" sz="3800"/>
              <a:t>Regulation of Investigatory Powers Act</a:t>
            </a:r>
            <a:br>
              <a:rPr lang="en-GB" sz="3800"/>
            </a:br>
            <a:r>
              <a:rPr lang="en-GB" sz="3800"/>
              <a:t>RIPA</a:t>
            </a:r>
            <a:endParaRPr lang="en-US" sz="3800"/>
          </a:p>
        </p:txBody>
      </p:sp>
      <p:sp>
        <p:nvSpPr>
          <p:cNvPr id="1056771" name="Rectangle 3"/>
          <p:cNvSpPr>
            <a:spLocks noGrp="1" noChangeArrowheads="1"/>
          </p:cNvSpPr>
          <p:nvPr>
            <p:ph type="body" idx="1"/>
          </p:nvPr>
        </p:nvSpPr>
        <p:spPr/>
        <p:txBody>
          <a:bodyPr/>
          <a:lstStyle/>
          <a:p>
            <a:r>
              <a:rPr lang="en-GB"/>
              <a:t>Purpose:</a:t>
            </a:r>
          </a:p>
          <a:p>
            <a:pPr lvl="1"/>
            <a:r>
              <a:rPr lang="en-GB"/>
              <a:t>To provide public authorities with lawful authority to undertake surveillance.</a:t>
            </a:r>
          </a:p>
          <a:p>
            <a:pPr lvl="2"/>
            <a:r>
              <a:rPr lang="en-GB"/>
              <a:t>Render surveillance compatible with ECHR.</a:t>
            </a:r>
          </a:p>
          <a:p>
            <a:pPr lvl="1"/>
            <a:r>
              <a:rPr lang="en-GB"/>
              <a:t>To permit use of surveillance material in legal proceedings.</a:t>
            </a:r>
          </a:p>
          <a:p>
            <a:pPr lvl="2"/>
            <a:r>
              <a:rPr lang="en-GB"/>
              <a:t>Criminal, civil or before any court or any tribunal.</a:t>
            </a:r>
            <a:endParaRPr lang="en-US"/>
          </a:p>
        </p:txBody>
      </p:sp>
      <p:pic>
        <p:nvPicPr>
          <p:cNvPr id="7" name="Picture 6"/>
          <p:cNvPicPr>
            <a:picLocks noChangeAspect="1"/>
          </p:cNvPicPr>
          <p:nvPr/>
        </p:nvPicPr>
        <p:blipFill>
          <a:blip r:embed="rId3"/>
          <a:stretch>
            <a:fillRect/>
          </a:stretch>
        </p:blipFill>
        <p:spPr>
          <a:xfrm>
            <a:off x="6775321" y="5377990"/>
            <a:ext cx="1877731" cy="695004"/>
          </a:xfrm>
          <a:prstGeom prst="rect">
            <a:avLst/>
          </a:prstGeom>
        </p:spPr>
      </p:pic>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GB" sz="3800"/>
              <a:t>Regulation of Investigatory Powers Act</a:t>
            </a:r>
            <a:br>
              <a:rPr lang="en-GB" sz="3800"/>
            </a:br>
            <a:r>
              <a:rPr lang="en-GB" sz="3800"/>
              <a:t>RIPA</a:t>
            </a:r>
            <a:endParaRPr lang="en-US" sz="3800"/>
          </a:p>
        </p:txBody>
      </p:sp>
      <p:sp>
        <p:nvSpPr>
          <p:cNvPr id="1057795" name="Rectangle 3"/>
          <p:cNvSpPr>
            <a:spLocks noGrp="1" noChangeArrowheads="1"/>
          </p:cNvSpPr>
          <p:nvPr>
            <p:ph type="body" idx="1"/>
          </p:nvPr>
        </p:nvSpPr>
        <p:spPr/>
        <p:txBody>
          <a:bodyPr/>
          <a:lstStyle/>
          <a:p>
            <a:r>
              <a:rPr lang="en-GB" dirty="0"/>
              <a:t>Process</a:t>
            </a:r>
          </a:p>
          <a:p>
            <a:pPr lvl="1"/>
            <a:r>
              <a:rPr lang="en-GB" dirty="0"/>
              <a:t>Relevant surveillance activities identified</a:t>
            </a:r>
          </a:p>
          <a:p>
            <a:pPr lvl="1"/>
            <a:r>
              <a:rPr lang="en-GB" dirty="0"/>
              <a:t>Appropriate authorisation obtained prior to activity.</a:t>
            </a:r>
            <a:endParaRPr lang="en-US" dirty="0"/>
          </a:p>
        </p:txBody>
      </p:sp>
      <p:pic>
        <p:nvPicPr>
          <p:cNvPr id="8" name="Picture 7"/>
          <p:cNvPicPr>
            <a:picLocks noChangeAspect="1"/>
          </p:cNvPicPr>
          <p:nvPr/>
        </p:nvPicPr>
        <p:blipFill>
          <a:blip r:embed="rId3"/>
          <a:stretch>
            <a:fillRect/>
          </a:stretch>
        </p:blipFill>
        <p:spPr>
          <a:xfrm>
            <a:off x="6762104" y="5368369"/>
            <a:ext cx="1877731" cy="695004"/>
          </a:xfrm>
          <a:prstGeom prst="rect">
            <a:avLst/>
          </a:prstGeom>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8D02EB472922944AB39A92DEEFDB167" ma:contentTypeVersion="0" ma:contentTypeDescription="Create a new document." ma:contentTypeScope="" ma:versionID="dfb08d8a8d79f008aec78369d069501c">
  <xsd:schema xmlns:xsd="http://www.w3.org/2001/XMLSchema" xmlns:xs="http://www.w3.org/2001/XMLSchema" xmlns:p="http://schemas.microsoft.com/office/2006/metadata/properties" targetNamespace="http://schemas.microsoft.com/office/2006/metadata/properties" ma:root="true" ma:fieldsID="26b84bf688f0f6f41e1b0b61a072224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868C5AA-735D-403C-99E5-158279CA15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308D3F56-8EB6-4842-920E-B7729E23353A}">
  <ds:schemaRefs>
    <ds:schemaRef ds:uri="http://schemas.microsoft.com/sharepoint/v3/contenttype/forms"/>
  </ds:schemaRefs>
</ds:datastoreItem>
</file>

<file path=customXml/itemProps3.xml><?xml version="1.0" encoding="utf-8"?>
<ds:datastoreItem xmlns:ds="http://schemas.openxmlformats.org/officeDocument/2006/customXml" ds:itemID="{EC4E5B11-C4DA-4938-9FE1-1C8410E275D6}">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Edge</Template>
  <TotalTime>8170</TotalTime>
  <Words>26277</Words>
  <Application>Microsoft Office PowerPoint</Application>
  <PresentationFormat>On-screen Show (4:3)</PresentationFormat>
  <Paragraphs>2725</Paragraphs>
  <Slides>207</Slides>
  <Notes>206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207</vt:i4>
      </vt:variant>
    </vt:vector>
  </HeadingPairs>
  <TitlesOfParts>
    <vt:vector size="213" baseType="lpstr">
      <vt:lpstr>Arial</vt:lpstr>
      <vt:lpstr>Garamond</vt:lpstr>
      <vt:lpstr>Times New Roman</vt:lpstr>
      <vt:lpstr>Wingdings</vt:lpstr>
      <vt:lpstr>Edge</vt:lpstr>
      <vt:lpstr>Organization Chart</vt:lpstr>
      <vt:lpstr>Evidence gathering and investigation skills</vt:lpstr>
      <vt:lpstr>Aim</vt:lpstr>
      <vt:lpstr>Objectives</vt:lpstr>
      <vt:lpstr>Introduction</vt:lpstr>
      <vt:lpstr>What is a Crime?</vt:lpstr>
      <vt:lpstr>Food Law</vt:lpstr>
      <vt:lpstr>Food Law</vt:lpstr>
      <vt:lpstr>Defences</vt:lpstr>
      <vt:lpstr>Outcomes of Criminal Investigations</vt:lpstr>
      <vt:lpstr>Outcomes of an Investigation</vt:lpstr>
      <vt:lpstr>Simple Cautions</vt:lpstr>
      <vt:lpstr>Simple Cautions</vt:lpstr>
      <vt:lpstr>Regulator’s Code</vt:lpstr>
      <vt:lpstr>Regulators should:</vt:lpstr>
      <vt:lpstr>Code for Crown Prosecutors</vt:lpstr>
      <vt:lpstr>Code Tests</vt:lpstr>
      <vt:lpstr>Evidential test</vt:lpstr>
      <vt:lpstr>Public Interest Test </vt:lpstr>
      <vt:lpstr>Public Interest Test Examples of aggravating and mitigating factors</vt:lpstr>
      <vt:lpstr>Enforcement Policy</vt:lpstr>
      <vt:lpstr>Enforcement policy Food Law Code of Practice</vt:lpstr>
      <vt:lpstr>Enforcement policy Food Law Code of Practice</vt:lpstr>
      <vt:lpstr>Enforcement policy Food Law Code of Practice</vt:lpstr>
      <vt:lpstr>Decision to prosecute Enforcement policies</vt:lpstr>
      <vt:lpstr>Decision to prosecute</vt:lpstr>
      <vt:lpstr>Burden and Standard of Proof</vt:lpstr>
      <vt:lpstr>Prosecution procedures</vt:lpstr>
      <vt:lpstr>Criminal procedure rules</vt:lpstr>
      <vt:lpstr>CPR: Overriding objective</vt:lpstr>
      <vt:lpstr>CPR: Overriding objective</vt:lpstr>
      <vt:lpstr>CPR: Overriding objective</vt:lpstr>
      <vt:lpstr>Trial Procedure</vt:lpstr>
      <vt:lpstr>Examination in chief</vt:lpstr>
      <vt:lpstr>Cross examination</vt:lpstr>
      <vt:lpstr>Re-examination</vt:lpstr>
      <vt:lpstr>Case Management</vt:lpstr>
      <vt:lpstr>Case Management</vt:lpstr>
      <vt:lpstr>Abuse of process</vt:lpstr>
      <vt:lpstr>Abuse of process</vt:lpstr>
      <vt:lpstr>Abuse of process</vt:lpstr>
      <vt:lpstr>Who is an Offender/Suspect</vt:lpstr>
      <vt:lpstr>Who is the Food Business Operator?</vt:lpstr>
      <vt:lpstr>Who is the FBO?</vt:lpstr>
      <vt:lpstr>Authority to Act</vt:lpstr>
      <vt:lpstr>Food Law Code of Practice Chapter 4.2</vt:lpstr>
      <vt:lpstr>Competency Food Law Code of Practice</vt:lpstr>
      <vt:lpstr>Powers of Entry</vt:lpstr>
      <vt:lpstr>Entry warrants</vt:lpstr>
      <vt:lpstr>Case Study</vt:lpstr>
      <vt:lpstr>Evidence</vt:lpstr>
      <vt:lpstr>Evidence</vt:lpstr>
      <vt:lpstr>Evidence</vt:lpstr>
      <vt:lpstr>Rules of Evidence</vt:lpstr>
      <vt:lpstr>Notebooks</vt:lpstr>
      <vt:lpstr>Notebooks</vt:lpstr>
      <vt:lpstr>Photographs &amp; Digital Imaging</vt:lpstr>
      <vt:lpstr>Photographs &amp; Digital Imaging</vt:lpstr>
      <vt:lpstr>Capturing websites as evidence</vt:lpstr>
      <vt:lpstr>Capturing websites as evidence</vt:lpstr>
      <vt:lpstr>Using e-mails as evidence</vt:lpstr>
      <vt:lpstr>Digital evidence – general principles</vt:lpstr>
      <vt:lpstr>Admissibility of evidence</vt:lpstr>
      <vt:lpstr>Opinion Evidence</vt:lpstr>
      <vt:lpstr>Expert Witness</vt:lpstr>
      <vt:lpstr>Food Analyst/Examiner Certificate</vt:lpstr>
      <vt:lpstr>Bad character  s98 Criminal Justice Act 2003, Criminal Procedure Rules Part 35 </vt:lpstr>
      <vt:lpstr>Bad Character of Defendant</vt:lpstr>
      <vt:lpstr>Hearsay Evidence</vt:lpstr>
      <vt:lpstr>Hearsay Evidence</vt:lpstr>
      <vt:lpstr>Hearsay Evidence</vt:lpstr>
      <vt:lpstr>Hearsay Evidence</vt:lpstr>
      <vt:lpstr>Hearsay  CJA 2003 Criminal Procedure Rules Part 34</vt:lpstr>
      <vt:lpstr>Privilege</vt:lpstr>
      <vt:lpstr>Continuity of evidence</vt:lpstr>
      <vt:lpstr>Continuity of Evidence</vt:lpstr>
      <vt:lpstr>Continuity of Evidence</vt:lpstr>
      <vt:lpstr>Continuity of Evidence</vt:lpstr>
      <vt:lpstr>Continuity of Evidence</vt:lpstr>
      <vt:lpstr>Case Study</vt:lpstr>
      <vt:lpstr>Witnesses</vt:lpstr>
      <vt:lpstr>Regulatory Framework</vt:lpstr>
      <vt:lpstr>Who is a Witness?</vt:lpstr>
      <vt:lpstr>Purpose of a witness statement</vt:lpstr>
      <vt:lpstr>Use of witness statement in court</vt:lpstr>
      <vt:lpstr>Use of witness statement in court</vt:lpstr>
      <vt:lpstr>Interviewing Witnesses</vt:lpstr>
      <vt:lpstr>Exercise – Interviewing witnesses</vt:lpstr>
      <vt:lpstr>Interpreters </vt:lpstr>
      <vt:lpstr>Witness Statements</vt:lpstr>
      <vt:lpstr>Witness Statements - Contents</vt:lpstr>
      <vt:lpstr>Witness Statements - Contents</vt:lpstr>
      <vt:lpstr>Victim Personal Statements</vt:lpstr>
      <vt:lpstr>Case Study</vt:lpstr>
      <vt:lpstr>RIPA</vt:lpstr>
      <vt:lpstr>Legal Framework</vt:lpstr>
      <vt:lpstr>ECHR Article 8 </vt:lpstr>
      <vt:lpstr>Human Rights Act 1998</vt:lpstr>
      <vt:lpstr>Regulation of Investigatory Powers Act RIPA</vt:lpstr>
      <vt:lpstr>Regulation of Investigatory Powers Act RIPA</vt:lpstr>
      <vt:lpstr>The Protection of Freedoms Act 2012 </vt:lpstr>
      <vt:lpstr>Regulation of Investigatory Powers Act RIPA</vt:lpstr>
      <vt:lpstr>To whom does RIPA apply?</vt:lpstr>
      <vt:lpstr>How does RIPA work in practice?</vt:lpstr>
      <vt:lpstr>Roles for Members</vt:lpstr>
      <vt:lpstr>What activities can be authorised?</vt:lpstr>
      <vt:lpstr>What activities can be authorised?</vt:lpstr>
      <vt:lpstr>When should authorisation be given?</vt:lpstr>
      <vt:lpstr>RIPA 2000</vt:lpstr>
      <vt:lpstr>RIPA</vt:lpstr>
      <vt:lpstr>Communications data</vt:lpstr>
      <vt:lpstr>Directed Surveillance and CHIS</vt:lpstr>
      <vt:lpstr>Logical approach to Authorisation</vt:lpstr>
      <vt:lpstr>Logical approach to Authorisation</vt:lpstr>
      <vt:lpstr>Logical approach to Authorisation</vt:lpstr>
      <vt:lpstr>Directed Surveillance - authorisation</vt:lpstr>
      <vt:lpstr>Directed Surveillance - authorisation</vt:lpstr>
      <vt:lpstr>Directed Surveillance - authorisation</vt:lpstr>
      <vt:lpstr>Time limits   </vt:lpstr>
      <vt:lpstr>Surveillance Policy   </vt:lpstr>
      <vt:lpstr>Records   </vt:lpstr>
      <vt:lpstr>Facebook   </vt:lpstr>
      <vt:lpstr>Facebook   </vt:lpstr>
      <vt:lpstr>Facebook   </vt:lpstr>
      <vt:lpstr>Criminal Procedure and Investigations Act 1996</vt:lpstr>
      <vt:lpstr>CPIA 1996</vt:lpstr>
      <vt:lpstr>CPIA 1996</vt:lpstr>
      <vt:lpstr>CPIA</vt:lpstr>
      <vt:lpstr>Case Study</vt:lpstr>
      <vt:lpstr>Prosecution Roles:</vt:lpstr>
      <vt:lpstr>Prosecution Roles:</vt:lpstr>
      <vt:lpstr>CPIA 1996</vt:lpstr>
      <vt:lpstr>Recording of Information</vt:lpstr>
      <vt:lpstr>Retention of Material</vt:lpstr>
      <vt:lpstr>Retention of Material</vt:lpstr>
      <vt:lpstr>Retention of Material</vt:lpstr>
      <vt:lpstr>General Duty</vt:lpstr>
      <vt:lpstr>Schedules</vt:lpstr>
      <vt:lpstr>Schedule of Unused Materials</vt:lpstr>
      <vt:lpstr>Schedules</vt:lpstr>
      <vt:lpstr>Amended Schedules</vt:lpstr>
      <vt:lpstr>Disclosure - an overview</vt:lpstr>
      <vt:lpstr>Single test for disclosure</vt:lpstr>
      <vt:lpstr>Case Study</vt:lpstr>
      <vt:lpstr>Interviewing Suspects</vt:lpstr>
      <vt:lpstr>Background</vt:lpstr>
      <vt:lpstr>Code of Practice</vt:lpstr>
      <vt:lpstr>Code of Practice</vt:lpstr>
      <vt:lpstr>Code of Practice</vt:lpstr>
      <vt:lpstr>PACE Interview</vt:lpstr>
      <vt:lpstr>Codes of Practice</vt:lpstr>
      <vt:lpstr>Purpose of Interview</vt:lpstr>
      <vt:lpstr>Preparation For Interview</vt:lpstr>
      <vt:lpstr>Pre-interview disclosure</vt:lpstr>
      <vt:lpstr>PEACE Model</vt:lpstr>
      <vt:lpstr>Important Considerations</vt:lpstr>
      <vt:lpstr>Fairness</vt:lpstr>
      <vt:lpstr>Exclusion of Unfair Evidence</vt:lpstr>
      <vt:lpstr>Legal Representatives</vt:lpstr>
      <vt:lpstr>Legal Representatives</vt:lpstr>
      <vt:lpstr>Recorded Interviews</vt:lpstr>
      <vt:lpstr>   Equipment Required</vt:lpstr>
      <vt:lpstr>Microphone</vt:lpstr>
      <vt:lpstr>Tapes / CDs / DVDs</vt:lpstr>
      <vt:lpstr>Tapes / CDs / DVDs</vt:lpstr>
      <vt:lpstr>Equipment Required</vt:lpstr>
      <vt:lpstr>Conduct of Interview</vt:lpstr>
      <vt:lpstr>Conduct of Interview</vt:lpstr>
      <vt:lpstr>Room Layout (Recorded Interview)</vt:lpstr>
      <vt:lpstr>Conduct of Interview</vt:lpstr>
      <vt:lpstr>Roles of Officers</vt:lpstr>
      <vt:lpstr>Conduct of Interview</vt:lpstr>
      <vt:lpstr>Conduct of Interview</vt:lpstr>
      <vt:lpstr>Conduct of Interview</vt:lpstr>
      <vt:lpstr>Conduct of Interview</vt:lpstr>
      <vt:lpstr>Conduct of Interview</vt:lpstr>
      <vt:lpstr>The Caution</vt:lpstr>
      <vt:lpstr>The Caution</vt:lpstr>
      <vt:lpstr>Conduct of Interview</vt:lpstr>
      <vt:lpstr>Prepared Statements</vt:lpstr>
      <vt:lpstr>Conduct of Interview</vt:lpstr>
      <vt:lpstr>Conduct of Interview</vt:lpstr>
      <vt:lpstr>Conduct of Interview</vt:lpstr>
      <vt:lpstr>Conduct of Interview</vt:lpstr>
      <vt:lpstr>Conduct of Interview</vt:lpstr>
      <vt:lpstr>Conduct of Interview</vt:lpstr>
      <vt:lpstr>Conduct of Interview</vt:lpstr>
      <vt:lpstr>Conduct of Interview</vt:lpstr>
      <vt:lpstr>Conduct of Interview</vt:lpstr>
      <vt:lpstr>Conduct of Interview</vt:lpstr>
      <vt:lpstr>Summary and Transcripts</vt:lpstr>
      <vt:lpstr>Use of Interpreters</vt:lpstr>
      <vt:lpstr>Use of Interpreters</vt:lpstr>
      <vt:lpstr>Example - Kurdish</vt:lpstr>
      <vt:lpstr>Presentation as Evidence</vt:lpstr>
      <vt:lpstr>Copies of Interview</vt:lpstr>
      <vt:lpstr>Case Study</vt:lpstr>
      <vt:lpstr>Preparing a prosecution file</vt:lpstr>
      <vt:lpstr>Overview</vt:lpstr>
      <vt:lpstr>Step 1: Summary of the case</vt:lpstr>
      <vt:lpstr>Step 2: Critique of evidence</vt:lpstr>
      <vt:lpstr>Step 3: Preparation of schedules</vt:lpstr>
      <vt:lpstr>Step 4: Relevant Matters</vt:lpstr>
      <vt:lpstr>Step 5: Recommendation</vt:lpstr>
      <vt:lpstr>Step 6: Costs </vt:lpstr>
      <vt:lpstr>Summary sheet</vt:lpstr>
      <vt:lpstr>Conclusion of Case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EGIS June 15 Draft</dc:title>
  <dc:creator>Andy Bowles</dc:creator>
  <cp:lastModifiedBy>Nelson, Lisa</cp:lastModifiedBy>
  <cp:revision>587</cp:revision>
  <cp:lastPrinted>2001-06-25T14:50:11Z</cp:lastPrinted>
  <dcterms:created xsi:type="dcterms:W3CDTF">1995-06-17T23:31:02Z</dcterms:created>
  <dcterms:modified xsi:type="dcterms:W3CDTF">2017-11-17T00:26:02Z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0x010100A8D02EB472922944AB39A92DEEFDB167</vt:lpwstr>
  </property>
</Properties>
</file>