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3"/>
    <p:sldMasterId id="2147483679" r:id="rId4"/>
  </p:sldMasterIdLst>
  <p:notesMasterIdLst>
    <p:notesMasterId r:id="rId96"/>
  </p:notesMasterIdLst>
  <p:handoutMasterIdLst>
    <p:handoutMasterId r:id="rId97"/>
  </p:handoutMasterIdLst>
  <p:sldIdLst>
    <p:sldId id="256" r:id="rId5"/>
    <p:sldId id="755" r:id="rId6"/>
    <p:sldId id="756" r:id="rId7"/>
    <p:sldId id="257" r:id="rId8"/>
    <p:sldId id="1294" r:id="rId9"/>
    <p:sldId id="1431" r:id="rId10"/>
    <p:sldId id="1435" r:id="rId11"/>
    <p:sldId id="1434" r:id="rId12"/>
    <p:sldId id="1348" r:id="rId13"/>
    <p:sldId id="1504" r:id="rId14"/>
    <p:sldId id="1436" r:id="rId15"/>
    <p:sldId id="1503" r:id="rId16"/>
    <p:sldId id="1437" r:id="rId17"/>
    <p:sldId id="1440" r:id="rId18"/>
    <p:sldId id="1349" r:id="rId19"/>
    <p:sldId id="1350" r:id="rId20"/>
    <p:sldId id="1353" r:id="rId21"/>
    <p:sldId id="1354" r:id="rId22"/>
    <p:sldId id="1461" r:id="rId23"/>
    <p:sldId id="1359" r:id="rId24"/>
    <p:sldId id="1360" r:id="rId25"/>
    <p:sldId id="1509" r:id="rId26"/>
    <p:sldId id="1510" r:id="rId27"/>
    <p:sldId id="1511" r:id="rId28"/>
    <p:sldId id="1512" r:id="rId29"/>
    <p:sldId id="1361" r:id="rId30"/>
    <p:sldId id="1362" r:id="rId31"/>
    <p:sldId id="1363" r:id="rId32"/>
    <p:sldId id="1443" r:id="rId33"/>
    <p:sldId id="1444" r:id="rId34"/>
    <p:sldId id="1451" r:id="rId35"/>
    <p:sldId id="1445" r:id="rId36"/>
    <p:sldId id="1513" r:id="rId37"/>
    <p:sldId id="1365" r:id="rId38"/>
    <p:sldId id="1446" r:id="rId39"/>
    <p:sldId id="1453" r:id="rId40"/>
    <p:sldId id="1366" r:id="rId41"/>
    <p:sldId id="1506" r:id="rId42"/>
    <p:sldId id="1508" r:id="rId43"/>
    <p:sldId id="1367" r:id="rId44"/>
    <p:sldId id="1368" r:id="rId45"/>
    <p:sldId id="1369" r:id="rId46"/>
    <p:sldId id="1382" r:id="rId47"/>
    <p:sldId id="1371" r:id="rId48"/>
    <p:sldId id="1372" r:id="rId49"/>
    <p:sldId id="1373" r:id="rId50"/>
    <p:sldId id="1507" r:id="rId51"/>
    <p:sldId id="1375" r:id="rId52"/>
    <p:sldId id="1452" r:id="rId53"/>
    <p:sldId id="1505" r:id="rId54"/>
    <p:sldId id="1486" r:id="rId55"/>
    <p:sldId id="1487" r:id="rId56"/>
    <p:sldId id="1488" r:id="rId57"/>
    <p:sldId id="1489" r:id="rId58"/>
    <p:sldId id="1454" r:id="rId59"/>
    <p:sldId id="1384" r:id="rId60"/>
    <p:sldId id="1385" r:id="rId61"/>
    <p:sldId id="1455" r:id="rId62"/>
    <p:sldId id="1388" r:id="rId63"/>
    <p:sldId id="1390" r:id="rId64"/>
    <p:sldId id="1456" r:id="rId65"/>
    <p:sldId id="1391" r:id="rId66"/>
    <p:sldId id="1392" r:id="rId67"/>
    <p:sldId id="1393" r:id="rId68"/>
    <p:sldId id="1394" r:id="rId69"/>
    <p:sldId id="1457" r:id="rId70"/>
    <p:sldId id="1395" r:id="rId71"/>
    <p:sldId id="1396" r:id="rId72"/>
    <p:sldId id="1397" r:id="rId73"/>
    <p:sldId id="1458" r:id="rId74"/>
    <p:sldId id="1398" r:id="rId75"/>
    <p:sldId id="1459" r:id="rId76"/>
    <p:sldId id="1399" r:id="rId77"/>
    <p:sldId id="1400" r:id="rId78"/>
    <p:sldId id="1465" r:id="rId79"/>
    <p:sldId id="1464" r:id="rId80"/>
    <p:sldId id="1466" r:id="rId81"/>
    <p:sldId id="1467" r:id="rId82"/>
    <p:sldId id="1468" r:id="rId83"/>
    <p:sldId id="1469" r:id="rId84"/>
    <p:sldId id="1470" r:id="rId85"/>
    <p:sldId id="1471" r:id="rId86"/>
    <p:sldId id="1472" r:id="rId87"/>
    <p:sldId id="1473" r:id="rId88"/>
    <p:sldId id="1474" r:id="rId89"/>
    <p:sldId id="1475" r:id="rId90"/>
    <p:sldId id="1476" r:id="rId91"/>
    <p:sldId id="1478" r:id="rId92"/>
    <p:sldId id="1479" r:id="rId93"/>
    <p:sldId id="1480" r:id="rId94"/>
    <p:sldId id="1514" r:id="rId95"/>
  </p:sldIdLst>
  <p:sldSz cx="9144000" cy="6858000" type="screen4x3"/>
  <p:notesSz cx="7104063" cy="10234613"/>
  <p:defaultTextStyle>
    <a:defPPr>
      <a:defRPr lang="en-GB"/>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76" autoAdjust="0"/>
    <p:restoredTop sz="84014" autoAdjust="0"/>
  </p:normalViewPr>
  <p:slideViewPr>
    <p:cSldViewPr>
      <p:cViewPr varScale="1">
        <p:scale>
          <a:sx n="82" d="100"/>
          <a:sy n="82" d="100"/>
        </p:scale>
        <p:origin x="1065" y="42"/>
      </p:cViewPr>
      <p:guideLst>
        <p:guide orient="horz" pos="2160"/>
        <p:guide pos="2880"/>
      </p:guideLst>
    </p:cSldViewPr>
  </p:slideViewPr>
  <p:notesTextViewPr>
    <p:cViewPr>
      <p:scale>
        <a:sx n="100" d="100"/>
        <a:sy n="100" d="100"/>
      </p:scale>
      <p:origin x="0" y="0"/>
    </p:cViewPr>
  </p:notesTextViewPr>
  <p:notesViewPr>
    <p:cSldViewPr>
      <p:cViewPr varScale="1">
        <p:scale>
          <a:sx n="79" d="100"/>
          <a:sy n="79" d="100"/>
        </p:scale>
        <p:origin x="-1476" y="-84"/>
      </p:cViewPr>
      <p:guideLst>
        <p:guide orient="horz" pos="3223"/>
        <p:guide pos="223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baseline="0"/>
              <a:t>Hazard Analysis</a:t>
            </a:r>
          </a:p>
        </c:rich>
      </c:tx>
      <c:overlay val="0"/>
      <c:spPr>
        <a:noFill/>
        <a:ln>
          <a:noFill/>
        </a:ln>
        <a:effectLst/>
      </c:spPr>
    </c:title>
    <c:autoTitleDeleted val="0"/>
    <c:plotArea>
      <c:layout/>
      <c:scatterChart>
        <c:scatterStyle val="lineMarker"/>
        <c:varyColors val="0"/>
        <c:ser>
          <c:idx val="0"/>
          <c:order val="0"/>
          <c:spPr>
            <a:ln w="19050" cap="rnd">
              <a:noFill/>
              <a:round/>
            </a:ln>
            <a:effectLst/>
          </c:spPr>
          <c:marker>
            <c:symbol val="circle"/>
            <c:size val="5"/>
            <c:spPr>
              <a:solidFill>
                <a:srgbClr val="FF0000"/>
              </a:solidFill>
              <a:ln w="50800">
                <a:solidFill>
                  <a:srgbClr val="FF0000"/>
                </a:solidFill>
              </a:ln>
              <a:effectLst/>
            </c:spPr>
          </c:marker>
          <c:xVal>
            <c:numRef>
              <c:f>Sheet1!$A$2:$A$4</c:f>
              <c:numCache>
                <c:formatCode>General</c:formatCode>
                <c:ptCount val="3"/>
                <c:pt idx="0">
                  <c:v>1</c:v>
                </c:pt>
                <c:pt idx="1">
                  <c:v>2</c:v>
                </c:pt>
                <c:pt idx="2">
                  <c:v>3</c:v>
                </c:pt>
              </c:numCache>
            </c:numRef>
          </c:xVal>
          <c:yVal>
            <c:numRef>
              <c:f>Sheet1!$B$2:$B$4</c:f>
              <c:numCache>
                <c:formatCode>General</c:formatCode>
                <c:ptCount val="3"/>
                <c:pt idx="0">
                  <c:v>1</c:v>
                </c:pt>
                <c:pt idx="1">
                  <c:v>2</c:v>
                </c:pt>
                <c:pt idx="2">
                  <c:v>3</c:v>
                </c:pt>
              </c:numCache>
            </c:numRef>
          </c:yVal>
          <c:smooth val="0"/>
          <c:extLst>
            <c:ext xmlns:c16="http://schemas.microsoft.com/office/drawing/2014/chart" uri="{C3380CC4-5D6E-409C-BE32-E72D297353CC}">
              <c16:uniqueId val="{00000000-137E-4840-8ADB-176FD21F9574}"/>
            </c:ext>
          </c:extLst>
        </c:ser>
        <c:dLbls>
          <c:showLegendKey val="0"/>
          <c:showVal val="0"/>
          <c:showCatName val="0"/>
          <c:showSerName val="0"/>
          <c:showPercent val="0"/>
          <c:showBubbleSize val="0"/>
        </c:dLbls>
        <c:axId val="170222336"/>
        <c:axId val="170224640"/>
      </c:scatterChart>
      <c:valAx>
        <c:axId val="170222336"/>
        <c:scaling>
          <c:orientation val="minMax"/>
          <c:max val="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sz="2000" baseline="0"/>
                  <a:t>Severity</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0224640"/>
        <c:crosses val="autoZero"/>
        <c:crossBetween val="midCat"/>
        <c:majorUnit val="1"/>
      </c:valAx>
      <c:valAx>
        <c:axId val="170224640"/>
        <c:scaling>
          <c:orientation val="minMax"/>
          <c:max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sz="2000" baseline="0"/>
                  <a:t>Liklihood</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0222336"/>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8274" name="Rectangle 2"/>
          <p:cNvSpPr>
            <a:spLocks noGrp="1" noChangeArrowheads="1"/>
          </p:cNvSpPr>
          <p:nvPr>
            <p:ph type="hdr" sz="quarter"/>
          </p:nvPr>
        </p:nvSpPr>
        <p:spPr bwMode="auto">
          <a:xfrm>
            <a:off x="0" y="0"/>
            <a:ext cx="3079750"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6" tIns="47398" rIns="94796" bIns="47398" numCol="1" anchor="t" anchorCtr="0" compatLnSpc="1">
            <a:prstTxWarp prst="textNoShape">
              <a:avLst/>
            </a:prstTxWarp>
          </a:bodyPr>
          <a:lstStyle>
            <a:lvl1pPr eaLnBrk="1" hangingPunct="1">
              <a:defRPr sz="1200"/>
            </a:lvl1pPr>
          </a:lstStyle>
          <a:p>
            <a:pPr>
              <a:defRPr/>
            </a:pPr>
            <a:endParaRPr lang="en-GB" altLang="en-US"/>
          </a:p>
        </p:txBody>
      </p:sp>
      <p:sp>
        <p:nvSpPr>
          <p:cNvPr id="438275" name="Rectangle 3"/>
          <p:cNvSpPr>
            <a:spLocks noGrp="1" noChangeArrowheads="1"/>
          </p:cNvSpPr>
          <p:nvPr>
            <p:ph type="dt" sz="quarter" idx="1"/>
          </p:nvPr>
        </p:nvSpPr>
        <p:spPr bwMode="auto">
          <a:xfrm>
            <a:off x="4022725" y="0"/>
            <a:ext cx="3079750"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6" tIns="47398" rIns="94796" bIns="47398" numCol="1" anchor="t" anchorCtr="0" compatLnSpc="1">
            <a:prstTxWarp prst="textNoShape">
              <a:avLst/>
            </a:prstTxWarp>
          </a:bodyPr>
          <a:lstStyle>
            <a:lvl1pPr algn="r" eaLnBrk="1" hangingPunct="1">
              <a:defRPr sz="1200"/>
            </a:lvl1pPr>
          </a:lstStyle>
          <a:p>
            <a:pPr>
              <a:defRPr/>
            </a:pPr>
            <a:endParaRPr lang="en-GB" altLang="en-US"/>
          </a:p>
        </p:txBody>
      </p:sp>
      <p:sp>
        <p:nvSpPr>
          <p:cNvPr id="438276" name="Rectangle 4"/>
          <p:cNvSpPr>
            <a:spLocks noGrp="1" noChangeArrowheads="1"/>
          </p:cNvSpPr>
          <p:nvPr>
            <p:ph type="ftr" sz="quarter" idx="2"/>
          </p:nvPr>
        </p:nvSpPr>
        <p:spPr bwMode="auto">
          <a:xfrm>
            <a:off x="0" y="9720263"/>
            <a:ext cx="3079750"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6" tIns="47398" rIns="94796" bIns="47398" numCol="1" anchor="b" anchorCtr="0" compatLnSpc="1">
            <a:prstTxWarp prst="textNoShape">
              <a:avLst/>
            </a:prstTxWarp>
          </a:bodyPr>
          <a:lstStyle>
            <a:lvl1pPr eaLnBrk="1" hangingPunct="1">
              <a:defRPr sz="1200"/>
            </a:lvl1pPr>
          </a:lstStyle>
          <a:p>
            <a:pPr>
              <a:defRPr/>
            </a:pPr>
            <a:endParaRPr lang="en-GB" altLang="en-US"/>
          </a:p>
        </p:txBody>
      </p:sp>
      <p:sp>
        <p:nvSpPr>
          <p:cNvPr id="438277" name="Rectangle 5"/>
          <p:cNvSpPr>
            <a:spLocks noGrp="1" noChangeArrowheads="1"/>
          </p:cNvSpPr>
          <p:nvPr>
            <p:ph type="sldNum" sz="quarter" idx="3"/>
          </p:nvPr>
        </p:nvSpPr>
        <p:spPr bwMode="auto">
          <a:xfrm>
            <a:off x="4022725" y="9720263"/>
            <a:ext cx="3079750"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6" tIns="47398" rIns="94796" bIns="47398" numCol="1" anchor="b" anchorCtr="0" compatLnSpc="1">
            <a:prstTxWarp prst="textNoShape">
              <a:avLst/>
            </a:prstTxWarp>
          </a:bodyPr>
          <a:lstStyle>
            <a:lvl1pPr algn="r" eaLnBrk="1" hangingPunct="1">
              <a:defRPr sz="1200"/>
            </a:lvl1pPr>
          </a:lstStyle>
          <a:p>
            <a:fld id="{DC40359C-E94C-4955-9017-F128083B0535}" type="slidenum">
              <a:rPr lang="en-GB" altLang="en-US"/>
              <a:pPr/>
              <a:t>‹#›</a:t>
            </a:fld>
            <a:endParaRPr lang="en-GB" altLang="en-US"/>
          </a:p>
        </p:txBody>
      </p:sp>
    </p:spTree>
    <p:extLst>
      <p:ext uri="{BB962C8B-B14F-4D97-AF65-F5344CB8AC3E}">
        <p14:creationId xmlns:p14="http://schemas.microsoft.com/office/powerpoint/2010/main" val="1261243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3079750"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6" tIns="47398" rIns="94796" bIns="47398" numCol="1" anchor="t" anchorCtr="0" compatLnSpc="1">
            <a:prstTxWarp prst="textNoShape">
              <a:avLst/>
            </a:prstTxWarp>
          </a:bodyPr>
          <a:lstStyle>
            <a:lvl1pPr eaLnBrk="1" hangingPunct="1">
              <a:defRPr sz="1200"/>
            </a:lvl1pPr>
          </a:lstStyle>
          <a:p>
            <a:pPr>
              <a:defRPr/>
            </a:pPr>
            <a:endParaRPr lang="en-GB" altLang="en-US"/>
          </a:p>
        </p:txBody>
      </p:sp>
      <p:sp>
        <p:nvSpPr>
          <p:cNvPr id="107523" name="Rectangle 3"/>
          <p:cNvSpPr>
            <a:spLocks noGrp="1" noChangeArrowheads="1"/>
          </p:cNvSpPr>
          <p:nvPr>
            <p:ph type="dt" idx="1"/>
          </p:nvPr>
        </p:nvSpPr>
        <p:spPr bwMode="auto">
          <a:xfrm>
            <a:off x="4022725" y="0"/>
            <a:ext cx="3079750"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6" tIns="47398" rIns="94796" bIns="47398" numCol="1" anchor="t" anchorCtr="0" compatLnSpc="1">
            <a:prstTxWarp prst="textNoShape">
              <a:avLst/>
            </a:prstTxWarp>
          </a:bodyPr>
          <a:lstStyle>
            <a:lvl1pPr algn="r" eaLnBrk="1" hangingPunct="1">
              <a:defRPr sz="1200"/>
            </a:lvl1pPr>
          </a:lstStyle>
          <a:p>
            <a:pPr>
              <a:defRPr/>
            </a:pPr>
            <a:endParaRPr lang="en-GB" altLang="en-US"/>
          </a:p>
        </p:txBody>
      </p:sp>
      <p:sp>
        <p:nvSpPr>
          <p:cNvPr id="17412" name="Rectangle 4"/>
          <p:cNvSpPr>
            <a:spLocks noGrp="1" noRot="1" noChangeAspect="1" noChangeArrowheads="1" noTextEdit="1"/>
          </p:cNvSpPr>
          <p:nvPr>
            <p:ph type="sldImg" idx="2"/>
          </p:nvPr>
        </p:nvSpPr>
        <p:spPr bwMode="auto">
          <a:xfrm>
            <a:off x="993775" y="768350"/>
            <a:ext cx="5116513"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p:cNvSpPr>
            <a:spLocks noGrp="1" noChangeArrowheads="1"/>
          </p:cNvSpPr>
          <p:nvPr>
            <p:ph type="body" sz="quarter" idx="3"/>
          </p:nvPr>
        </p:nvSpPr>
        <p:spPr bwMode="auto">
          <a:xfrm>
            <a:off x="709613" y="4860925"/>
            <a:ext cx="5684837"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6" tIns="47398" rIns="94796" bIns="47398"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107526" name="Rectangle 6"/>
          <p:cNvSpPr>
            <a:spLocks noGrp="1" noChangeArrowheads="1"/>
          </p:cNvSpPr>
          <p:nvPr>
            <p:ph type="ftr" sz="quarter" idx="4"/>
          </p:nvPr>
        </p:nvSpPr>
        <p:spPr bwMode="auto">
          <a:xfrm>
            <a:off x="0" y="9720263"/>
            <a:ext cx="3079750"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6" tIns="47398" rIns="94796" bIns="47398" numCol="1" anchor="b" anchorCtr="0" compatLnSpc="1">
            <a:prstTxWarp prst="textNoShape">
              <a:avLst/>
            </a:prstTxWarp>
          </a:bodyPr>
          <a:lstStyle>
            <a:lvl1pPr eaLnBrk="1" hangingPunct="1">
              <a:defRPr sz="1200"/>
            </a:lvl1pPr>
          </a:lstStyle>
          <a:p>
            <a:pPr>
              <a:defRPr/>
            </a:pPr>
            <a:endParaRPr lang="en-GB" altLang="en-US"/>
          </a:p>
        </p:txBody>
      </p:sp>
      <p:sp>
        <p:nvSpPr>
          <p:cNvPr id="107527" name="Rectangle 7"/>
          <p:cNvSpPr>
            <a:spLocks noGrp="1" noChangeArrowheads="1"/>
          </p:cNvSpPr>
          <p:nvPr>
            <p:ph type="sldNum" sz="quarter" idx="5"/>
          </p:nvPr>
        </p:nvSpPr>
        <p:spPr bwMode="auto">
          <a:xfrm>
            <a:off x="4022725" y="9720263"/>
            <a:ext cx="3079750"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6" tIns="47398" rIns="94796" bIns="47398" numCol="1" anchor="b" anchorCtr="0" compatLnSpc="1">
            <a:prstTxWarp prst="textNoShape">
              <a:avLst/>
            </a:prstTxWarp>
          </a:bodyPr>
          <a:lstStyle>
            <a:lvl1pPr algn="r" eaLnBrk="1" hangingPunct="1">
              <a:defRPr sz="1200"/>
            </a:lvl1pPr>
          </a:lstStyle>
          <a:p>
            <a:fld id="{8AB8583E-0504-43AE-8EF0-75D85D9A1D64}" type="slidenum">
              <a:rPr lang="en-GB" altLang="en-US"/>
              <a:pPr/>
              <a:t>‹#›</a:t>
            </a:fld>
            <a:endParaRPr lang="en-GB" altLang="en-US"/>
          </a:p>
        </p:txBody>
      </p:sp>
    </p:spTree>
    <p:extLst>
      <p:ext uri="{BB962C8B-B14F-4D97-AF65-F5344CB8AC3E}">
        <p14:creationId xmlns:p14="http://schemas.microsoft.com/office/powerpoint/2010/main" val="1943532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r>
              <a:rPr lang="en-GB" altLang="en-US"/>
              <a:t>Breaks</a:t>
            </a:r>
          </a:p>
        </p:txBody>
      </p:sp>
      <p:sp>
        <p:nvSpPr>
          <p:cNvPr id="2355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E5B2DE0-6B23-42AA-B035-1070D989A577}" type="slidenum">
              <a:rPr lang="en-GB" altLang="en-US"/>
              <a:pPr/>
              <a:t>4</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r>
              <a:rPr lang="en-GB" altLang="en-US"/>
              <a:t>“all situations” – everyone has access to flexibility – not just small businesses</a:t>
            </a:r>
          </a:p>
          <a:p>
            <a:endParaRPr lang="en-GB" altLang="en-US"/>
          </a:p>
          <a:p>
            <a:r>
              <a:rPr lang="en-GB" altLang="en-US"/>
              <a:t>In some feed businesses there may not be any CCP – all covered in the pre-requisites </a:t>
            </a:r>
          </a:p>
          <a:p>
            <a:endParaRPr lang="en-GB" altLang="en-US"/>
          </a:p>
          <a:p>
            <a:r>
              <a:rPr lang="en-GB" altLang="en-US"/>
              <a:t>Critical limit – observable/measurable )from Codex – visual check ok to demonstrate feed safety </a:t>
            </a:r>
          </a:p>
          <a:p>
            <a:endParaRPr lang="en-GB" altLang="en-US"/>
          </a:p>
          <a:p>
            <a:r>
              <a:rPr lang="en-GB" altLang="en-US"/>
              <a:t>Businesses can follow codex, but not suitable for all businesses, these Regulations don’t dumb down HACCP but make it suitable for all businesses, e.g. simple hazards may be controlled with good housekeeping </a:t>
            </a:r>
          </a:p>
        </p:txBody>
      </p:sp>
      <p:sp>
        <p:nvSpPr>
          <p:cNvPr id="4198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11521DE-9CF7-4CFF-9465-D420A905F519}" type="slidenum">
              <a:rPr lang="en-GB" altLang="en-US"/>
              <a:pPr/>
              <a:t>13</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a:t>This is a 2006 guidance document issues by the EU commission – this is what the FVO looked at during their mission and took into account with their report – this is likely to be amended! </a:t>
            </a:r>
          </a:p>
          <a:p>
            <a:pPr>
              <a:defRPr/>
            </a:pPr>
            <a:endParaRPr lang="en-GB" dirty="0"/>
          </a:p>
          <a:p>
            <a:pPr>
              <a:defRPr/>
            </a:pPr>
            <a:r>
              <a:rPr lang="en-GB" dirty="0"/>
              <a:t>Says that you don’t need full HACCP for safe feed – if doing it through a simplified matter which delivers safe feed – then that is all ok. Focus is on the outcome and the procedures in place to reliably achieve that outcome. </a:t>
            </a:r>
          </a:p>
          <a:p>
            <a:pPr>
              <a:defRPr/>
            </a:pPr>
            <a:endParaRPr lang="en-GB" dirty="0"/>
          </a:p>
          <a:p>
            <a:pPr marL="171450" indent="-171450">
              <a:buFont typeface="Arial" panose="020B0604020202020204" pitchFamily="34" charset="0"/>
              <a:buChar char="•"/>
              <a:defRPr/>
            </a:pPr>
            <a:endParaRPr lang="en-GB" dirty="0"/>
          </a:p>
        </p:txBody>
      </p:sp>
      <p:sp>
        <p:nvSpPr>
          <p:cNvPr id="4403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16688DF-7FB8-4E9A-AF3A-111C7318B976}" type="slidenum">
              <a:rPr lang="en-GB" altLang="en-US"/>
              <a:pPr/>
              <a:t>14</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a:t>*Sum up story so far! </a:t>
            </a:r>
          </a:p>
          <a:p>
            <a:pPr marL="171450" indent="-171450">
              <a:buFont typeface="Arial" panose="020B0604020202020204" pitchFamily="34" charset="0"/>
              <a:buChar char="•"/>
              <a:defRPr/>
            </a:pPr>
            <a:r>
              <a:rPr lang="en-GB" dirty="0"/>
              <a:t>Codex is the international reference standard – not legally required but found in large feed businesses supplying products internationally to assist with trade</a:t>
            </a:r>
          </a:p>
          <a:p>
            <a:pPr marL="171450" indent="-171450">
              <a:buFont typeface="Arial" panose="020B0604020202020204" pitchFamily="34" charset="0"/>
              <a:buChar char="•"/>
              <a:defRPr/>
            </a:pPr>
            <a:r>
              <a:rPr lang="en-GB" dirty="0"/>
              <a:t>Legal obligation in 183/2005 to have a system “based” on HACCP principles</a:t>
            </a:r>
          </a:p>
          <a:p>
            <a:pPr marL="171450" indent="-171450">
              <a:buFont typeface="Arial" panose="020B0604020202020204" pitchFamily="34" charset="0"/>
              <a:buChar char="•"/>
              <a:defRPr/>
            </a:pPr>
            <a:r>
              <a:rPr lang="en-GB" dirty="0"/>
              <a:t>BUT, flexibility is important, allowed in all circumstances – don’t forget focussing on achieving safe feed rather than the volumes of documentation they have.</a:t>
            </a:r>
          </a:p>
          <a:p>
            <a:pPr marL="171450" indent="-171450">
              <a:buFont typeface="Arial" panose="020B0604020202020204" pitchFamily="34" charset="0"/>
              <a:buChar char="•"/>
              <a:defRPr/>
            </a:pPr>
            <a:r>
              <a:rPr lang="en-GB" dirty="0"/>
              <a:t>Assurance schemes may go beyond legal requirements. Some assurance schemes get HACCP and will give non-conformities for having too many CCPs for example, but others wont!</a:t>
            </a:r>
          </a:p>
          <a:p>
            <a:pPr marL="171450" indent="-171450">
              <a:buFont typeface="Arial" panose="020B0604020202020204" pitchFamily="34" charset="0"/>
              <a:buChar char="•"/>
              <a:defRPr/>
            </a:pPr>
            <a:r>
              <a:rPr lang="en-GB" dirty="0"/>
              <a:t>If it’s a bog standard process - practically on inspection look at the hazards identified, are any missing, are they controlling them? If through pre-requisites or GMP then this may be fine</a:t>
            </a:r>
          </a:p>
          <a:p>
            <a:pPr marL="171450" indent="-171450">
              <a:buFont typeface="Arial" panose="020B0604020202020204" pitchFamily="34" charset="0"/>
              <a:buChar char="•"/>
              <a:defRPr/>
            </a:pPr>
            <a:r>
              <a:rPr lang="en-GB" dirty="0"/>
              <a:t>Some businesses may have no CCP’s, on inspection looking at how they arrived at this decision. They often get these decisions right but can’t explain how they got to them, which is concerning!  </a:t>
            </a:r>
          </a:p>
          <a:p>
            <a:pPr>
              <a:buFont typeface="Arial" panose="020B0604020202020204" pitchFamily="34" charset="0"/>
              <a:buNone/>
              <a:defRPr/>
            </a:pPr>
            <a:endParaRPr lang="en-GB" dirty="0"/>
          </a:p>
          <a:p>
            <a:pPr>
              <a:buFont typeface="Arial" panose="020B0604020202020204" pitchFamily="34" charset="0"/>
              <a:buNone/>
              <a:defRPr/>
            </a:pPr>
            <a:r>
              <a:rPr lang="en-GB" dirty="0"/>
              <a:t>So before considering a HAPPC you have to look at the preliminaries…….</a:t>
            </a:r>
          </a:p>
          <a:p>
            <a:pPr>
              <a:defRPr/>
            </a:pPr>
            <a:endParaRPr lang="en-GB" dirty="0"/>
          </a:p>
        </p:txBody>
      </p:sp>
      <p:sp>
        <p:nvSpPr>
          <p:cNvPr id="46084"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362EB76-2439-400D-8623-CA66B753BBF4}" type="slidenum">
              <a:rPr lang="en-GB" altLang="en-US"/>
              <a:pPr/>
              <a:t>15</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GB" altLang="en-US"/>
              <a:t>So before you even start looking on inspection at the systems and feed you should consider the bits a business should already have in place.</a:t>
            </a:r>
          </a:p>
          <a:p>
            <a:endParaRPr lang="en-GB" altLang="en-US"/>
          </a:p>
          <a:p>
            <a:r>
              <a:rPr lang="en-GB" altLang="en-US"/>
              <a:t>HACCP is a management system designed to fit within a well designed, properly run business.  The business you may be inspecting may not be this!</a:t>
            </a:r>
          </a:p>
          <a:p>
            <a:endParaRPr lang="en-GB" altLang="en-US"/>
          </a:p>
          <a:p>
            <a:r>
              <a:rPr lang="en-GB" altLang="en-US"/>
              <a:t>So before looking at HACCP look at pre-requisites such as what is building like, the environment, training, cleaning etc first – as no matter how good the HACCP system is, if these aren’t thought about first then it will still fail. Think of it like the foundations of a house! Once foundations are set (i.e. everything working properly) can start to build your HACCP!</a:t>
            </a:r>
          </a:p>
          <a:p>
            <a:endParaRPr lang="en-GB" altLang="en-US"/>
          </a:p>
          <a:p>
            <a:r>
              <a:rPr lang="en-GB" altLang="en-US"/>
              <a:t>Prerequisites should be based on the legal requirements as set out in Annex II of 183/2005 – which includes – facilities and equipment, personnel, production, quality control, dioxin monitoring (added more recently), storage and transport, record keeping, complaints and product recall. </a:t>
            </a:r>
          </a:p>
          <a:p>
            <a:endParaRPr lang="en-GB" altLang="en-US"/>
          </a:p>
          <a:p>
            <a:r>
              <a:rPr lang="en-GB" altLang="en-US"/>
              <a:t>GMP – EU has produced some guides to good practice for businesses, for example, European Feed Manufacturers’ Guide (EFMC) Community guide to good practice for the EU industrial compound feed and premixture manufacturing sector for food producing animals (Version 1.2 December 2014) which has a whole section on GMP covering structure etc. </a:t>
            </a:r>
          </a:p>
          <a:p>
            <a:r>
              <a:rPr lang="en-GB" altLang="en-US"/>
              <a:t>         - assurance schemes standards</a:t>
            </a:r>
          </a:p>
          <a:p>
            <a:endParaRPr lang="en-GB" altLang="en-US"/>
          </a:p>
          <a:p>
            <a:r>
              <a:rPr lang="en-GB" altLang="en-US"/>
              <a:t>Codex also has some guidance on pre-requisites to consider. </a:t>
            </a:r>
          </a:p>
          <a:p>
            <a:endParaRPr lang="en-GB" altLang="en-US"/>
          </a:p>
          <a:p>
            <a:r>
              <a:rPr lang="en-GB" altLang="en-US"/>
              <a:t>Practically this may include – obtaining feed ingredients from assured suppliers, pest control and maintanance schedules etc. </a:t>
            </a:r>
          </a:p>
          <a:p>
            <a:endParaRPr lang="en-GB" altLang="en-US"/>
          </a:p>
          <a:p>
            <a:endParaRPr lang="en-GB" altLang="en-US"/>
          </a:p>
        </p:txBody>
      </p:sp>
      <p:sp>
        <p:nvSpPr>
          <p:cNvPr id="4813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E8D8EF6-C530-43E2-8AFD-EECD850B1966}" type="slidenum">
              <a:rPr lang="en-GB" altLang="en-US"/>
              <a:pPr/>
              <a:t>16</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GB" altLang="en-US"/>
              <a:t>1</a:t>
            </a:r>
            <a:r>
              <a:rPr lang="en-GB" altLang="en-US" baseline="30000"/>
              <a:t>st</a:t>
            </a:r>
            <a:r>
              <a:rPr lang="en-GB" altLang="en-US"/>
              <a:t> check prerequisites – check all working properly. Look at the environment, building, ceilings, equipment, make sure stuff not falling from ceiling, metal from equipment, controlled through housekeeping arrangements. </a:t>
            </a:r>
          </a:p>
          <a:p>
            <a:endParaRPr lang="en-GB" altLang="en-US"/>
          </a:p>
          <a:p>
            <a:r>
              <a:rPr lang="en-GB" altLang="en-US"/>
              <a:t>Any environmental hazards not controlled by pre-requisites should then be included in HACCP. Examples may include transport issues both to and from business, 3</a:t>
            </a:r>
            <a:r>
              <a:rPr lang="en-GB" altLang="en-US" baseline="30000"/>
              <a:t>rd</a:t>
            </a:r>
            <a:r>
              <a:rPr lang="en-GB" altLang="en-US"/>
              <a:t> party contractors – TSO’s taking samples may be a hazard!</a:t>
            </a:r>
          </a:p>
          <a:p>
            <a:endParaRPr lang="en-GB" altLang="en-US"/>
          </a:p>
          <a:p>
            <a:r>
              <a:rPr lang="en-GB" altLang="en-US"/>
              <a:t>Goes back to idea if you have a poor business a all singing all dancing HACCP system may not improve them. Look to train staff etc rather than manage out the hazards. Sort out the ceiling rather than manage the hazards it creates. For example, strip lightbulb, if it shatters would put glass onto feed, which is a hazard. Rather than putting a control in place, such as visual inspection of the feed in your HACCP system, as a pre-requisite place a cover over the bulb. </a:t>
            </a:r>
          </a:p>
          <a:p>
            <a:endParaRPr lang="en-GB" altLang="en-US"/>
          </a:p>
          <a:p>
            <a:r>
              <a:rPr lang="en-GB" altLang="en-US"/>
              <a:t>Or, don’t store feed next to diesel tank, place elsewhere so don’t even have to consider as a hazard in HACCP system. </a:t>
            </a:r>
          </a:p>
          <a:p>
            <a:endParaRPr lang="en-GB" altLang="en-US"/>
          </a:p>
          <a:p>
            <a:endParaRPr lang="en-GB" altLang="en-US"/>
          </a:p>
        </p:txBody>
      </p:sp>
      <p:sp>
        <p:nvSpPr>
          <p:cNvPr id="5018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1893AEC-C03B-43CD-B62F-75CAB9B2E88D}" type="slidenum">
              <a:rPr lang="en-GB" altLang="en-US"/>
              <a:pPr/>
              <a:t>17</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GB" altLang="en-US"/>
              <a:t>Some pre-requisites to consider…..</a:t>
            </a:r>
          </a:p>
          <a:p>
            <a:endParaRPr lang="en-GB" altLang="en-US"/>
          </a:p>
          <a:p>
            <a:r>
              <a:rPr lang="en-GB" altLang="en-US"/>
              <a:t>You will need to know when looking at pre-requisites what is required by law (i.e. in Annex II of 183/2005 – see slide) and what is GMP or recommendations.</a:t>
            </a:r>
          </a:p>
          <a:p>
            <a:endParaRPr lang="en-GB" altLang="en-US"/>
          </a:p>
          <a:p>
            <a:r>
              <a:rPr lang="en-GB" altLang="en-US"/>
              <a:t>You will need to take a view on interpreting “adequate”, “necessary” as these terms used in Annex II and will need to be applied. Don’t forget though that EU law is designed to be flexible to all businesses so you may have to scale up/down these requirements accordingly. </a:t>
            </a:r>
          </a:p>
        </p:txBody>
      </p:sp>
      <p:sp>
        <p:nvSpPr>
          <p:cNvPr id="5222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F13FE22-55EB-4F16-AEAC-8F1C296F9983}" type="slidenum">
              <a:rPr lang="en-GB" altLang="en-US"/>
              <a:pPr/>
              <a:t>18</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GB" altLang="en-US"/>
              <a:t>Assurance schemes standards may set out arrangements for pre-requisites, but these are likely to go beyond what is required in 183/2005. </a:t>
            </a:r>
          </a:p>
          <a:p>
            <a:endParaRPr lang="en-GB" altLang="en-US"/>
          </a:p>
          <a:p>
            <a:r>
              <a:rPr lang="en-GB" altLang="en-US"/>
              <a:t>Don’t forget these schemes are approved assurance schemes so members will gain earned recognition! </a:t>
            </a:r>
          </a:p>
        </p:txBody>
      </p:sp>
      <p:sp>
        <p:nvSpPr>
          <p:cNvPr id="5427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A490EE9-8E9C-484C-9627-D55AB682E5A3}" type="slidenum">
              <a:rPr lang="en-GB" altLang="en-US"/>
              <a:pPr/>
              <a:t>19</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altLang="en-US"/>
          </a:p>
        </p:txBody>
      </p:sp>
      <p:sp>
        <p:nvSpPr>
          <p:cNvPr id="56324"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0299748-1053-429D-B974-037576E04A3E}" type="slidenum">
              <a:rPr lang="en-GB" altLang="en-US"/>
              <a:pPr/>
              <a:t>20</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GB" altLang="en-US"/>
              <a:t>A good HACCP is like decorating, its all in the preparation, if you rush the preparation stage the finished product will never be quite right! </a:t>
            </a:r>
          </a:p>
          <a:p>
            <a:endParaRPr lang="en-GB" altLang="en-US"/>
          </a:p>
          <a:p>
            <a:r>
              <a:rPr lang="en-GB" altLang="en-US"/>
              <a:t>This is all about engagement – need to manage hazards in their business, so will need to understand their business, their products, their customers to ensure this is done correctly.</a:t>
            </a:r>
          </a:p>
          <a:p>
            <a:endParaRPr lang="en-GB" altLang="en-US"/>
          </a:p>
          <a:p>
            <a:r>
              <a:rPr lang="en-GB" altLang="en-US"/>
              <a:t>A tool that may be used is MyHACCP which is an online tool provided by the FSA – its aimed at food businesses – but works just as well for feed ones too! </a:t>
            </a:r>
          </a:p>
        </p:txBody>
      </p:sp>
      <p:sp>
        <p:nvSpPr>
          <p:cNvPr id="5837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4F06BA8-7123-4CAD-B614-ABC06AEA31A0}" type="slidenum">
              <a:rPr lang="en-GB" altLang="en-US"/>
              <a:pPr/>
              <a:t>21</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r>
              <a:rPr lang="en-GB" altLang="en-US"/>
              <a:t>Go through online if have Internet access. </a:t>
            </a:r>
          </a:p>
          <a:p>
            <a:endParaRPr lang="en-GB" altLang="en-US"/>
          </a:p>
          <a:p>
            <a:r>
              <a:rPr lang="en-GB" altLang="en-US"/>
              <a:t>Is in the process of being updated – so watch this space!</a:t>
            </a:r>
          </a:p>
        </p:txBody>
      </p:sp>
      <p:sp>
        <p:nvSpPr>
          <p:cNvPr id="6042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0026165-E301-47A3-92E5-1EFA7700D30A}" type="slidenum">
              <a:rPr lang="en-GB" altLang="en-US"/>
              <a:pPr/>
              <a:t>22</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GB" altLang="en-US"/>
              <a:t>Housekeeping</a:t>
            </a:r>
          </a:p>
          <a:p>
            <a:r>
              <a:rPr lang="en-GB" altLang="en-US"/>
              <a:t>Fire Exits</a:t>
            </a:r>
          </a:p>
          <a:p>
            <a:endParaRPr lang="en-GB" altLang="en-US"/>
          </a:p>
          <a:p>
            <a:r>
              <a:rPr lang="en-GB" altLang="en-US"/>
              <a:t>Name, Experience with HACCP</a:t>
            </a:r>
          </a:p>
          <a:p>
            <a:endParaRPr lang="en-GB" altLang="en-US"/>
          </a:p>
        </p:txBody>
      </p:sp>
      <p:sp>
        <p:nvSpPr>
          <p:cNvPr id="25604"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C0FC5EC-07E1-49E0-A921-C124B1C52E81}" type="slidenum">
              <a:rPr lang="en-GB" altLang="en-US"/>
              <a:pPr/>
              <a:t>5</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GB" altLang="en-US"/>
              <a:t>What the system does is provide businesses with a logical approach to HACCP by asking them questions and getting them to think about each stage from what their product is, the hazards they may have, flow diagrams, HACCP team, prerequisites and then each of the 7 principles.</a:t>
            </a:r>
          </a:p>
        </p:txBody>
      </p:sp>
      <p:sp>
        <p:nvSpPr>
          <p:cNvPr id="6246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3445BD4-1452-427F-B086-14D508ECB1F0}" type="slidenum">
              <a:rPr lang="en-US" altLang="en-US"/>
              <a:pPr/>
              <a:t>23</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GB" altLang="en-US"/>
              <a:t>As they work their way through there are ? Symbols to click on to find out more information to assist them with putting the HACCP plan together. It may be a time consuming process but spending the time to get it right is essential for a HACCP system to be successful. </a:t>
            </a:r>
          </a:p>
        </p:txBody>
      </p:sp>
      <p:sp>
        <p:nvSpPr>
          <p:cNvPr id="6451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88FDA6B-57CB-431E-9C07-0D271F61A780}" type="slidenum">
              <a:rPr lang="en-GB" altLang="en-US"/>
              <a:pPr/>
              <a:t>24</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r>
              <a:rPr lang="en-GB" altLang="en-US"/>
              <a:t>At the end they can print out a PDF document covering everything they have put into their system which they can save or print out as required. </a:t>
            </a:r>
          </a:p>
          <a:p>
            <a:endParaRPr lang="en-GB" altLang="en-US"/>
          </a:p>
          <a:p>
            <a:r>
              <a:rPr lang="en-GB" altLang="en-US"/>
              <a:t>As Regulators you can also create a “dummy” account and trial the system yourself, which may be useful.</a:t>
            </a:r>
          </a:p>
        </p:txBody>
      </p:sp>
      <p:sp>
        <p:nvSpPr>
          <p:cNvPr id="66564"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D1192EA-B9F1-40DB-936F-59F76367B37F}" type="slidenum">
              <a:rPr lang="en-GB" altLang="en-US"/>
              <a:pPr/>
              <a:t>25</a:t>
            </a:fld>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buFont typeface="Arial" panose="020B0604020202020204" pitchFamily="34" charset="0"/>
              <a:buNone/>
              <a:defRPr/>
            </a:pPr>
            <a:r>
              <a:rPr lang="en-GB" dirty="0"/>
              <a:t>Classic approach is going through this process – these steps are not required in law, but gives you confidence in the business and that HACCP system is accurate. </a:t>
            </a:r>
          </a:p>
          <a:p>
            <a:pPr marL="171450" indent="-171450">
              <a:buFont typeface="Arial" panose="020B0604020202020204" pitchFamily="34" charset="0"/>
              <a:buChar char="•"/>
              <a:defRPr/>
            </a:pPr>
            <a:endParaRPr lang="en-GB" dirty="0"/>
          </a:p>
          <a:p>
            <a:pPr marL="171450" indent="-171450">
              <a:buFont typeface="Arial" panose="020B0604020202020204" pitchFamily="34" charset="0"/>
              <a:buChar char="•"/>
              <a:defRPr/>
            </a:pPr>
            <a:r>
              <a:rPr lang="en-GB" dirty="0"/>
              <a:t>Assemble HACCP Team – relevant to small businesses as well. From the food side – Dairy Crest MD in 1980’s wanted a HACCP system. Technical manager developed HACCP in dairy – team put together from all parts of </a:t>
            </a:r>
            <a:r>
              <a:rPr lang="en-GB" dirty="0" err="1"/>
              <a:t>thr</a:t>
            </a:r>
            <a:r>
              <a:rPr lang="en-GB" dirty="0"/>
              <a:t> business so had both operational and technical experience even down to forklift drivers, so they know what actually happens on the shop floor. Shouldn’t just be the QA manager as they will know what should happens but not what does happen! If you design a HACCP system based on what should happen it may not work, especially if asking Bob to change the way he operates after doing it one way for 30 years!</a:t>
            </a:r>
          </a:p>
          <a:p>
            <a:pPr marL="628650" lvl="1" indent="-171450">
              <a:buFont typeface="Arial" panose="020B0604020202020204" pitchFamily="34" charset="0"/>
              <a:buChar char="•"/>
              <a:defRPr/>
            </a:pPr>
            <a:r>
              <a:rPr lang="en-GB" dirty="0"/>
              <a:t>Small businesses should look at the complexity of the situation – could speak to other businesses, co-operative approach, or bring in expertise form other organisations. People to help the business not do it for them! However, it may just be one person is “the team” similar to some Local Authorities these days! </a:t>
            </a:r>
          </a:p>
          <a:p>
            <a:pPr marL="628650" lvl="1" indent="-171450">
              <a:buFont typeface="Arial" panose="020B0604020202020204" pitchFamily="34" charset="0"/>
              <a:buChar char="•"/>
              <a:defRPr/>
            </a:pPr>
            <a:r>
              <a:rPr lang="en-GB" dirty="0"/>
              <a:t>Businesses should make a record who is on this team</a:t>
            </a:r>
          </a:p>
          <a:p>
            <a:pPr marL="628650" lvl="1" indent="-171450">
              <a:buFont typeface="Arial" panose="020B0604020202020204" pitchFamily="34" charset="0"/>
              <a:buChar char="•"/>
              <a:defRPr/>
            </a:pPr>
            <a:endParaRPr lang="en-GB" dirty="0"/>
          </a:p>
          <a:p>
            <a:pPr marL="171450" indent="-171450">
              <a:buFont typeface="Arial" panose="020B0604020202020204" pitchFamily="34" charset="0"/>
              <a:buChar char="•"/>
              <a:defRPr/>
            </a:pPr>
            <a:r>
              <a:rPr lang="en-GB" dirty="0"/>
              <a:t>Describe Feed &amp; Distribution – describing the physical and chemical properties – need to understand feed and hazards likely to be present, e.g. encourage growth of moulds, need to understand this. Could take samples of feed, assess moisture, e.g. pellets likely to contain less moisture? Composition of final product needs to be understood as helps to identify hazards. Then look at how distributed – contractors? How far, local, international</a:t>
            </a:r>
          </a:p>
          <a:p>
            <a:pPr marL="171450" indent="-171450">
              <a:buFont typeface="Arial" panose="020B0604020202020204" pitchFamily="34" charset="0"/>
              <a:buChar char="•"/>
              <a:defRPr/>
            </a:pPr>
            <a:endParaRPr lang="en-GB" dirty="0"/>
          </a:p>
          <a:p>
            <a:pPr marL="171450" indent="-171450">
              <a:buFont typeface="Arial" panose="020B0604020202020204" pitchFamily="34" charset="0"/>
              <a:buChar char="•"/>
              <a:defRPr/>
            </a:pPr>
            <a:r>
              <a:rPr lang="en-GB" dirty="0"/>
              <a:t>Describe Intended Use and Customers – for feed type of animal fed to, customers are they farmers, retailers, wholesalers or other feed businesses </a:t>
            </a:r>
          </a:p>
          <a:p>
            <a:pPr marL="171450" indent="-171450">
              <a:buFont typeface="Arial" panose="020B0604020202020204" pitchFamily="34" charset="0"/>
              <a:buChar char="•"/>
              <a:defRPr/>
            </a:pPr>
            <a:endParaRPr lang="en-GB" dirty="0"/>
          </a:p>
          <a:p>
            <a:pPr marL="171450" indent="-171450">
              <a:buFont typeface="Arial" panose="020B0604020202020204" pitchFamily="34" charset="0"/>
              <a:buChar char="•"/>
              <a:defRPr/>
            </a:pPr>
            <a:r>
              <a:rPr lang="en-GB" dirty="0"/>
              <a:t>Develop Flow Diagram of Process – write out the process – best on one A4 sheet of paper – one business has 4 volumes as done by chief engineer. Flow diagram should be straightforward – starting at where in and then where out.</a:t>
            </a:r>
          </a:p>
          <a:p>
            <a:pPr marL="171450" indent="-171450">
              <a:buFont typeface="Arial" panose="020B0604020202020204" pitchFamily="34" charset="0"/>
              <a:buChar char="•"/>
              <a:defRPr/>
            </a:pPr>
            <a:endParaRPr lang="en-GB" dirty="0"/>
          </a:p>
          <a:p>
            <a:pPr marL="171450" indent="-171450">
              <a:buFont typeface="Arial" panose="020B0604020202020204" pitchFamily="34" charset="0"/>
              <a:buChar char="•"/>
              <a:defRPr/>
            </a:pPr>
            <a:r>
              <a:rPr lang="en-GB" dirty="0"/>
              <a:t>Verify the flow diagram – </a:t>
            </a:r>
            <a:r>
              <a:rPr lang="en-GB" dirty="0" err="1"/>
              <a:t>nce</a:t>
            </a:r>
            <a:r>
              <a:rPr lang="en-GB" dirty="0"/>
              <a:t> agreed process go round and check what happens in process as may be different. Raw milk tankers – tested by lab and put in silo. Angry drivers not wanting to wait to unload delivery to silo which may be 3-4 hours for a silo to be empty so operator not wanting the angry drivers to be angry at them found an empty silo which was the waste tank so put new milk in there. They had been using tanks being cleaned previously as well. People will do what they think is right. QA manager may not see all the hazards to important to verify the flow diagram to find out what does happen and what does not!</a:t>
            </a:r>
          </a:p>
          <a:p>
            <a:pPr marL="628650" lvl="1" indent="-171450">
              <a:buFont typeface="Arial" panose="020B0604020202020204" pitchFamily="34" charset="0"/>
              <a:buChar char="•"/>
              <a:defRPr/>
            </a:pPr>
            <a:r>
              <a:rPr lang="en-GB" dirty="0"/>
              <a:t>This is something that you can do on inspections too. One brewery had downloaded a template HACCP plan from Internet looking at waste grains. When looking at this and walking round brewery it was obvious it didn’t relate to their operations. </a:t>
            </a:r>
          </a:p>
        </p:txBody>
      </p:sp>
      <p:sp>
        <p:nvSpPr>
          <p:cNvPr id="6861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B783D92-8D78-4E7C-AB24-25299E4C620A}" type="slidenum">
              <a:rPr lang="en-GB" altLang="en-US"/>
              <a:pPr/>
              <a:t>26</a:t>
            </a:fld>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r>
              <a:rPr lang="en-GB" altLang="en-US"/>
              <a:t>Not a legal requirement – but builds confidence</a:t>
            </a:r>
          </a:p>
          <a:p>
            <a:endParaRPr lang="en-GB" altLang="en-US"/>
          </a:p>
          <a:p>
            <a:r>
              <a:rPr lang="en-GB" altLang="en-US"/>
              <a:t>It should include representative from all aspects of the business – if you find that something isn’t working in the HACCP system then this may be due to the fact they didn’t include people from all aspects of the business on the team – so could have this as a recommendation on your inspection or audit report form. </a:t>
            </a:r>
          </a:p>
          <a:p>
            <a:endParaRPr lang="en-GB" altLang="en-US"/>
          </a:p>
          <a:p>
            <a:r>
              <a:rPr lang="en-GB" altLang="en-US"/>
              <a:t>May want to include HR staff for training, cleaners etc. Maintenance team, transport team etc. </a:t>
            </a:r>
          </a:p>
          <a:p>
            <a:endParaRPr lang="en-GB" altLang="en-US"/>
          </a:p>
          <a:p>
            <a:r>
              <a:rPr lang="en-GB" altLang="en-US"/>
              <a:t>People from different shifts to keep consistency across shifts especially if working 24 hours. </a:t>
            </a:r>
          </a:p>
        </p:txBody>
      </p:sp>
      <p:sp>
        <p:nvSpPr>
          <p:cNvPr id="7066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FFE2C15-7404-4E2F-81A0-99DA257D4DA7}" type="slidenum">
              <a:rPr lang="en-GB" altLang="en-US"/>
              <a:pPr/>
              <a:t>27</a:t>
            </a:fld>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GB" altLang="en-US"/>
              <a:t>So in small premises may just be the FeBO – but they should have assess to technical information in order to be effective. </a:t>
            </a:r>
          </a:p>
          <a:p>
            <a:endParaRPr lang="en-GB" altLang="en-US"/>
          </a:p>
          <a:p>
            <a:r>
              <a:rPr lang="en-GB" altLang="en-US"/>
              <a:t>May need an MD or Director in order to pay for the implementation of HACCP, training, equipment etc. </a:t>
            </a:r>
          </a:p>
        </p:txBody>
      </p:sp>
      <p:sp>
        <p:nvSpPr>
          <p:cNvPr id="7270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936B19E-BC0B-4EBE-AC03-956050086E3E}" type="slidenum">
              <a:rPr lang="en-GB" altLang="en-US"/>
              <a:pPr/>
              <a:t>28</a:t>
            </a:fld>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r>
              <a:rPr lang="en-GB" altLang="en-US"/>
              <a:t>The HACCP team must be able to understand the characteristics of the feed in order for them to be able to understand the hazards, which may be due to their chemical composition (formulation, raw materials/ingredients and their origin), physical state (processing – has it been heated and/or other preservation methods), packaging and storage (moisture levels, temperature), shelf life, labelling information (e.g. storage and handling, intended species) etc. </a:t>
            </a:r>
          </a:p>
        </p:txBody>
      </p:sp>
      <p:sp>
        <p:nvSpPr>
          <p:cNvPr id="7475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A47BC1-8E68-4B8F-90DA-82B7252F532D}" type="slidenum">
              <a:rPr lang="en-GB" altLang="en-US"/>
              <a:pPr/>
              <a:t>29</a:t>
            </a:fld>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r>
              <a:rPr lang="en-GB" altLang="en-US"/>
              <a:t>Busiensses need to understand what the feed is going to be used for, how is it to be used by their customers.</a:t>
            </a:r>
          </a:p>
          <a:p>
            <a:endParaRPr lang="en-GB" altLang="en-US"/>
          </a:p>
          <a:p>
            <a:r>
              <a:rPr lang="en-GB" altLang="en-US"/>
              <a:t>I.e. – what animals is it designed to be fed to</a:t>
            </a:r>
          </a:p>
          <a:p>
            <a:endParaRPr lang="en-GB" altLang="en-US"/>
          </a:p>
          <a:p>
            <a:r>
              <a:rPr lang="en-GB" altLang="en-US"/>
              <a:t>What foreseeable misuse could there be – i.e does it need to be stored in a particular way? Leaving feed in a car on a hot day? </a:t>
            </a:r>
          </a:p>
          <a:p>
            <a:endParaRPr lang="en-GB" altLang="en-US"/>
          </a:p>
          <a:p>
            <a:r>
              <a:rPr lang="en-GB" altLang="en-US"/>
              <a:t>May consider packaging rather than selling loose etc – to control moisture if this is an issue</a:t>
            </a:r>
          </a:p>
          <a:p>
            <a:endParaRPr lang="en-GB" altLang="en-US"/>
          </a:p>
          <a:p>
            <a:r>
              <a:rPr lang="en-GB" altLang="en-US"/>
              <a:t>An example of looking at intended use/customers from the food industry – a producer of cooked food stated on label store at 5 degrees. However, legal requirements for retailers is for fridges to be at 8 degrees and producer knew this. So should consider this in HACCP system, what would be effect of storing at 8 degrees rather than 5 etc. Does label need to be changed to reflect this etc. </a:t>
            </a:r>
          </a:p>
          <a:p>
            <a:endParaRPr lang="en-GB" altLang="en-US"/>
          </a:p>
          <a:p>
            <a:r>
              <a:rPr lang="en-GB" altLang="en-US"/>
              <a:t>Linear v Modular HACCP = if all same feed then linear HACCP so all in one</a:t>
            </a:r>
          </a:p>
          <a:p>
            <a:r>
              <a:rPr lang="en-GB" altLang="en-US"/>
              <a:t>If species specific then process may be the same but contains different additives so will have the same team and the same plan but then different modules for each type of feed. All together they then product one overall modular HACCP system. </a:t>
            </a:r>
          </a:p>
          <a:p>
            <a:endParaRPr lang="en-GB" altLang="en-US"/>
          </a:p>
        </p:txBody>
      </p:sp>
      <p:sp>
        <p:nvSpPr>
          <p:cNvPr id="76804"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F1AF706-5F7C-40D3-9A83-9BD7BB50EA78}" type="slidenum">
              <a:rPr lang="en-GB" altLang="en-US"/>
              <a:pPr/>
              <a:t>30</a:t>
            </a:fld>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r>
              <a:rPr lang="en-GB" altLang="en-US"/>
              <a:t>An example of how the feed may be described in a HACCP system is……</a:t>
            </a:r>
          </a:p>
        </p:txBody>
      </p:sp>
      <p:sp>
        <p:nvSpPr>
          <p:cNvPr id="7885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8CA9E43-32A3-464B-AE64-6C5AD80E0808}" type="slidenum">
              <a:rPr lang="en-GB" altLang="en-US"/>
              <a:pPr/>
              <a:t>31</a:t>
            </a:fld>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r>
              <a:rPr lang="en-GB" altLang="en-US"/>
              <a:t>Flow diagram should include steps not in great detail</a:t>
            </a:r>
          </a:p>
          <a:p>
            <a:endParaRPr lang="en-GB" altLang="en-US"/>
          </a:p>
          <a:p>
            <a:r>
              <a:rPr lang="en-GB" altLang="en-US"/>
              <a:t>It may be the “pelleting of feed” step then has a further 10 steps – this could be on another flow diagram as necessary</a:t>
            </a:r>
          </a:p>
          <a:p>
            <a:endParaRPr lang="en-GB" altLang="en-US"/>
          </a:p>
          <a:p>
            <a:r>
              <a:rPr lang="en-GB" altLang="en-US"/>
              <a:t>This is a good reference point on inspection – avoid pages and pages this document should be concise and easy to read – if you can’t understand it then it may be too complex and as a recommendation they should look at this again to simplify it. </a:t>
            </a:r>
          </a:p>
        </p:txBody>
      </p:sp>
      <p:sp>
        <p:nvSpPr>
          <p:cNvPr id="8090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F0B4390-E051-45ED-8A7C-8D6FF6657350}" type="slidenum">
              <a:rPr lang="en-GB" altLang="en-US"/>
              <a:pPr/>
              <a:t>32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r>
              <a:rPr lang="en-GB" altLang="en-US"/>
              <a:t>HACCP is an acronym for Hazard Analysis Critical Control Point.</a:t>
            </a:r>
          </a:p>
          <a:p>
            <a:endParaRPr lang="en-GB" altLang="en-US"/>
          </a:p>
          <a:p>
            <a:r>
              <a:rPr lang="en-GB" altLang="en-US"/>
              <a:t>It’s a simple risk assessment tool used to ensure Food and animal Feed is safe. The HACCP approach is science based and systematic, it identifies specific hazards and and measures for their control to ensure the safety of feed. HACCP is a tool for establishing a control system to focus on prevention rather than relying mainly on end-product testing.</a:t>
            </a:r>
          </a:p>
          <a:p>
            <a:endParaRPr lang="en-GB" altLang="en-US"/>
          </a:p>
          <a:p>
            <a:r>
              <a:rPr lang="en-GB" altLang="en-US"/>
              <a:t>It was developed by NASA in the 1960s who were looking at the risk of food poisoning in the first space missions and the risk of astronauts filling their space suits not in a good way.  They went to the pilsbury dough company to come up with a risk management process to identify Hazards and controls and to identify the critical elements so that at least these were covered.</a:t>
            </a:r>
          </a:p>
          <a:p>
            <a:endParaRPr lang="en-GB" altLang="en-US"/>
          </a:p>
          <a:p>
            <a:r>
              <a:rPr lang="en-GB" altLang="en-US"/>
              <a:t>The system was adopted by codex (UN and WHO committee which sets standards).  In 1968 codex adopted HACCP principles in the annex to their food hygiene standard published in 1969.  Canada ran with this early, the EU adopted its principles in 1996 and the USA adopted them in 2016.</a:t>
            </a:r>
          </a:p>
          <a:p>
            <a:endParaRPr lang="en-GB" altLang="en-US"/>
          </a:p>
          <a:p>
            <a:r>
              <a:rPr lang="en-GB" altLang="en-US"/>
              <a:t>The Pillsbury Company working with NASA Collaborative effort to develop safe food for Astronauts involved in the United States space programme Prevent illness that might cause aborted mission. Wanted close to 100% assurance that food was not contaminated</a:t>
            </a:r>
          </a:p>
          <a:p>
            <a:endParaRPr lang="en-GB" altLang="en-US"/>
          </a:p>
          <a:p>
            <a:r>
              <a:rPr lang="en-GB" altLang="en-US"/>
              <a:t>We are looking at Hazards which is something with the potential to cause harm to animals, or to human health through consuming the food produced from animals.  </a:t>
            </a:r>
          </a:p>
          <a:p>
            <a:endParaRPr lang="en-GB" altLang="en-US"/>
          </a:p>
          <a:p>
            <a:r>
              <a:rPr lang="en-GB" altLang="en-US"/>
              <a:t>Could be biological (salmonella), physical (glass, plastic, metal) or chemical (contaminants – heavy metals, mycotoxins)</a:t>
            </a:r>
          </a:p>
          <a:p>
            <a:endParaRPr lang="en-GB" altLang="en-US"/>
          </a:p>
          <a:p>
            <a:r>
              <a:rPr lang="en-GB" altLang="en-US"/>
              <a:t>We are looking at safety not just forgetting your keys and not getting in the building.  HACCP text books only have a small amount on HACCP,  the rest makes it out to be a complex system.</a:t>
            </a:r>
          </a:p>
          <a:p>
            <a:endParaRPr lang="en-GB" altLang="en-US"/>
          </a:p>
          <a:p>
            <a:endParaRPr lang="en-GB" altLang="en-US"/>
          </a:p>
        </p:txBody>
      </p:sp>
      <p:sp>
        <p:nvSpPr>
          <p:cNvPr id="2765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9070B61-6C22-4B47-A383-AA0835DC40D1}" type="slidenum">
              <a:rPr lang="en-GB" altLang="en-US"/>
              <a:pPr/>
              <a:t>6</a:t>
            </a:fld>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r>
              <a:rPr lang="en-GB" altLang="en-US"/>
              <a:t>The flow diagram should identify all key stages of the activity from receipt of raw materials to finished product. It should be concise identifying all key stages but not to be over complicated. </a:t>
            </a:r>
          </a:p>
        </p:txBody>
      </p:sp>
      <p:sp>
        <p:nvSpPr>
          <p:cNvPr id="8294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59A8EEE-52D3-4BB1-B50E-46AD05E61FA2}" type="slidenum">
              <a:rPr lang="en-GB" altLang="en-US"/>
              <a:pPr/>
              <a:t>33</a:t>
            </a:fld>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r>
              <a:rPr lang="en-GB" altLang="en-US"/>
              <a:t>This is literally going through the process from start to finish using the flow diagram – good to do on inspections as well as the business doing it to.</a:t>
            </a:r>
          </a:p>
          <a:p>
            <a:endParaRPr lang="en-GB" altLang="en-US"/>
          </a:p>
          <a:p>
            <a:r>
              <a:rPr lang="en-GB" altLang="en-US"/>
              <a:t>It may be that Jimmy has done something for a number of years – will he be able to change if you don’t include what he does into the plan as it currently it. </a:t>
            </a:r>
          </a:p>
          <a:p>
            <a:endParaRPr lang="en-GB" altLang="en-US"/>
          </a:p>
          <a:p>
            <a:r>
              <a:rPr lang="en-GB" altLang="en-US"/>
              <a:t>Then we have documentation of these first steps – a full codex system will require full documentation of who is on the team, qualifications, competency etc. Helps to make sure you have the right team together, covering technical and operational staff etc – so they can advise on each of the steps. </a:t>
            </a:r>
          </a:p>
          <a:p>
            <a:endParaRPr lang="en-GB" altLang="en-US"/>
          </a:p>
          <a:p>
            <a:r>
              <a:rPr lang="en-GB" altLang="en-US"/>
              <a:t>Easy to write a procedure that won’t be implemented in practice – so get everyone involved to make sure it can be implemented and is realistic. Think about the AA book of car – before you switch your engine on you should check oil levels, fluids, tyre pressures, tread depth etc, but in reality you just jump in the car and go. HACCP system is the same, if they say they are going to do A-Z steps but in reality only do A then need to consider whether they need to re-view the system, is it actually working in practice. </a:t>
            </a:r>
          </a:p>
          <a:p>
            <a:endParaRPr lang="en-GB" altLang="en-US"/>
          </a:p>
          <a:p>
            <a:r>
              <a:rPr lang="en-GB" altLang="en-US"/>
              <a:t>A HACCP system shouldn’t be about forcing people to do the gold standard – as long as what is being done is ok, then build this into the HACCP system – makes it easier to ensure it is being done in practice. </a:t>
            </a:r>
          </a:p>
          <a:p>
            <a:endParaRPr lang="en-GB" altLang="en-US"/>
          </a:p>
        </p:txBody>
      </p:sp>
      <p:sp>
        <p:nvSpPr>
          <p:cNvPr id="8499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33507CE-91B6-4AB1-A815-368D4165B114}" type="slidenum">
              <a:rPr lang="en-GB" altLang="en-US"/>
              <a:pPr/>
              <a:t>34</a:t>
            </a:fld>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r>
              <a:rPr lang="en-GB" altLang="en-US"/>
              <a:t>BREAK!!!</a:t>
            </a:r>
          </a:p>
          <a:p>
            <a:endParaRPr lang="en-GB" altLang="en-US"/>
          </a:p>
          <a:p>
            <a:r>
              <a:rPr lang="en-GB" altLang="en-US"/>
              <a:t>So we have had a quick look at the seven principles of HACCP and now we will go back and have a more detailed look at each of the steps and what they are all about! </a:t>
            </a:r>
          </a:p>
        </p:txBody>
      </p:sp>
      <p:sp>
        <p:nvSpPr>
          <p:cNvPr id="87044"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D2EAEF1-0B88-48D9-B638-95E8EE396B05}" type="slidenum">
              <a:rPr lang="en-GB" altLang="en-US"/>
              <a:pPr/>
              <a:t>35</a:t>
            </a:fld>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r>
              <a:rPr lang="en-GB" altLang="en-US"/>
              <a:t>So, principle 1 – conduct a hazard analysis. </a:t>
            </a:r>
          </a:p>
          <a:p>
            <a:endParaRPr lang="en-GB" altLang="en-US"/>
          </a:p>
          <a:p>
            <a:r>
              <a:rPr lang="en-GB" altLang="en-US"/>
              <a:t>The first thing to do is think about what a hazard is – we have a definition on pages 39-40 – “A hazard is – a biological, chemical or physical agent in, or condition of feed with the potential to cause an adverse health effect.”</a:t>
            </a:r>
          </a:p>
          <a:p>
            <a:endParaRPr lang="en-GB" altLang="en-US"/>
          </a:p>
          <a:p>
            <a:r>
              <a:rPr lang="en-GB" altLang="en-US"/>
              <a:t>And then what a hazard analysis is – “the process of collecting and evaluating information on hazards and conditions leading to their presence to decide which are significant for feed safety and therefore should be addressed in the HACCP plan”. </a:t>
            </a:r>
          </a:p>
          <a:p>
            <a:endParaRPr lang="en-GB" altLang="en-US"/>
          </a:p>
        </p:txBody>
      </p:sp>
      <p:sp>
        <p:nvSpPr>
          <p:cNvPr id="8909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10FD4DD-77F4-4E63-B491-A2D74E549AA7}" type="slidenum">
              <a:rPr lang="en-GB" altLang="en-US"/>
              <a:pPr/>
              <a:t>36</a:t>
            </a:fld>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r>
              <a:rPr lang="en-GB" altLang="en-US"/>
              <a:t>So the first step is to think about what hazards could occur, in practice this will be a long list of hazards from things like aflatoxin B1 to salmonella, heavy metals, to meteor strikes. However, for HACCP only want to consider what is likely to happen and is significant. Can quantify hazard (likelihood v severity) to decide if significant or not.</a:t>
            </a:r>
          </a:p>
          <a:p>
            <a:endParaRPr lang="en-GB" altLang="en-US"/>
          </a:p>
          <a:p>
            <a:r>
              <a:rPr lang="en-GB" altLang="en-US"/>
              <a:t>Feed business should go through this step put down how likely and severe to see whether it is significant or not. If it is significant then they will need to identify an appropriate control measure to control that hazard whether it is preventing it entirely or reducing it to acceptable limits. </a:t>
            </a:r>
          </a:p>
          <a:p>
            <a:endParaRPr lang="en-GB" altLang="en-US"/>
          </a:p>
          <a:p>
            <a:r>
              <a:rPr lang="en-GB" altLang="en-US"/>
              <a:t>E.g. – meteor strike would be pretty severe but the likelihood is minimal so overall not a significant hazard you would see in your HACCP plan. Obviously if we were in Iceland – volcanoes may be something you think could be significant! </a:t>
            </a:r>
          </a:p>
          <a:p>
            <a:endParaRPr lang="en-GB" altLang="en-US"/>
          </a:p>
          <a:p>
            <a:r>
              <a:rPr lang="en-GB" altLang="en-US"/>
              <a:t>Pre-requisite (not significant hazard) vs CCP (some significant hazards)</a:t>
            </a:r>
          </a:p>
          <a:p>
            <a:endParaRPr lang="en-GB" altLang="en-US"/>
          </a:p>
        </p:txBody>
      </p:sp>
      <p:sp>
        <p:nvSpPr>
          <p:cNvPr id="9114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8B2D14E-A10D-4555-B085-02640D313756}" type="slidenum">
              <a:rPr lang="en-GB" altLang="en-US"/>
              <a:pPr/>
              <a:t>37</a:t>
            </a:fld>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a:t>What you can do is develop a method of quantifying the risk of a hazard based on their likelihood and severity. </a:t>
            </a:r>
          </a:p>
          <a:p>
            <a:pPr>
              <a:defRPr/>
            </a:pPr>
            <a:endParaRPr lang="en-GB" dirty="0"/>
          </a:p>
          <a:p>
            <a:pPr>
              <a:defRPr/>
            </a:pPr>
            <a:r>
              <a:rPr lang="en-GB" dirty="0"/>
              <a:t>This is a fairly straightforward way to assess risks to demonstrate if they are significant or not. A business should identify where on the chart they are using they consider them significant and where they don’t. </a:t>
            </a:r>
          </a:p>
          <a:p>
            <a:pPr>
              <a:defRPr/>
            </a:pPr>
            <a:endParaRPr lang="en-GB" dirty="0"/>
          </a:p>
          <a:p>
            <a:pPr>
              <a:defRPr/>
            </a:pPr>
            <a:r>
              <a:rPr lang="en-GB" dirty="0" err="1"/>
              <a:t>Liklihood</a:t>
            </a:r>
            <a:r>
              <a:rPr lang="en-GB" dirty="0"/>
              <a:t> on left hand side 0 – never happen, 1 – unlikely, 2 – probable, 3 – certainly will happen</a:t>
            </a:r>
          </a:p>
          <a:p>
            <a:pPr>
              <a:defRPr/>
            </a:pPr>
            <a:r>
              <a:rPr lang="en-GB" dirty="0"/>
              <a:t>Severity – 0 – no issue, 1 – not too bad, 2 – quite bad, 3 – severe</a:t>
            </a:r>
          </a:p>
          <a:p>
            <a:pPr>
              <a:defRPr/>
            </a:pPr>
            <a:endParaRPr lang="en-GB" dirty="0"/>
          </a:p>
          <a:p>
            <a:pPr>
              <a:defRPr/>
            </a:pPr>
            <a:r>
              <a:rPr lang="en-GB" dirty="0" err="1"/>
              <a:t>Liklihood</a:t>
            </a:r>
            <a:r>
              <a:rPr lang="en-GB" dirty="0"/>
              <a:t> x Severity = Consequence</a:t>
            </a:r>
          </a:p>
          <a:p>
            <a:pPr>
              <a:defRPr/>
            </a:pPr>
            <a:endParaRPr lang="en-GB" dirty="0"/>
          </a:p>
          <a:p>
            <a:pPr>
              <a:defRPr/>
            </a:pPr>
            <a:r>
              <a:rPr lang="en-GB" dirty="0"/>
              <a:t>For example….</a:t>
            </a:r>
          </a:p>
          <a:p>
            <a:pPr>
              <a:defRPr/>
            </a:pPr>
            <a:endParaRPr lang="en-GB" dirty="0"/>
          </a:p>
          <a:p>
            <a:pPr marL="228600" indent="-228600">
              <a:buFontTx/>
              <a:buAutoNum type="arabicParenR"/>
              <a:defRPr/>
            </a:pPr>
            <a:r>
              <a:rPr lang="en-GB" dirty="0"/>
              <a:t>Salmonella in pelleted feed stuff – micro hazard is it likely to grow in this product? HACCP team may need to get guidance on this </a:t>
            </a:r>
          </a:p>
          <a:p>
            <a:pPr marL="228600" indent="-228600">
              <a:buFontTx/>
              <a:buAutoNum type="arabicParenR"/>
              <a:defRPr/>
            </a:pPr>
            <a:r>
              <a:rPr lang="en-GB" dirty="0"/>
              <a:t>Metal in pellets – severity 2 – usually for foreign objects. Can cause damage but not usually deadly. </a:t>
            </a:r>
            <a:r>
              <a:rPr lang="en-GB" dirty="0" err="1"/>
              <a:t>Likelhood</a:t>
            </a:r>
            <a:r>
              <a:rPr lang="en-GB" dirty="0"/>
              <a:t> – is metal a common component then more likely  </a:t>
            </a:r>
          </a:p>
          <a:p>
            <a:pPr marL="228600" indent="-228600">
              <a:buFontTx/>
              <a:buAutoNum type="arabicParenR"/>
              <a:defRPr/>
            </a:pPr>
            <a:r>
              <a:rPr lang="en-GB" dirty="0"/>
              <a:t>Aflatoxin growth – severity 3 possible, likelihood based on product may also be 3 </a:t>
            </a:r>
          </a:p>
          <a:p>
            <a:pPr marL="228600" indent="-228600">
              <a:buFontTx/>
              <a:buAutoNum type="arabicParenR"/>
              <a:defRPr/>
            </a:pPr>
            <a:endParaRPr lang="en-GB" dirty="0"/>
          </a:p>
          <a:p>
            <a:pPr>
              <a:defRPr/>
            </a:pPr>
            <a:r>
              <a:rPr lang="en-GB" dirty="0"/>
              <a:t>HACCP team will decide at what level they consider it to be significant. For example they may say that anything below 2 x 2 they will deal with through pre-requisites, </a:t>
            </a:r>
            <a:r>
              <a:rPr lang="en-GB" dirty="0" err="1"/>
              <a:t>andy</a:t>
            </a:r>
            <a:r>
              <a:rPr lang="en-GB" dirty="0"/>
              <a:t> anything above that it significant which will go into the HACCP itself. </a:t>
            </a:r>
          </a:p>
          <a:p>
            <a:pPr>
              <a:defRPr/>
            </a:pPr>
            <a:endParaRPr lang="en-GB" dirty="0"/>
          </a:p>
          <a:p>
            <a:pPr>
              <a:defRPr/>
            </a:pPr>
            <a:r>
              <a:rPr lang="en-GB" dirty="0"/>
              <a:t>If it is a </a:t>
            </a:r>
            <a:r>
              <a:rPr lang="en-GB" dirty="0" err="1"/>
              <a:t>signigicant</a:t>
            </a:r>
            <a:r>
              <a:rPr lang="en-GB" dirty="0"/>
              <a:t> hazard we now need to identify how we are going to control it – what control measure can we put in place. </a:t>
            </a:r>
          </a:p>
          <a:p>
            <a:pPr>
              <a:defRPr/>
            </a:pPr>
            <a:endParaRPr lang="en-GB" dirty="0"/>
          </a:p>
          <a:p>
            <a:pPr>
              <a:defRPr/>
            </a:pPr>
            <a:r>
              <a:rPr lang="en-GB" dirty="0"/>
              <a:t>This scoring system is not a legal requirement – so cant make them do it, but may be a recommendation that they incorporate this type of decision making process when deciding what is a </a:t>
            </a:r>
            <a:r>
              <a:rPr lang="en-GB" dirty="0" err="1"/>
              <a:t>signigifcant</a:t>
            </a:r>
            <a:r>
              <a:rPr lang="en-GB" dirty="0"/>
              <a:t> hazard and what is not. </a:t>
            </a:r>
          </a:p>
        </p:txBody>
      </p:sp>
      <p:sp>
        <p:nvSpPr>
          <p:cNvPr id="9318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4EC8614-3E22-4BED-854C-9681A3A4710F}" type="slidenum">
              <a:rPr lang="en-GB" altLang="en-US"/>
              <a:pPr/>
              <a:t>38</a:t>
            </a:fld>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r>
              <a:rPr lang="en-GB" altLang="en-US"/>
              <a:t>From MyHACCP – how the risk assessment may then be used. </a:t>
            </a:r>
          </a:p>
        </p:txBody>
      </p:sp>
      <p:sp>
        <p:nvSpPr>
          <p:cNvPr id="9523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F852DD9-957C-446B-A92C-5B2451745CDD}" type="slidenum">
              <a:rPr lang="en-GB" altLang="en-US"/>
              <a:pPr/>
              <a:t>39</a:t>
            </a:fld>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r>
              <a:rPr lang="en-GB" altLang="en-US"/>
              <a:t>The reason we are looking at significant hazards is we want to control those that if we don’t then harm is reasonably likely to occur. </a:t>
            </a:r>
          </a:p>
          <a:p>
            <a:endParaRPr lang="en-GB" altLang="en-US"/>
          </a:p>
          <a:p>
            <a:r>
              <a:rPr lang="en-GB" altLang="en-US"/>
              <a:t>If we do this and harm still occurs then businesses are still protected in law with defences such as due diligence – took all reasonable precautions… The law accepts that stuff happens but as long as they have considered what are the significant hazards then they are protected by this defence. </a:t>
            </a:r>
          </a:p>
          <a:p>
            <a:endParaRPr lang="en-GB" altLang="en-US"/>
          </a:p>
          <a:p>
            <a:r>
              <a:rPr lang="en-GB" altLang="en-US"/>
              <a:t>For hazards which are not reasonably likely to occur then they don’t have to be considered at all or covered by pre-requisites. </a:t>
            </a:r>
          </a:p>
        </p:txBody>
      </p:sp>
      <p:sp>
        <p:nvSpPr>
          <p:cNvPr id="97284"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9776B7B-D86E-42DA-BF7E-53FA397C2624}" type="slidenum">
              <a:rPr lang="en-GB" altLang="en-US"/>
              <a:pPr/>
              <a:t>40</a:t>
            </a:fld>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r>
              <a:rPr lang="en-GB" altLang="en-US"/>
              <a:t>So in practice the HACCP team will brainstorm to identify hazards – all possible hazards which may be a long list.</a:t>
            </a:r>
          </a:p>
          <a:p>
            <a:endParaRPr lang="en-GB" altLang="en-US"/>
          </a:p>
          <a:p>
            <a:r>
              <a:rPr lang="en-GB" altLang="en-US"/>
              <a:t>For example if we were looking at grain such as maize then one of the hazards we may identify is aflatoxins. </a:t>
            </a:r>
          </a:p>
          <a:p>
            <a:endParaRPr lang="en-GB" altLang="en-US"/>
          </a:p>
          <a:p>
            <a:r>
              <a:rPr lang="en-GB" altLang="en-US"/>
              <a:t>For maize based feed there is an issue with aflatoxins as the maize is susceptible to this hazard so it is an issue we put on our list. </a:t>
            </a:r>
          </a:p>
          <a:p>
            <a:endParaRPr lang="en-GB" altLang="en-US"/>
          </a:p>
          <a:p>
            <a:r>
              <a:rPr lang="en-GB" altLang="en-US"/>
              <a:t>We then look at the intrinsic (what's in the feed) and extrinsic factors (outside feed – external factors) – to see what promotes or inhibits the hazard – in this case aflatoxin</a:t>
            </a:r>
          </a:p>
        </p:txBody>
      </p:sp>
      <p:sp>
        <p:nvSpPr>
          <p:cNvPr id="9933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0DBF4B4-67A2-41AF-97C1-F9D4294DF8A4}" type="slidenum">
              <a:rPr lang="en-GB" altLang="en-US"/>
              <a:pPr/>
              <a:t>41</a:t>
            </a:fld>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r>
              <a:rPr lang="en-GB" altLang="en-US"/>
              <a:t>Intrinsic factors may include…..</a:t>
            </a:r>
          </a:p>
          <a:p>
            <a:endParaRPr lang="en-GB" altLang="en-US"/>
          </a:p>
          <a:p>
            <a:r>
              <a:rPr lang="en-GB" altLang="en-US"/>
              <a:t>For aflatoxins we may be looking at pH and water activity</a:t>
            </a:r>
          </a:p>
        </p:txBody>
      </p:sp>
      <p:sp>
        <p:nvSpPr>
          <p:cNvPr id="10138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271EDC0-1F3A-4FB1-A04E-FEAFEB6066E0}" type="slidenum">
              <a:rPr lang="en-GB" altLang="en-US"/>
              <a:pPr/>
              <a:t>42</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r>
              <a:rPr lang="en-GB" altLang="en-US" dirty="0"/>
              <a:t>Feed Businesses need an effective and implemented HACCP plan.</a:t>
            </a:r>
          </a:p>
          <a:p>
            <a:endParaRPr lang="en-GB" altLang="en-US" dirty="0"/>
          </a:p>
          <a:p>
            <a:r>
              <a:rPr lang="en-GB" altLang="en-US" dirty="0"/>
              <a:t>Good questions included does it work in practice by people on the ground?</a:t>
            </a:r>
          </a:p>
          <a:p>
            <a:endParaRPr lang="en-GB" altLang="en-US" dirty="0"/>
          </a:p>
          <a:p>
            <a:r>
              <a:rPr lang="en-GB" altLang="en-US" dirty="0"/>
              <a:t>Best ones have coffee stains and are hand written and relate to the business and are actually used not a template downloaded from the internet.</a:t>
            </a:r>
          </a:p>
          <a:p>
            <a:endParaRPr lang="en-GB" altLang="en-US" dirty="0"/>
          </a:p>
          <a:p>
            <a:r>
              <a:rPr lang="en-GB" altLang="en-US" dirty="0"/>
              <a:t>Codex </a:t>
            </a:r>
            <a:r>
              <a:rPr lang="en-GB" altLang="en-US" dirty="0" err="1"/>
              <a:t>alimentarius</a:t>
            </a:r>
            <a:r>
              <a:rPr lang="en-GB" altLang="en-US" dirty="0"/>
              <a:t> HACCP is non statutory and countries look to it when considering legislation on food or feed control.  It is an international reference point implemented into EU law in 2006 almost in its entirety. </a:t>
            </a:r>
          </a:p>
          <a:p>
            <a:endParaRPr lang="en-GB" altLang="en-US" dirty="0"/>
          </a:p>
          <a:p>
            <a:r>
              <a:rPr lang="en-GB" altLang="en-US" dirty="0"/>
              <a:t>Its important to stress the EU only requires that businesses have a system based on HACCP principles but businesses may choose to implement a full Codex HACCP system, especially if they intend to export their own products to ensure they can send products anywhere in the world.  Trade bodies and membership schemes may also insist on requirements based on Codex which may go beyond the legislative requirements.</a:t>
            </a:r>
          </a:p>
        </p:txBody>
      </p:sp>
      <p:sp>
        <p:nvSpPr>
          <p:cNvPr id="2970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3C70891-F2F7-475E-905D-ADE0607C7A0D}" type="slidenum">
              <a:rPr lang="en-GB" altLang="en-US"/>
              <a:pPr/>
              <a:t>7</a:t>
            </a:fld>
            <a:endParaRPr lang="en-GB"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GB" altLang="en-US"/>
              <a:t>This could include looking at,,,,,,</a:t>
            </a:r>
          </a:p>
          <a:p>
            <a:endParaRPr lang="en-GB" altLang="en-US"/>
          </a:p>
          <a:p>
            <a:r>
              <a:rPr lang="en-GB" altLang="en-US"/>
              <a:t>In practice you are looking at how the product is stored, used, distributed. </a:t>
            </a:r>
          </a:p>
        </p:txBody>
      </p:sp>
      <p:sp>
        <p:nvSpPr>
          <p:cNvPr id="10342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4F3C9E7-7D81-496E-B0CF-681FF306BACF}" type="slidenum">
              <a:rPr lang="en-GB" altLang="en-US"/>
              <a:pPr/>
              <a:t>43</a:t>
            </a:fld>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r>
              <a:rPr lang="en-GB" altLang="en-US"/>
              <a:t>After considering the product (feed) and the hazards we can look at the process to see if any hazards are introduced here. </a:t>
            </a:r>
          </a:p>
          <a:p>
            <a:endParaRPr lang="en-GB" altLang="en-US"/>
          </a:p>
          <a:p>
            <a:r>
              <a:rPr lang="en-GB" altLang="en-US"/>
              <a:t>Examine each step of the flow diagram and consider the hazards that may occur. Things to consider are the product flow – where does it go, what happens to it any hazards i.e. carryover of additives? As well as personnel flow – who handles/deals with the feed – is there a hazard or contaminant that could be introduced?</a:t>
            </a:r>
          </a:p>
        </p:txBody>
      </p:sp>
      <p:sp>
        <p:nvSpPr>
          <p:cNvPr id="10547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6CDE9F4-A8FB-4979-AFAE-4B70F8D177AC}" type="slidenum">
              <a:rPr lang="en-GB" altLang="en-US"/>
              <a:pPr/>
              <a:t>44</a:t>
            </a:fld>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p:spPr>
        <p:txBody>
          <a:bodyPr/>
          <a:lstStyle/>
          <a:p>
            <a:r>
              <a:rPr lang="en-GB" altLang="en-US"/>
              <a:t>It is always good to undertake observations of the process – go and look at the process – see if anything has been missed – as there may be hazards which you haven’t considered – milk tanker example. </a:t>
            </a:r>
          </a:p>
          <a:p>
            <a:endParaRPr lang="en-GB" altLang="en-US"/>
          </a:p>
          <a:p>
            <a:r>
              <a:rPr lang="en-GB" altLang="en-US"/>
              <a:t>This will give confidence that each of the steps have been correctly identified and may demonstrate other hazards or sources of contamination which haven’t previously been considered. </a:t>
            </a:r>
          </a:p>
        </p:txBody>
      </p:sp>
      <p:sp>
        <p:nvSpPr>
          <p:cNvPr id="107524"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E4F50E6-2DC9-4834-B39A-10B47D26025B}" type="slidenum">
              <a:rPr lang="en-GB" altLang="en-US"/>
              <a:pPr/>
              <a:t>45</a:t>
            </a:fld>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r>
              <a:rPr lang="en-GB" altLang="en-US"/>
              <a:t>Advisable to make measurements of the product to help understand the feed</a:t>
            </a:r>
          </a:p>
          <a:p>
            <a:endParaRPr lang="en-GB" altLang="en-US"/>
          </a:p>
          <a:p>
            <a:r>
              <a:rPr lang="en-GB" altLang="en-US"/>
              <a:t>This will give you as much information as possible about the feed and process it undergoes. </a:t>
            </a:r>
          </a:p>
          <a:p>
            <a:endParaRPr lang="en-GB" altLang="en-US"/>
          </a:p>
          <a:p>
            <a:r>
              <a:rPr lang="en-GB" altLang="en-US"/>
              <a:t>It may be though doing this and research into the particular hazards that the business can start to identify where issues could be such as if the moisture or water activity are above a certain level issues occur, or above/below certain temperatures, so they can already start to build a picture of how the hazards need to be controlled. </a:t>
            </a:r>
          </a:p>
          <a:p>
            <a:endParaRPr lang="en-GB" altLang="en-US"/>
          </a:p>
          <a:p>
            <a:r>
              <a:rPr lang="en-GB" altLang="en-US"/>
              <a:t>This can only be done if they fully understand their product(s)</a:t>
            </a:r>
          </a:p>
        </p:txBody>
      </p:sp>
      <p:sp>
        <p:nvSpPr>
          <p:cNvPr id="10957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5D734DD-03BB-4196-A041-E3A6F9993D8B}" type="slidenum">
              <a:rPr lang="en-GB" altLang="en-US"/>
              <a:pPr/>
              <a:t>46</a:t>
            </a:fld>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p:spPr>
        <p:txBody>
          <a:bodyPr/>
          <a:lstStyle/>
          <a:p>
            <a:r>
              <a:rPr lang="en-GB" altLang="en-US"/>
              <a:t>From Codex – Draft Prioritised List of Feed Hazards – July 2011</a:t>
            </a:r>
          </a:p>
          <a:p>
            <a:endParaRPr lang="en-GB" altLang="en-US"/>
          </a:p>
          <a:p>
            <a:r>
              <a:rPr lang="en-GB" altLang="en-US"/>
              <a:t>Some businesses/Officers may use a diagram such as this useful when developing their HACCP plan to determine what the hazards may be. </a:t>
            </a:r>
          </a:p>
          <a:p>
            <a:endParaRPr lang="en-GB" altLang="en-US"/>
          </a:p>
          <a:p>
            <a:r>
              <a:rPr lang="en-GB" altLang="en-US"/>
              <a:t>Diagrams such as this may not pick up on all the issues, there could be other hazards as well which the business would need to consider – especially for food businesses supplying feed, such as packaging material getting into the feed, Animal By Products mistakenly being sent for feed, time feed being stored, will it become unsafe if stored for a week in a hot temperature etc – these are all potential hazards that could cause the feed to become unsafe. </a:t>
            </a:r>
          </a:p>
          <a:p>
            <a:endParaRPr lang="en-GB" altLang="en-US"/>
          </a:p>
          <a:p>
            <a:r>
              <a:rPr lang="en-GB" altLang="en-US"/>
              <a:t>When we have identified the hazards, we will need to know the source, cause of the hazard to see how it can be controlled – this will help with the next step of determining CCP’s. </a:t>
            </a:r>
          </a:p>
        </p:txBody>
      </p:sp>
      <p:sp>
        <p:nvSpPr>
          <p:cNvPr id="111620" name="Footer Placeholder 3"/>
          <p:cNvSpPr>
            <a:spLocks noGrp="1"/>
          </p:cNvSpPr>
          <p:nvPr>
            <p:ph type="ftr" sz="quarter" idx="4"/>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111621" name="Slide Number Placeholder 4"/>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294EC4E-9D16-4585-84B9-F305D8AACFDB}" type="slidenum">
              <a:rPr lang="en-GB" altLang="en-US"/>
              <a:pPr/>
              <a:t>47</a:t>
            </a:fld>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p:spPr>
        <p:txBody>
          <a:bodyPr/>
          <a:lstStyle/>
          <a:p>
            <a:r>
              <a:rPr lang="en-GB" altLang="en-US"/>
              <a:t>After this we go through our step of evaluating all of the hazards they have identified and quantifying them using the method shown previously or other method looking at severity and likely occurrence, taking into consideration factors such as the long and short term effects of exposure to the hazard. </a:t>
            </a:r>
          </a:p>
          <a:p>
            <a:endParaRPr lang="en-GB" altLang="en-US"/>
          </a:p>
          <a:p>
            <a:r>
              <a:rPr lang="en-GB" altLang="en-US"/>
              <a:t>Any decisions and conclusions they arrive at should be documented – if it is a full codex system they are putting in place they will need to record all of these decisions. Otherwise we have to keep in mind the idea of flexibility to establish what documentation would be appropriate. </a:t>
            </a:r>
          </a:p>
          <a:p>
            <a:endParaRPr lang="en-GB" altLang="en-US"/>
          </a:p>
          <a:p>
            <a:r>
              <a:rPr lang="en-GB" altLang="en-US"/>
              <a:t>The idea if that they take their long list of hazards and produce a short list which we can then work out and put in place controls for to eliminate the risk or reduce it to an acceptable level. </a:t>
            </a:r>
          </a:p>
        </p:txBody>
      </p:sp>
      <p:sp>
        <p:nvSpPr>
          <p:cNvPr id="11366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21DE913-2781-4431-9CA8-072234930E16}" type="slidenum">
              <a:rPr lang="en-GB" altLang="en-US"/>
              <a:pPr/>
              <a:t>48</a:t>
            </a:fld>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p:spPr>
        <p:txBody>
          <a:bodyPr/>
          <a:lstStyle/>
          <a:p>
            <a:r>
              <a:rPr lang="en-GB" altLang="en-US"/>
              <a:t>By the end of principle 1 the business should have identified </a:t>
            </a:r>
            <a:r>
              <a:rPr lang="en-GB" altLang="en-US" b="1"/>
              <a:t>ALL </a:t>
            </a:r>
            <a:r>
              <a:rPr lang="en-GB" altLang="en-US"/>
              <a:t>significant hazards and then for each of them identified how they can be controlled – this is what we want out of principle 1!</a:t>
            </a:r>
          </a:p>
          <a:p>
            <a:endParaRPr lang="en-GB" altLang="en-US"/>
          </a:p>
          <a:p>
            <a:r>
              <a:rPr lang="en-GB" altLang="en-US"/>
              <a:t>If they can’t be controlled then they may need to look at their process/product and decide if they can actually do it. </a:t>
            </a:r>
          </a:p>
          <a:p>
            <a:endParaRPr lang="en-GB" altLang="en-US"/>
          </a:p>
          <a:p>
            <a:r>
              <a:rPr lang="en-GB" altLang="en-US"/>
              <a:t>When assessing HACCP plans you will need to have some understanding of the typical hazards that the product may be susceptible to in order to be able to assess whether “all” significant hazards have been identified. </a:t>
            </a:r>
          </a:p>
          <a:p>
            <a:endParaRPr lang="en-GB" altLang="en-US"/>
          </a:p>
          <a:p>
            <a:r>
              <a:rPr lang="en-GB" altLang="en-US"/>
              <a:t>For businesses they may need an expert to come in to go through the hazards in their feed in order to be able to identify all significant hazards. </a:t>
            </a:r>
          </a:p>
          <a:p>
            <a:endParaRPr lang="en-GB" altLang="en-US"/>
          </a:p>
          <a:p>
            <a:endParaRPr lang="en-GB" altLang="en-US"/>
          </a:p>
        </p:txBody>
      </p:sp>
      <p:sp>
        <p:nvSpPr>
          <p:cNvPr id="11571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CF265D5-7734-4918-BB89-B0E2FCF4DAA1}" type="slidenum">
              <a:rPr lang="en-GB" altLang="en-US"/>
              <a:pPr/>
              <a:t>49</a:t>
            </a:fld>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p:spPr>
        <p:txBody>
          <a:bodyPr/>
          <a:lstStyle/>
          <a:p>
            <a:r>
              <a:rPr lang="en-GB" altLang="en-US"/>
              <a:t>By way of an example we are going to look at mycotoxins which are a known issue in feed. </a:t>
            </a:r>
          </a:p>
          <a:p>
            <a:endParaRPr lang="en-GB" altLang="en-US"/>
          </a:p>
          <a:p>
            <a:r>
              <a:rPr lang="en-GB" altLang="en-US"/>
              <a:t>Of the 133 million tonnes of wheat produced in the EU, Mycotoxin contamination results in 1.2 to 2.4 billion Euros in lost income in the EU.  So contamination costs big money.</a:t>
            </a:r>
          </a:p>
        </p:txBody>
      </p:sp>
      <p:sp>
        <p:nvSpPr>
          <p:cNvPr id="117764"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70948F2-D4D0-4C8D-829F-638A940FC5BF}" type="slidenum">
              <a:rPr lang="en-GB" altLang="en-US"/>
              <a:pPr/>
              <a:t>50</a:t>
            </a:fld>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p:spPr>
        <p:txBody>
          <a:bodyPr/>
          <a:lstStyle/>
          <a:p>
            <a:r>
              <a:rPr lang="en-GB" altLang="en-US"/>
              <a:t>Myctoxins are a chemical hazard that can pass from feed into edible products at levels that may represent a concern for human health. </a:t>
            </a:r>
          </a:p>
          <a:p>
            <a:endParaRPr lang="en-GB" altLang="en-US"/>
          </a:p>
          <a:p>
            <a:r>
              <a:rPr lang="en-GB" altLang="en-US"/>
              <a:t>Mycotoxins are produced by fungi which catabolise carbohydrates, and are therefore found in cereals (especially maize), conttonseed, and peanuts. Mycotoxins are produced by certain fungi, but for that mould to grow it needs to get into the product – it is done by excretion of metabolites which can be toxic – water activity helps the fungi survive and extract nutrients from the grain. Not all fungi produce mycotoxins though. </a:t>
            </a:r>
          </a:p>
          <a:p>
            <a:endParaRPr lang="en-GB" altLang="en-US"/>
          </a:p>
          <a:p>
            <a:r>
              <a:rPr lang="en-GB" altLang="en-US"/>
              <a:t>Mycotoxin contamination is not homogenous. </a:t>
            </a:r>
          </a:p>
          <a:p>
            <a:endParaRPr lang="en-GB" altLang="en-US"/>
          </a:p>
          <a:p>
            <a:r>
              <a:rPr lang="en-GB" altLang="en-US"/>
              <a:t>Transfer from feed to food of animal origin has been demonstrated for various mycotoxins including aflaxtoxin, ochratoxin and searalenone, of which aflatoxin is the most frequently reported hazard. </a:t>
            </a:r>
          </a:p>
          <a:p>
            <a:endParaRPr lang="en-GB" altLang="en-US"/>
          </a:p>
          <a:p>
            <a:r>
              <a:rPr lang="en-GB" altLang="en-US"/>
              <a:t>There is some evidence that mycotoxins in grain which is fermented for ethanol production may concentrate in Distillers Dried Grains with Solubles (Distillers dried grains with solubles (DDGS) is produced from the fuel ethanol industry and is available for inclusion in diets fed to swine). </a:t>
            </a:r>
          </a:p>
          <a:p>
            <a:endParaRPr lang="en-GB" altLang="en-US"/>
          </a:p>
          <a:p>
            <a:endParaRPr lang="en-GB" altLang="en-US"/>
          </a:p>
          <a:p>
            <a:r>
              <a:rPr lang="en-GB" altLang="en-US"/>
              <a:t>Mycotoxins are produced by certain</a:t>
            </a:r>
          </a:p>
        </p:txBody>
      </p:sp>
      <p:sp>
        <p:nvSpPr>
          <p:cNvPr id="11981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70FF4E7-75E5-4B35-BDB3-95322F324BDE}" type="slidenum">
              <a:rPr lang="en-GB" altLang="en-US"/>
              <a:pPr/>
              <a:t>51</a:t>
            </a:fld>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p:spPr>
        <p:txBody>
          <a:bodyPr/>
          <a:lstStyle/>
          <a:p>
            <a:r>
              <a:rPr lang="en-GB" altLang="en-US"/>
              <a:t>Aspergillus – most problem ones in warmer climates, e.g. grains from china or south America etc. Humid conditions – aflatoxins likely to be present. </a:t>
            </a:r>
          </a:p>
          <a:p>
            <a:endParaRPr lang="en-GB" altLang="en-US"/>
          </a:p>
          <a:p>
            <a:r>
              <a:rPr lang="en-GB" altLang="en-US"/>
              <a:t>Fusarium – white moulds prevalent in the UK climate. </a:t>
            </a:r>
          </a:p>
          <a:p>
            <a:endParaRPr lang="en-GB" altLang="en-US"/>
          </a:p>
          <a:p>
            <a:r>
              <a:rPr lang="en-GB" altLang="en-US"/>
              <a:t>Aflatoxins have a long term affect - such as liver cancer which may occur over time</a:t>
            </a:r>
          </a:p>
        </p:txBody>
      </p:sp>
      <p:sp>
        <p:nvSpPr>
          <p:cNvPr id="12186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FD4086D-4BCC-4B54-B5F4-CFC8F2F4A61D}" type="slidenum">
              <a:rPr lang="en-GB" altLang="en-US"/>
              <a:pPr/>
              <a:t>52</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a:t>Codex has 7 principles which are quite involved.</a:t>
            </a:r>
          </a:p>
          <a:p>
            <a:pPr>
              <a:defRPr/>
            </a:pPr>
            <a:endParaRPr lang="en-GB" dirty="0"/>
          </a:p>
          <a:p>
            <a:pPr marL="228600" indent="-228600">
              <a:buFontTx/>
              <a:buAutoNum type="arabicPeriod"/>
              <a:defRPr/>
            </a:pPr>
            <a:r>
              <a:rPr lang="en-GB" dirty="0"/>
              <a:t>Identification of Hazards – long list of hazards, what actually could go wrong and the harm (reasonably likely to occur).  Evaluate the Hazards to a short list looking at significant Hazards then identify controls for those significant Hazards.</a:t>
            </a:r>
          </a:p>
          <a:p>
            <a:pPr marL="228600" indent="-228600">
              <a:buFontTx/>
              <a:buAutoNum type="arabicPeriod"/>
              <a:defRPr/>
            </a:pPr>
            <a:r>
              <a:rPr lang="en-GB" dirty="0"/>
              <a:t>Determine CCP – Develop a process chart (Flow diagram) and identify which points are critical to control Hazards.  Only a few points are critical.  You can use a decision tree to determine the critical ones.</a:t>
            </a:r>
          </a:p>
          <a:p>
            <a:pPr marL="228600" indent="-228600">
              <a:buFontTx/>
              <a:buAutoNum type="arabicPeriod"/>
              <a:defRPr/>
            </a:pPr>
            <a:r>
              <a:rPr lang="en-GB" dirty="0"/>
              <a:t>Establish Limits which are critical.  These are at the critical control points.  E.g. Aflatoxin - CCP based on factors relating to this i.e. moisture.  These need to be observable and measureable.  E.g. Observe it is boiling or measure it is at 100*C.</a:t>
            </a:r>
          </a:p>
          <a:p>
            <a:pPr marL="228600" indent="-228600">
              <a:buFontTx/>
              <a:buAutoNum type="arabicPeriod"/>
              <a:defRPr/>
            </a:pPr>
            <a:r>
              <a:rPr lang="en-GB" dirty="0"/>
              <a:t>Monitoring at CCP to ensure that critical limit is not being exceeded.  This should be a real time activity to ensure this is met.</a:t>
            </a:r>
          </a:p>
          <a:p>
            <a:pPr marL="228600" indent="-228600">
              <a:buFontTx/>
              <a:buAutoNum type="arabicPeriod"/>
              <a:defRPr/>
            </a:pPr>
            <a:r>
              <a:rPr lang="en-GB" dirty="0"/>
              <a:t>If set level is monitored and failed corrective action is needed to stop the problem.</a:t>
            </a:r>
          </a:p>
          <a:p>
            <a:pPr marL="228600" indent="-228600">
              <a:buFontTx/>
              <a:buAutoNum type="arabicPeriod"/>
              <a:defRPr/>
            </a:pPr>
            <a:r>
              <a:rPr lang="en-GB" dirty="0"/>
              <a:t>Verification procedures.  This is important on inspections.  All limits, monitoring </a:t>
            </a:r>
            <a:r>
              <a:rPr lang="en-GB" dirty="0" err="1"/>
              <a:t>etc</a:t>
            </a:r>
            <a:r>
              <a:rPr lang="en-GB" dirty="0"/>
              <a:t> needs to work and be verified – based on science and fact – not a guess. Challenge businesses on this on inspection – causes headaches for them as difficult to prove some things. Usually will be references published to help with this i.e. someone else has done the research and published the information (i.e. IFR do validation studies). For more novel production processes causes issues as will need to do their own research to validate their chosen methods work. Then they need to show that it all works in practice. E.g. does the equipment work in the way is says it does – if CCP says will read down to a certain temperature, but the equipment doesn’t read down that far then not right. Also – are they doing it in practice? E.g. – start sampling to show it works but need to keep reviewing it – e.g. yearly, change of equipment/supplier/customers </a:t>
            </a:r>
            <a:r>
              <a:rPr lang="en-GB" dirty="0" err="1"/>
              <a:t>etc</a:t>
            </a:r>
            <a:r>
              <a:rPr lang="en-GB" dirty="0"/>
              <a:t> – trigger a re-view of HACCP system. If don’t get hazards right then the rest of the system is wrong – if they don’t understand hazard could be an issue – can business explain the hazards to you?</a:t>
            </a:r>
          </a:p>
          <a:p>
            <a:pPr marL="228600" indent="-228600">
              <a:buFontTx/>
              <a:buAutoNum type="arabicPeriod"/>
              <a:defRPr/>
            </a:pPr>
            <a:r>
              <a:rPr lang="en-GB" dirty="0"/>
              <a:t>All steps properly documented – huge amount of documents – e.g. on why rejected some hazards, why they choose those controls etc. Records of monitoring. </a:t>
            </a:r>
          </a:p>
        </p:txBody>
      </p:sp>
      <p:sp>
        <p:nvSpPr>
          <p:cNvPr id="3174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B8F26E3-1073-4D23-8974-19A7AA8F311F}" type="slidenum">
              <a:rPr lang="en-GB" altLang="en-US"/>
              <a:pPr/>
              <a:t>8</a:t>
            </a:fld>
            <a:endParaRPr lang="en-GB"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p:spPr>
        <p:txBody>
          <a:bodyPr/>
          <a:lstStyle/>
          <a:p>
            <a:r>
              <a:rPr lang="en-GB" altLang="en-US"/>
              <a:t>The HACCP team has to know what it is up against – B1 is the most toxic</a:t>
            </a:r>
          </a:p>
          <a:p>
            <a:endParaRPr lang="en-GB" altLang="en-US"/>
          </a:p>
          <a:p>
            <a:r>
              <a:rPr lang="en-GB" altLang="en-US"/>
              <a:t>The mycotoxins produced will depend on the species of fungi – different species have different growth characteristics – which again the HACCP team need to be aware of – which is why small businesses may need external help! </a:t>
            </a:r>
          </a:p>
          <a:p>
            <a:endParaRPr lang="en-GB" altLang="en-US"/>
          </a:p>
          <a:p>
            <a:r>
              <a:rPr lang="en-GB" altLang="en-US"/>
              <a:t>The fusarium species are known to be quite unpleasant</a:t>
            </a:r>
          </a:p>
        </p:txBody>
      </p:sp>
      <p:sp>
        <p:nvSpPr>
          <p:cNvPr id="12390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B13CD7C-A4A1-428A-A2AE-6619B0BA0A06}" type="slidenum">
              <a:rPr lang="en-GB" altLang="en-US"/>
              <a:pPr/>
              <a:t>53</a:t>
            </a:fld>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p:spPr>
        <p:txBody>
          <a:bodyPr/>
          <a:lstStyle/>
          <a:p>
            <a:r>
              <a:rPr lang="en-GB" altLang="en-US"/>
              <a:t>The business may have information such as this to help them establish when moulds may grow and when they may not. </a:t>
            </a:r>
          </a:p>
          <a:p>
            <a:endParaRPr lang="en-GB" altLang="en-US"/>
          </a:p>
          <a:p>
            <a:r>
              <a:rPr lang="en-GB" altLang="en-US"/>
              <a:t>Temperature is important for the growth of moulds in feed along with appropriate storage, e.g. metal huts on a sunny day. Looking at the temperature range A.flavus likely to be more of an issue if importing cereals from S. America while less likely if from the UK as unlikely to have an optimal temperature of 30 degrees depending on how it is stored. </a:t>
            </a:r>
          </a:p>
          <a:p>
            <a:endParaRPr lang="en-GB" altLang="en-US"/>
          </a:p>
          <a:p>
            <a:r>
              <a:rPr lang="en-GB" altLang="en-US"/>
              <a:t>Aw = water activity – water in feed available to microbiological growth. Linked to moisture content, but electrolytes can hide it from microbial growth. E.g. Jam – water locked away due to sugar content. High salt content can do this as well. </a:t>
            </a:r>
          </a:p>
          <a:p>
            <a:endParaRPr lang="en-GB" altLang="en-US"/>
          </a:p>
          <a:p>
            <a:r>
              <a:rPr lang="en-GB" altLang="en-US"/>
              <a:t>Scale – measure between 1 and 0</a:t>
            </a:r>
          </a:p>
          <a:p>
            <a:r>
              <a:rPr lang="en-GB" altLang="en-US"/>
              <a:t>1 = puddle of water</a:t>
            </a:r>
          </a:p>
          <a:p>
            <a:r>
              <a:rPr lang="en-GB" altLang="en-US"/>
              <a:t>0 = no water</a:t>
            </a:r>
          </a:p>
          <a:p>
            <a:r>
              <a:rPr lang="en-GB" altLang="en-US"/>
              <a:t>0.92 or above for bacterial growth, but depending on the mould the level varies so may be 0.87 for some. Generally 0.9 or less bacteria not grow. </a:t>
            </a:r>
          </a:p>
          <a:p>
            <a:endParaRPr lang="en-GB" altLang="en-US"/>
          </a:p>
          <a:p>
            <a:r>
              <a:rPr lang="en-GB" altLang="en-US"/>
              <a:t>For HACCP need to understand the hazard – is ti an issue for this feed, where has it come from, if it is an issue need to look at water activity. </a:t>
            </a:r>
          </a:p>
          <a:p>
            <a:endParaRPr lang="en-GB" altLang="en-US"/>
          </a:p>
          <a:p>
            <a:r>
              <a:rPr lang="en-GB" altLang="en-US"/>
              <a:t>Moisture Meter – We decide that grain when arrives we want a water activity of less than 0.79 to demonstrate this would need to take a representative sample, and have it analysed but this is a long process with a delay in our system. But we could use a moisture meter as there is a direct correlation between moisture and water activity so you could monitor moisture if a hazard of mycotxoins was an issue we had to consider. If a business is doing this you may want to get them to demonstrate how they arrived at that moisture level and how it is linked to the water activity. </a:t>
            </a:r>
          </a:p>
        </p:txBody>
      </p:sp>
      <p:sp>
        <p:nvSpPr>
          <p:cNvPr id="12595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450827C-D678-4ED5-8F56-F35D7434BA3D}" type="slidenum">
              <a:rPr lang="en-GB" altLang="en-US"/>
              <a:pPr/>
              <a:t>54</a:t>
            </a:fld>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p:spPr>
        <p:txBody>
          <a:bodyPr/>
          <a:lstStyle/>
          <a:p>
            <a:r>
              <a:rPr lang="en-GB" altLang="en-US"/>
              <a:t>So that was all principle 1 – so we now know what our hazards are and the controls we have in place for all significant hazards. </a:t>
            </a:r>
          </a:p>
          <a:p>
            <a:endParaRPr lang="en-GB" altLang="en-US"/>
          </a:p>
          <a:p>
            <a:r>
              <a:rPr lang="en-GB" altLang="en-US"/>
              <a:t>The next step is working out which of those significant hazards is critical in terms of safety. </a:t>
            </a:r>
          </a:p>
        </p:txBody>
      </p:sp>
      <p:sp>
        <p:nvSpPr>
          <p:cNvPr id="128004"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6DADD04-C668-402D-B767-50F6494DE952}" type="slidenum">
              <a:rPr lang="en-GB" altLang="en-US"/>
              <a:pPr/>
              <a:t>55</a:t>
            </a:fld>
            <a:endParaRPr lang="en-GB"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p:spPr>
        <p:txBody>
          <a:bodyPr/>
          <a:lstStyle/>
          <a:p>
            <a:r>
              <a:rPr lang="en-GB" altLang="en-US"/>
              <a:t>A CCP is a step where a control can be applied (so something can be done about it) </a:t>
            </a:r>
            <a:r>
              <a:rPr lang="en-GB" altLang="en-US" b="1"/>
              <a:t>AND </a:t>
            </a:r>
            <a:r>
              <a:rPr lang="en-GB" altLang="en-US"/>
              <a:t>it is essential to prevent, eliminate or reduce the hazard to an acceptable level </a:t>
            </a:r>
          </a:p>
          <a:p>
            <a:endParaRPr lang="en-GB" altLang="en-US"/>
          </a:p>
          <a:p>
            <a:r>
              <a:rPr lang="en-GB" altLang="en-US"/>
              <a:t>This is something that the business get wrong – they have too many CCP’s identified – even in the largest businesses you would only expect about 6 CCPs.</a:t>
            </a:r>
          </a:p>
          <a:p>
            <a:endParaRPr lang="en-GB" altLang="en-US"/>
          </a:p>
          <a:p>
            <a:r>
              <a:rPr lang="en-GB" altLang="en-US"/>
              <a:t>The risk is everything is put down as a CCP is that it means they have no identified the actual points that are critical so a breach in law and if the staff think everything is a CCP they may not pay as much attention to the real CCPs.</a:t>
            </a:r>
          </a:p>
          <a:p>
            <a:endParaRPr lang="en-GB" altLang="en-US"/>
          </a:p>
          <a:p>
            <a:r>
              <a:rPr lang="en-GB" altLang="en-US"/>
              <a:t>A food business was served an improvement notice for having too many CCP’s – they appealed arguing that if everything is a CCP then the real ones must be in there somewhere. The LA argued that they need to identify which ones are a CCP. On appeal the Court didn’t accept the businesses opinion on this the upheld the Improvement Notice. </a:t>
            </a:r>
          </a:p>
          <a:p>
            <a:endParaRPr lang="en-GB" altLang="en-US"/>
          </a:p>
          <a:p>
            <a:endParaRPr lang="en-GB" altLang="en-US"/>
          </a:p>
        </p:txBody>
      </p:sp>
      <p:sp>
        <p:nvSpPr>
          <p:cNvPr id="13005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F919AC5-EBE5-4CFD-A1C1-40DB1A4D7D82}" type="slidenum">
              <a:rPr lang="en-GB" altLang="en-US"/>
              <a:pPr/>
              <a:t>56</a:t>
            </a:fld>
            <a:endParaRPr lang="en-GB"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p:spPr>
        <p:txBody>
          <a:bodyPr/>
          <a:lstStyle/>
          <a:p>
            <a:r>
              <a:rPr lang="en-GB" altLang="en-US"/>
              <a:t>Correct identification of CCPs is essential – it is up to the business on how they determine the CCPs – but a lot use decision trees. </a:t>
            </a:r>
          </a:p>
          <a:p>
            <a:endParaRPr lang="en-GB" altLang="en-US"/>
          </a:p>
          <a:p>
            <a:r>
              <a:rPr lang="en-GB" altLang="en-US"/>
              <a:t>There are 3 main types which are used. The Canadian Model which is shown here, there is also one in Codex and BRI Camden have one aswell. </a:t>
            </a:r>
          </a:p>
          <a:p>
            <a:endParaRPr lang="en-GB" altLang="en-US"/>
          </a:p>
          <a:p>
            <a:r>
              <a:rPr lang="en-GB" altLang="en-US"/>
              <a:t>There is no legal requirement to use a decision tree but they can be useful to help ascertain that the CCP has been identified correctly. It lays out a logical sequence of questions which it is up to the FeBO to ask in order to determine if it is a CCP or not. </a:t>
            </a:r>
          </a:p>
          <a:p>
            <a:endParaRPr lang="en-GB" altLang="en-US"/>
          </a:p>
          <a:p>
            <a:r>
              <a:rPr lang="en-GB" altLang="en-US"/>
              <a:t>Q1 – If identified a hazard and no controls can be applied then need to think about what else they can do – do they need a control?</a:t>
            </a:r>
          </a:p>
          <a:p>
            <a:r>
              <a:rPr lang="en-GB" altLang="en-US"/>
              <a:t>Q2 – look at process steps – could hazard be realised at this step – if yes move on. If not then not a CCP. </a:t>
            </a:r>
          </a:p>
          <a:p>
            <a:r>
              <a:rPr lang="en-GB" altLang="en-US"/>
              <a:t>Q3 – Are you doing something at this process step to deliberately control a hazard, e.g. pelleting to reduce moisture content, </a:t>
            </a:r>
          </a:p>
          <a:p>
            <a:r>
              <a:rPr lang="en-GB" altLang="en-US"/>
              <a:t>Q4 – if not specifically designed to remove the hazard will another step control this – if not then is a CCP, if yes then that other step will be the CCP </a:t>
            </a:r>
          </a:p>
          <a:p>
            <a:endParaRPr lang="en-GB" altLang="en-US"/>
          </a:p>
          <a:p>
            <a:r>
              <a:rPr lang="en-GB" altLang="en-US"/>
              <a:t>Questions for you on Inspections could be – why did you determine this to be a CCP – to see their decision making process</a:t>
            </a:r>
          </a:p>
          <a:p>
            <a:endParaRPr lang="en-GB" altLang="en-US"/>
          </a:p>
          <a:p>
            <a:r>
              <a:rPr lang="en-GB" altLang="en-US"/>
              <a:t>Businesses lose sight of the fact that just because it is not critical doesn’t mean that it is not controlled – all other need controlling as well – they are just not CCPs</a:t>
            </a:r>
          </a:p>
          <a:p>
            <a:endParaRPr lang="en-GB" altLang="en-US"/>
          </a:p>
          <a:p>
            <a:endParaRPr lang="en-GB" altLang="en-US"/>
          </a:p>
        </p:txBody>
      </p:sp>
      <p:sp>
        <p:nvSpPr>
          <p:cNvPr id="13210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20A99F0-7D14-40FD-AFE4-EA6D059352E8}" type="slidenum">
              <a:rPr lang="en-GB" altLang="en-US"/>
              <a:pPr/>
              <a:t>57</a:t>
            </a:fld>
            <a:endParaRPr lang="en-GB"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r>
              <a:rPr lang="en-GB" altLang="en-US"/>
              <a:t>For each CCP the business must establish a critical limit on what is acceptable and what is not. This limit can be based on lots of things, often things like temperature and time but could be other things. </a:t>
            </a:r>
          </a:p>
          <a:p>
            <a:endParaRPr lang="en-GB" altLang="en-US"/>
          </a:p>
          <a:p>
            <a:r>
              <a:rPr lang="en-GB" altLang="en-US"/>
              <a:t>If there is a legal limit then it is likely this is what is used, e.g. contaminants </a:t>
            </a:r>
          </a:p>
          <a:p>
            <a:endParaRPr lang="en-GB" altLang="en-US"/>
          </a:p>
          <a:p>
            <a:r>
              <a:rPr lang="en-GB" altLang="en-US"/>
              <a:t>Don’t want vagueness – whoever is checking these limits do they understand it – what the limit is. </a:t>
            </a:r>
          </a:p>
        </p:txBody>
      </p:sp>
      <p:sp>
        <p:nvSpPr>
          <p:cNvPr id="13517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1231F4E-F7A7-406F-BE5F-7528017B5A7E}" type="slidenum">
              <a:rPr lang="en-GB" altLang="en-US"/>
              <a:pPr/>
              <a:t>59</a:t>
            </a:fld>
            <a:endParaRPr lang="en-GB"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r>
              <a:rPr lang="en-GB" altLang="en-US"/>
              <a:t>For example for mycotoxins levels are set out in law. So use the legislation to set the limits, it gives the business a legal reference to explain why they set the level there. </a:t>
            </a:r>
          </a:p>
          <a:p>
            <a:endParaRPr lang="en-GB" altLang="en-US"/>
          </a:p>
          <a:p>
            <a:r>
              <a:rPr lang="en-GB" altLang="en-US"/>
              <a:t>So for maize delivered if above legal limit – not much can be done about it so CCP at intake? Then looking to control storage after intake to stop mycotoxins occurring/developing when on site. </a:t>
            </a:r>
          </a:p>
          <a:p>
            <a:endParaRPr lang="en-GB" altLang="en-US"/>
          </a:p>
          <a:p>
            <a:r>
              <a:rPr lang="en-GB" altLang="en-US"/>
              <a:t>In the example the business has found the legal limit for mycotoxins in maize, and worked out this occurs where water activity is above 0.7, which relates to a moisture content of 14% - which they could monitor. On inspection question how they got to this – is there scientific substantiation behind their decisions. </a:t>
            </a:r>
          </a:p>
          <a:p>
            <a:endParaRPr lang="en-GB" altLang="en-US"/>
          </a:p>
          <a:p>
            <a:r>
              <a:rPr lang="en-GB" altLang="en-US"/>
              <a:t>Some businesses use critical limits based on law, but will use target limits for operations purposes as worried about working to legal standards – it allows them more “wiggle” room. The different between target limit and critical limit is the tolerance which you may see in HACCP systems. </a:t>
            </a:r>
          </a:p>
        </p:txBody>
      </p:sp>
      <p:sp>
        <p:nvSpPr>
          <p:cNvPr id="13722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F1E97F4-3DD6-48DB-AC58-DD5C65EFEC07}" type="slidenum">
              <a:rPr lang="en-GB" altLang="en-US"/>
              <a:pPr/>
              <a:t>60</a:t>
            </a:fld>
            <a:endParaRPr lang="en-GB"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p:spPr>
        <p:txBody>
          <a:bodyPr/>
          <a:lstStyle/>
          <a:p>
            <a:r>
              <a:rPr lang="en-GB" altLang="en-US"/>
              <a:t>For every CCP we have set a critical limit and then we need to monitor this, to see if critical limit has been breached. So monitoring only required at CCP’s. </a:t>
            </a:r>
          </a:p>
        </p:txBody>
      </p:sp>
      <p:sp>
        <p:nvSpPr>
          <p:cNvPr id="13926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361352C-C312-4B58-B02B-7212241C1803}" type="slidenum">
              <a:rPr lang="en-GB" altLang="en-US"/>
              <a:pPr/>
              <a:t>61</a:t>
            </a:fld>
            <a:endParaRPr lang="en-GB"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p:spPr>
        <p:txBody>
          <a:bodyPr/>
          <a:lstStyle/>
          <a:p>
            <a:r>
              <a:rPr lang="en-GB" altLang="en-US"/>
              <a:t>Monitoring is a planned sequence of observations and measurements – how often (frequency) of monitoring is up to the business – but you could ask them to justify why they choose this frequency.</a:t>
            </a:r>
          </a:p>
          <a:p>
            <a:endParaRPr lang="en-GB" altLang="en-US"/>
          </a:p>
          <a:p>
            <a:r>
              <a:rPr lang="en-GB" altLang="en-US"/>
              <a:t>Monitoring can be measurements so you actually do something, take a temperature etc or an observation – can look to see a change etc. </a:t>
            </a:r>
          </a:p>
          <a:p>
            <a:endParaRPr lang="en-GB" altLang="en-US"/>
          </a:p>
          <a:p>
            <a:r>
              <a:rPr lang="en-GB" altLang="en-US"/>
              <a:t>For aflaxtoxins this may be both you could see the mould but can’t rely on this as mould may be cleaned off so would need to measure as well. </a:t>
            </a:r>
          </a:p>
          <a:p>
            <a:endParaRPr lang="en-GB" altLang="en-US"/>
          </a:p>
          <a:p>
            <a:r>
              <a:rPr lang="en-GB" altLang="en-US"/>
              <a:t>You are monitoring of the CCP for critical limit. If monitoring identifies that the critical limit not achieved at the CCP and HACCP done properly then there is likely to be an imminent risk to health – as such we need to think about what we would do in terms of enforcement</a:t>
            </a:r>
          </a:p>
          <a:p>
            <a:endParaRPr lang="en-GB" altLang="en-US"/>
          </a:p>
          <a:p>
            <a:r>
              <a:rPr lang="en-GB" altLang="en-US"/>
              <a:t>Detain/Seize – product that is there</a:t>
            </a:r>
          </a:p>
          <a:p>
            <a:r>
              <a:rPr lang="en-GB" altLang="en-US"/>
              <a:t>Emergency Prohibition notice to stop the process from producing further batches</a:t>
            </a:r>
          </a:p>
          <a:p>
            <a:endParaRPr lang="en-GB" altLang="en-US"/>
          </a:p>
          <a:p>
            <a:r>
              <a:rPr lang="en-GB" altLang="en-US"/>
              <a:t>Talk about enforcement here….</a:t>
            </a:r>
          </a:p>
          <a:p>
            <a:endParaRPr lang="en-GB" altLang="en-US"/>
          </a:p>
          <a:p>
            <a:r>
              <a:rPr lang="en-GB" altLang="en-US"/>
              <a:t>We run a separate 1 day enforcement sanctions course which you may be interested in! </a:t>
            </a:r>
          </a:p>
        </p:txBody>
      </p:sp>
      <p:sp>
        <p:nvSpPr>
          <p:cNvPr id="14131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C6B282A-AF06-4851-BAA8-23A6D7CC09B4}" type="slidenum">
              <a:rPr lang="en-GB" altLang="en-US"/>
              <a:pPr/>
              <a:t>62</a:t>
            </a:fld>
            <a:endParaRPr lang="en-GB"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p:spPr>
        <p:txBody>
          <a:bodyPr/>
          <a:lstStyle/>
          <a:p>
            <a:r>
              <a:rPr lang="en-GB" altLang="en-US"/>
              <a:t>As we said how often they monitor is up to the business. If ongoing then start regularly and if no issues reduce accordingly. Frequency can depend on……</a:t>
            </a:r>
          </a:p>
          <a:p>
            <a:endParaRPr lang="en-GB" altLang="en-US"/>
          </a:p>
          <a:p>
            <a:r>
              <a:rPr lang="en-GB" altLang="en-US"/>
              <a:t>If moniroting at a target level then will do trend analysis. If moving towards critical limit, then corrective actions kick in to stop actual limits being breached. </a:t>
            </a:r>
          </a:p>
        </p:txBody>
      </p:sp>
      <p:sp>
        <p:nvSpPr>
          <p:cNvPr id="143364"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FE7DD26-5784-4654-92AB-1323FFBC809C}" type="slidenum">
              <a:rPr lang="en-GB" altLang="en-US"/>
              <a:pPr/>
              <a:t>63</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r>
              <a:rPr lang="en-GB" altLang="en-US"/>
              <a:t>The codex 7 principles or full codex system exceeds what is required in EU law. </a:t>
            </a:r>
          </a:p>
          <a:p>
            <a:endParaRPr lang="en-GB" altLang="en-US"/>
          </a:p>
          <a:p>
            <a:r>
              <a:rPr lang="en-GB" altLang="en-US"/>
              <a:t>Regulation (EC) 183/2005 only requires a system “based” on HACCP principles – so doesn’t have to be the full codex system.</a:t>
            </a:r>
          </a:p>
          <a:p>
            <a:endParaRPr lang="en-GB" altLang="en-US"/>
          </a:p>
          <a:p>
            <a:r>
              <a:rPr lang="en-GB" altLang="en-US"/>
              <a:t>The word “based on” is a big word – allows lots of flexibility for big/small businesses depending on activities</a:t>
            </a:r>
          </a:p>
          <a:p>
            <a:endParaRPr lang="en-GB" altLang="en-US"/>
          </a:p>
          <a:p>
            <a:r>
              <a:rPr lang="en-GB" altLang="en-US"/>
              <a:t>If they have the full codex system then they will be complying with this requirement. </a:t>
            </a:r>
          </a:p>
          <a:p>
            <a:endParaRPr lang="en-GB" altLang="en-US"/>
          </a:p>
          <a:p>
            <a:r>
              <a:rPr lang="en-GB" altLang="en-US"/>
              <a:t>Similar requirements in Food Law (Art 5 of 852/2004).</a:t>
            </a:r>
          </a:p>
        </p:txBody>
      </p:sp>
      <p:sp>
        <p:nvSpPr>
          <p:cNvPr id="3379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9E4D96F-4452-4B2D-8134-4FF683AF20AE}" type="slidenum">
              <a:rPr lang="en-GB" altLang="en-US"/>
              <a:pPr/>
              <a:t>9</a:t>
            </a:fld>
            <a:endParaRPr lang="en-GB"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p:spPr>
        <p:txBody>
          <a:bodyPr/>
          <a:lstStyle/>
          <a:p>
            <a:r>
              <a:rPr lang="en-GB" altLang="en-US"/>
              <a:t>Inline monitoring – continuous monitoring – e.g. probes in line to continuously monitor </a:t>
            </a:r>
          </a:p>
          <a:p>
            <a:r>
              <a:rPr lang="en-GB" altLang="en-US"/>
              <a:t>                             - non-continuous monitoring – meter in a continuous process to measure temp, moisture etc. not take sample out. </a:t>
            </a:r>
          </a:p>
          <a:p>
            <a:endParaRPr lang="en-GB" altLang="en-US"/>
          </a:p>
          <a:p>
            <a:r>
              <a:rPr lang="en-GB" altLang="en-US"/>
              <a:t>Offline moniroting – take a sample and do something with it. </a:t>
            </a:r>
          </a:p>
          <a:p>
            <a:endParaRPr lang="en-GB" altLang="en-US"/>
          </a:p>
          <a:p>
            <a:r>
              <a:rPr lang="en-GB" altLang="en-US"/>
              <a:t>Key point is monitoring must be a real time thing – not get result later than day/week, e.g. micro examination not acceptable as not real time. ATP tests can be real time. </a:t>
            </a:r>
          </a:p>
        </p:txBody>
      </p:sp>
      <p:sp>
        <p:nvSpPr>
          <p:cNvPr id="14541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6C5C6FD-6725-4360-B9D1-07F93EA10806}" type="slidenum">
              <a:rPr lang="en-GB" altLang="en-US"/>
              <a:pPr/>
              <a:t>64</a:t>
            </a:fld>
            <a:endParaRPr lang="en-GB"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p:spPr>
        <p:txBody>
          <a:bodyPr/>
          <a:lstStyle/>
          <a:p>
            <a:r>
              <a:rPr lang="en-GB" altLang="en-US"/>
              <a:t>May be able to monitor aflatoxins effectively. </a:t>
            </a:r>
          </a:p>
          <a:p>
            <a:endParaRPr lang="en-GB" altLang="en-US"/>
          </a:p>
          <a:p>
            <a:r>
              <a:rPr lang="en-GB" altLang="en-US"/>
              <a:t>Better to monitor conditions rather than content for chemical to get a real time result. </a:t>
            </a:r>
          </a:p>
          <a:p>
            <a:endParaRPr lang="en-GB" altLang="en-US"/>
          </a:p>
          <a:p>
            <a:r>
              <a:rPr lang="en-GB" altLang="en-US"/>
              <a:t>Pre-requisites – verifying these as being correct, use analysis/examination to verify if all working – precaution better than cure</a:t>
            </a:r>
          </a:p>
          <a:p>
            <a:endParaRPr lang="en-GB" altLang="en-US"/>
          </a:p>
          <a:p>
            <a:r>
              <a:rPr lang="en-GB" altLang="en-US"/>
              <a:t>Issues if business doesn’t know how or why they sample the product – not representative – mycotoxins only in “hot spots”. </a:t>
            </a:r>
          </a:p>
          <a:p>
            <a:endParaRPr lang="en-GB" altLang="en-US"/>
          </a:p>
          <a:p>
            <a:r>
              <a:rPr lang="en-GB" altLang="en-US"/>
              <a:t>If never has a failure why sample so often? If rely on sample records not focusing on prevention – looking at wrong end. </a:t>
            </a:r>
          </a:p>
          <a:p>
            <a:endParaRPr lang="en-GB" altLang="en-US"/>
          </a:p>
          <a:p>
            <a:r>
              <a:rPr lang="en-GB" altLang="en-US"/>
              <a:t>If never had a failure for 20 years why not reduce frequency of sampling?</a:t>
            </a:r>
          </a:p>
        </p:txBody>
      </p:sp>
      <p:sp>
        <p:nvSpPr>
          <p:cNvPr id="14746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E97822A-7691-4596-A6F0-D865C8CA7B7D}" type="slidenum">
              <a:rPr lang="en-GB" altLang="en-US"/>
              <a:pPr/>
              <a:t>65</a:t>
            </a:fld>
            <a:endParaRPr lang="en-GB"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p:spPr>
        <p:txBody>
          <a:bodyPr/>
          <a:lstStyle/>
          <a:p>
            <a:r>
              <a:rPr lang="en-GB" altLang="en-US"/>
              <a:t>If critical limit not adhered to then need to take corrective action. </a:t>
            </a:r>
          </a:p>
          <a:p>
            <a:endParaRPr lang="en-GB" altLang="en-US"/>
          </a:p>
          <a:p>
            <a:r>
              <a:rPr lang="en-GB" altLang="en-US"/>
              <a:t>Contingency planning – what will business do – often destroy product written in plan but in practice this doesn’t happen – look for honesty – as businesses will lie to you! So check with a doubtful mind. </a:t>
            </a:r>
          </a:p>
          <a:p>
            <a:endParaRPr lang="en-GB" altLang="en-US"/>
          </a:p>
          <a:p>
            <a:r>
              <a:rPr lang="en-GB" altLang="en-US"/>
              <a:t>Not do it on the hoof – think about this at an early stage. </a:t>
            </a:r>
          </a:p>
          <a:p>
            <a:endParaRPr lang="en-GB" altLang="en-US"/>
          </a:p>
          <a:p>
            <a:r>
              <a:rPr lang="en-GB" altLang="en-US"/>
              <a:t>One business found that feed(soya from China contaminated with salmonella) was treated like nuclear waste – went to biodigestion – risk in storing feed as eaten by birds - $26,000 worth of feed – businesses need to consider this at an early stage</a:t>
            </a:r>
          </a:p>
          <a:p>
            <a:endParaRPr lang="en-GB" altLang="en-US"/>
          </a:p>
          <a:p>
            <a:r>
              <a:rPr lang="en-GB" altLang="en-US"/>
              <a:t>Depending on the feed may need specialist contractors to dispose of the waste – which will cost</a:t>
            </a:r>
          </a:p>
          <a:p>
            <a:endParaRPr lang="en-GB" altLang="en-US"/>
          </a:p>
          <a:p>
            <a:endParaRPr lang="en-GB" altLang="en-US"/>
          </a:p>
        </p:txBody>
      </p:sp>
      <p:sp>
        <p:nvSpPr>
          <p:cNvPr id="15053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904B240-0650-44FB-8484-4F49C562C191}" type="slidenum">
              <a:rPr lang="en-GB" altLang="en-US"/>
              <a:pPr/>
              <a:t>67</a:t>
            </a:fld>
            <a:endParaRPr lang="en-GB"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p:spPr>
        <p:txBody>
          <a:bodyPr/>
          <a:lstStyle/>
          <a:p>
            <a:r>
              <a:rPr lang="en-GB" altLang="en-US"/>
              <a:t>For some corrective actions the law will guide a business such as 178/2002 where for unsafe feed they will be required to withdraw it from the market. </a:t>
            </a:r>
          </a:p>
        </p:txBody>
      </p:sp>
      <p:sp>
        <p:nvSpPr>
          <p:cNvPr id="15258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1A9CACA-8C31-4D4F-8F21-A3DD2361C947}" type="slidenum">
              <a:rPr lang="en-GB" altLang="en-US"/>
              <a:pPr/>
              <a:t>68</a:t>
            </a:fld>
            <a:endParaRPr lang="en-GB"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p:spPr>
        <p:txBody>
          <a:bodyPr/>
          <a:lstStyle/>
          <a:p>
            <a:r>
              <a:rPr lang="en-GB" altLang="en-US"/>
              <a:t>Another part of corrective actions and maybe the most key element is looking at why it went wrong – investigation into the cause of it (root cause analysis). In addition to this look at what other products/batches were affected which may lead to a product withdrawal or recall, notification to the FSA and Local Authorities etc. </a:t>
            </a:r>
          </a:p>
        </p:txBody>
      </p:sp>
      <p:sp>
        <p:nvSpPr>
          <p:cNvPr id="15462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911D15E-CE9C-4517-89BC-93AEC1BFF5FB}" type="slidenum">
              <a:rPr lang="en-GB" altLang="en-US"/>
              <a:pPr/>
              <a:t>69</a:t>
            </a:fld>
            <a:endParaRPr lang="en-GB"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p:spPr>
        <p:txBody>
          <a:bodyPr/>
          <a:lstStyle/>
          <a:p>
            <a:r>
              <a:rPr lang="en-GB" altLang="en-US"/>
              <a:t>Verification is in 2 parts, the first is validation, can the business validate why the hazards are significant, why they set critical limits for CCPs where they did etc. This should all be based on science – which can be tricky for some businesses.</a:t>
            </a:r>
          </a:p>
          <a:p>
            <a:endParaRPr lang="en-GB" altLang="en-US"/>
          </a:p>
          <a:p>
            <a:r>
              <a:rPr lang="en-GB" altLang="en-US"/>
              <a:t>Lots of verification/scientific methods already written and recorded. FAO guidance – manual on mycotoxin present in feed. </a:t>
            </a:r>
          </a:p>
          <a:p>
            <a:endParaRPr lang="en-GB" altLang="en-US"/>
          </a:p>
          <a:p>
            <a:r>
              <a:rPr lang="en-GB" altLang="en-US"/>
              <a:t>If normal feed and processes will be docuemnts/references to look at. So HACCP just points to them – make sure it is a reputable body e.g. standard in law, standard industry guidance, assurance schemes, FSA guidance, Codex, FAO, commission guidance. Point to a reputable body – IFR, BRI etc. Academic bodies. </a:t>
            </a:r>
          </a:p>
          <a:p>
            <a:endParaRPr lang="en-GB" altLang="en-US"/>
          </a:p>
          <a:p>
            <a:r>
              <a:rPr lang="en-GB" altLang="en-US"/>
              <a:t>For new products/processes they may need to do the research to validate this. May be need to sample. </a:t>
            </a:r>
          </a:p>
          <a:p>
            <a:endParaRPr lang="en-GB" altLang="en-US"/>
          </a:p>
          <a:p>
            <a:r>
              <a:rPr lang="en-GB" altLang="en-US"/>
              <a:t>After the validation which you can inspect and ask questions on, they need to verify that the system works. This is where they could take samples of products to show that the feed is safe etc and the system works. </a:t>
            </a:r>
          </a:p>
        </p:txBody>
      </p:sp>
      <p:sp>
        <p:nvSpPr>
          <p:cNvPr id="15770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CB6AAB3-2C6F-43FD-AC51-68A537D0F8DE}" type="slidenum">
              <a:rPr lang="en-GB" altLang="en-US"/>
              <a:pPr/>
              <a:t>71</a:t>
            </a:fld>
            <a:endParaRPr lang="en-GB"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p:spPr>
        <p:txBody>
          <a:bodyPr/>
          <a:lstStyle/>
          <a:p>
            <a:r>
              <a:rPr lang="en-GB" altLang="en-US"/>
              <a:t>Codex system requires that everything is written down but for EU law docuemtns just need to be relevant to the business – and remember the idea of flexibility. </a:t>
            </a:r>
          </a:p>
          <a:p>
            <a:endParaRPr lang="en-GB" altLang="en-US"/>
          </a:p>
          <a:p>
            <a:r>
              <a:rPr lang="en-GB" altLang="en-US"/>
              <a:t>Example of documents they may have are….</a:t>
            </a:r>
          </a:p>
        </p:txBody>
      </p:sp>
      <p:sp>
        <p:nvSpPr>
          <p:cNvPr id="16077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1148933-AC23-469D-BAB4-FB63497AA552}" type="slidenum">
              <a:rPr lang="en-GB" altLang="en-US"/>
              <a:pPr/>
              <a:t>73</a:t>
            </a:fld>
            <a:endParaRPr lang="en-GB"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p:spPr>
        <p:txBody>
          <a:bodyPr/>
          <a:lstStyle/>
          <a:p>
            <a:r>
              <a:rPr lang="en-GB" altLang="en-US"/>
              <a:t>So we will now look at an example – for a maize based animal feed. So this is going back to the start and apply the principles practically! </a:t>
            </a:r>
          </a:p>
        </p:txBody>
      </p:sp>
      <p:sp>
        <p:nvSpPr>
          <p:cNvPr id="16282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C13D275-7A53-4AA9-9AD2-142995C26332}" type="slidenum">
              <a:rPr lang="en-GB" altLang="en-US"/>
              <a:pPr/>
              <a:t>74</a:t>
            </a:fld>
            <a:endParaRPr lang="en-GB"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p:spPr>
        <p:txBody>
          <a:bodyPr/>
          <a:lstStyle/>
          <a:p>
            <a:r>
              <a:rPr lang="en-GB" altLang="en-US"/>
              <a:t>The first step is to put together the HACCP team – what do you think of this team, anyone missing?</a:t>
            </a:r>
          </a:p>
          <a:p>
            <a:endParaRPr lang="en-GB" altLang="en-US"/>
          </a:p>
          <a:p>
            <a:r>
              <a:rPr lang="en-GB" altLang="en-US"/>
              <a:t>It’s a typial example of a HACCP team, but doesn’t have anyone from the shop floor present, they are all managers. </a:t>
            </a:r>
          </a:p>
          <a:p>
            <a:endParaRPr lang="en-GB" altLang="en-US"/>
          </a:p>
          <a:p>
            <a:r>
              <a:rPr lang="en-GB" altLang="en-US"/>
              <a:t>This team will know the technical aspects, and the manager msy know all the jobs from experience, but this may have changed since. </a:t>
            </a:r>
          </a:p>
          <a:p>
            <a:endParaRPr lang="en-GB" altLang="en-US"/>
          </a:p>
          <a:p>
            <a:r>
              <a:rPr lang="en-GB" altLang="en-US"/>
              <a:t>Find out what happens in practice and helpful to have person who will be doing it to raise issues. Practicalities is key – e.g. H&amp;S issues, guards etc may stop certain activities – make it easier to do it in practice to ensure it is done, gor example if written record are required can the operator get to them easily.. </a:t>
            </a:r>
          </a:p>
          <a:p>
            <a:endParaRPr lang="en-GB" altLang="en-US"/>
          </a:p>
          <a:p>
            <a:r>
              <a:rPr lang="en-GB" altLang="en-US"/>
              <a:t>You can’t specify what the HACCP team is. But if root cause for HACCP issues is that records not kept due to practicalities may be operational staff not on HACCP team. </a:t>
            </a:r>
          </a:p>
          <a:p>
            <a:endParaRPr lang="en-GB" altLang="en-US"/>
          </a:p>
          <a:p>
            <a:r>
              <a:rPr lang="en-GB" altLang="en-US"/>
              <a:t>Team should be representative of all levels of the organisation which may include operational staff, HR – for training, maybe Directors to sign off on financial elements of implementing HACCP. </a:t>
            </a:r>
          </a:p>
        </p:txBody>
      </p:sp>
      <p:sp>
        <p:nvSpPr>
          <p:cNvPr id="16486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5089C2D-2E32-4D5C-8023-71662E3D3751}" type="slidenum">
              <a:rPr lang="en-GB" altLang="en-US"/>
              <a:pPr/>
              <a:t>75</a:t>
            </a:fld>
            <a:endParaRPr lang="en-GB"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p:spPr>
        <p:txBody>
          <a:bodyPr/>
          <a:lstStyle/>
          <a:p>
            <a:r>
              <a:rPr lang="en-GB" altLang="en-US"/>
              <a:t>We then describe the product – what is it, specification, who it is intended for etc. </a:t>
            </a:r>
          </a:p>
        </p:txBody>
      </p:sp>
      <p:sp>
        <p:nvSpPr>
          <p:cNvPr id="16691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06696DB-5C80-4A5B-9EA4-444624DC6147}" type="slidenum">
              <a:rPr lang="en-GB" altLang="en-US"/>
              <a:pPr/>
              <a:t>76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GB" altLang="en-US"/>
              <a:t>Which feed businesses don’t need HACCP? </a:t>
            </a:r>
          </a:p>
          <a:p>
            <a:endParaRPr lang="en-GB" altLang="en-US"/>
          </a:p>
          <a:p>
            <a:r>
              <a:rPr lang="en-GB" altLang="en-US"/>
              <a:t>Article 6(1) of 183/2005 provides that those feed businesses referred to in Art 5(1) don’t require a system based on HACCP principles. These include the following….</a:t>
            </a:r>
          </a:p>
          <a:p>
            <a:endParaRPr lang="en-GB" altLang="en-US"/>
          </a:p>
          <a:p>
            <a:r>
              <a:rPr lang="en-GB" altLang="en-US"/>
              <a:t>“Primary Production” – stops being primary product when processed (cut off point) – definition of process under 852/2004</a:t>
            </a:r>
          </a:p>
          <a:p>
            <a:endParaRPr lang="en-GB" altLang="en-US"/>
          </a:p>
          <a:p>
            <a:r>
              <a:rPr lang="en-GB" altLang="en-US"/>
              <a:t>These businesses will still need to consider Annex I of 183/2005 though!</a:t>
            </a:r>
          </a:p>
          <a:p>
            <a:endParaRPr lang="en-GB" altLang="en-US"/>
          </a:p>
          <a:p>
            <a:r>
              <a:rPr lang="en-GB" altLang="en-US"/>
              <a:t>In food primary production also doesn’t require a HACCP</a:t>
            </a:r>
          </a:p>
          <a:p>
            <a:endParaRPr lang="en-GB" altLang="en-US"/>
          </a:p>
          <a:p>
            <a:endParaRPr lang="en-GB" altLang="en-US"/>
          </a:p>
          <a:p>
            <a:endParaRPr lang="en-GB" altLang="en-US"/>
          </a:p>
          <a:p>
            <a:endParaRPr lang="en-GB" altLang="en-US"/>
          </a:p>
          <a:p>
            <a:endParaRPr lang="en-GB" altLang="en-US"/>
          </a:p>
          <a:p>
            <a:endParaRPr lang="en-GB" altLang="en-US"/>
          </a:p>
        </p:txBody>
      </p:sp>
      <p:sp>
        <p:nvSpPr>
          <p:cNvPr id="35844"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8128B14-A829-4F34-86F7-73654CC75C94}" type="slidenum">
              <a:rPr lang="en-GB" altLang="en-US"/>
              <a:pPr/>
              <a:t>10</a:t>
            </a:fld>
            <a:endParaRPr lang="en-GB"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p:spPr>
        <p:txBody>
          <a:bodyPr/>
          <a:lstStyle/>
          <a:p>
            <a:r>
              <a:rPr lang="en-GB" altLang="en-US"/>
              <a:t>We then create the flow diagram for the processes the product goes through. This starts are procurement of the maize to storage, mixing, pelleting, packaging, labelling, storage, transport etc. </a:t>
            </a:r>
          </a:p>
          <a:p>
            <a:endParaRPr lang="en-GB" altLang="en-US"/>
          </a:p>
          <a:p>
            <a:r>
              <a:rPr lang="en-GB" altLang="en-US"/>
              <a:t>Identify the scope of the HACCP. This is a long one it may stop at stage of feed up taken by haulier. </a:t>
            </a:r>
          </a:p>
          <a:p>
            <a:endParaRPr lang="en-GB" altLang="en-US"/>
          </a:p>
          <a:p>
            <a:r>
              <a:rPr lang="en-GB" altLang="en-US"/>
              <a:t>The last steps helpd to understand the intended use of the product – what is reasonably likely to happen to the feed. </a:t>
            </a:r>
          </a:p>
          <a:p>
            <a:endParaRPr lang="en-GB" altLang="en-US"/>
          </a:p>
          <a:p>
            <a:r>
              <a:rPr lang="en-GB" altLang="en-US"/>
              <a:t>Additional labelling may help to avoid the hazards for example. </a:t>
            </a:r>
          </a:p>
        </p:txBody>
      </p:sp>
      <p:sp>
        <p:nvSpPr>
          <p:cNvPr id="168964"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8CF40EE-4843-4D4D-A17C-CE4CD482BEFD}" type="slidenum">
              <a:rPr lang="en-GB" altLang="en-US"/>
              <a:pPr/>
              <a:t>77</a:t>
            </a:fld>
            <a:endParaRPr lang="en-GB"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p:spPr>
        <p:txBody>
          <a:bodyPr/>
          <a:lstStyle/>
          <a:p>
            <a:r>
              <a:rPr lang="en-GB" altLang="en-US"/>
              <a:t>The HACCP team then need to look at the hazards – HACCP team looked here at aflatoxins as being the likely issue as others just an issue in theory – so only aflatoxins are significant in this instance. </a:t>
            </a:r>
          </a:p>
          <a:p>
            <a:endParaRPr lang="en-GB" altLang="en-US"/>
          </a:p>
          <a:p>
            <a:r>
              <a:rPr lang="en-GB" altLang="en-US"/>
              <a:t>Also, if they control aflatoxins then the other hazards should be controlled as well. </a:t>
            </a:r>
          </a:p>
        </p:txBody>
      </p:sp>
      <p:sp>
        <p:nvSpPr>
          <p:cNvPr id="17101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2F3C591-B210-4A1D-8BDD-E3E1629B6CFE}" type="slidenum">
              <a:rPr lang="en-GB" altLang="en-US"/>
              <a:pPr/>
              <a:t>78</a:t>
            </a:fld>
            <a:endParaRPr lang="en-GB"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p:spPr>
        <p:txBody>
          <a:bodyPr/>
          <a:lstStyle/>
          <a:p>
            <a:r>
              <a:rPr lang="en-GB" altLang="en-US"/>
              <a:t>So know we know the hazard is for aflatoxins we go back to the flow diagram and work out where it is likely to occur. </a:t>
            </a:r>
          </a:p>
          <a:p>
            <a:endParaRPr lang="en-GB" altLang="en-US"/>
          </a:p>
          <a:p>
            <a:r>
              <a:rPr lang="en-GB" altLang="en-US"/>
              <a:t>This has shown it is likely in the incoming feed (for example from imported/brokered feed), during the peletting where too much water can cause issue, it needs to be labelled appropriately and then how long it is stored in our warehouse. It then may be contaminated on the farm as well. </a:t>
            </a:r>
          </a:p>
        </p:txBody>
      </p:sp>
      <p:sp>
        <p:nvSpPr>
          <p:cNvPr id="17306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6B726D5-0B65-4415-AAAF-7CBE72A3EE60}" type="slidenum">
              <a:rPr lang="en-GB" altLang="en-US"/>
              <a:pPr/>
              <a:t>79</a:t>
            </a:fld>
            <a:endParaRPr lang="en-GB"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a:t>Now that we have identified our significant hazard and where it may occur we now need to work out controls for them. </a:t>
            </a:r>
          </a:p>
          <a:p>
            <a:pPr>
              <a:defRPr/>
            </a:pPr>
            <a:endParaRPr lang="en-GB" dirty="0"/>
          </a:p>
          <a:p>
            <a:pPr marL="228600" indent="-228600">
              <a:buFontTx/>
              <a:buAutoNum type="arabicParenR"/>
              <a:defRPr/>
            </a:pPr>
            <a:r>
              <a:rPr lang="en-GB" dirty="0"/>
              <a:t>When maize delivered a positive release system put in place – need lab test certificate and take a sample themselves for moisture control before being unloaded. </a:t>
            </a:r>
          </a:p>
          <a:p>
            <a:pPr>
              <a:defRPr/>
            </a:pPr>
            <a:r>
              <a:rPr lang="en-GB" dirty="0"/>
              <a:t>5) To </a:t>
            </a:r>
            <a:r>
              <a:rPr lang="en-GB" dirty="0" err="1"/>
              <a:t>precvent</a:t>
            </a:r>
            <a:r>
              <a:rPr lang="en-GB" dirty="0"/>
              <a:t> too much moisture in the pellets</a:t>
            </a:r>
          </a:p>
          <a:p>
            <a:pPr>
              <a:defRPr/>
            </a:pPr>
            <a:r>
              <a:rPr lang="en-GB" dirty="0"/>
              <a:t>7) &amp; 11) On the labels</a:t>
            </a:r>
          </a:p>
        </p:txBody>
      </p:sp>
      <p:sp>
        <p:nvSpPr>
          <p:cNvPr id="17510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7378B43-534E-46EF-B224-3B02E72D3828}" type="slidenum">
              <a:rPr lang="en-GB" altLang="en-US"/>
              <a:pPr/>
              <a:t>80</a:t>
            </a:fld>
            <a:endParaRPr lang="en-GB"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p:spPr>
        <p:txBody>
          <a:bodyPr/>
          <a:lstStyle/>
          <a:p>
            <a:r>
              <a:rPr lang="en-GB" altLang="en-US"/>
              <a:t>Just for the aflatoxin hazard we need to establish which if any are CCP;s. </a:t>
            </a:r>
          </a:p>
          <a:p>
            <a:endParaRPr lang="en-GB" altLang="en-US"/>
          </a:p>
          <a:p>
            <a:r>
              <a:rPr lang="en-GB" altLang="en-US"/>
              <a:t>The business have identified 2 CCP’s one at intake at step 1 as nothing later in the process that will get rid of the aflatoxins.</a:t>
            </a:r>
          </a:p>
          <a:p>
            <a:r>
              <a:rPr lang="en-GB" altLang="en-US"/>
              <a:t>CCP 2 at the peletting as residual moisture issues exist which need to be controlled. </a:t>
            </a:r>
          </a:p>
          <a:p>
            <a:endParaRPr lang="en-GB" altLang="en-US"/>
          </a:p>
          <a:p>
            <a:r>
              <a:rPr lang="en-GB" altLang="en-US"/>
              <a:t>The labelling will be dealt with through pre-requisites along with other issues. </a:t>
            </a:r>
          </a:p>
        </p:txBody>
      </p:sp>
      <p:sp>
        <p:nvSpPr>
          <p:cNvPr id="17715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9AA4DE0-A598-4B98-8297-710B871E206B}" type="slidenum">
              <a:rPr lang="en-GB" altLang="en-US"/>
              <a:pPr/>
              <a:t>81</a:t>
            </a:fld>
            <a:endParaRPr lang="en-GB"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p:spPr>
        <p:txBody>
          <a:bodyPr/>
          <a:lstStyle/>
          <a:p>
            <a:r>
              <a:rPr lang="en-GB" altLang="en-US"/>
              <a:t>For each of the CCP’s we need to establish critical limits. </a:t>
            </a:r>
          </a:p>
          <a:p>
            <a:endParaRPr lang="en-GB" altLang="en-US"/>
          </a:p>
          <a:p>
            <a:r>
              <a:rPr lang="en-GB" altLang="en-US"/>
              <a:t>Limits on incoming maize could be set in specification – lab analysis could control this (certification). Set water activity and moisture to see if any aflatoxin present and if mould present – prevent its growth. </a:t>
            </a:r>
          </a:p>
        </p:txBody>
      </p:sp>
      <p:sp>
        <p:nvSpPr>
          <p:cNvPr id="179204"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67520DD-56DF-48EA-97FB-0E59A6DF787A}" type="slidenum">
              <a:rPr lang="en-GB" altLang="en-US"/>
              <a:pPr/>
              <a:t>82</a:t>
            </a:fld>
            <a:endParaRPr lang="en-GB"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p:spPr>
        <p:txBody>
          <a:bodyPr/>
          <a:lstStyle/>
          <a:p>
            <a:r>
              <a:rPr lang="en-GB" altLang="en-US"/>
              <a:t>This is real time monitoring at each of the CCP’s identified. </a:t>
            </a:r>
          </a:p>
          <a:p>
            <a:endParaRPr lang="en-GB" altLang="en-US"/>
          </a:p>
          <a:p>
            <a:r>
              <a:rPr lang="en-GB" altLang="en-US"/>
              <a:t>At CCP1 there is a screen test for aflatoxin it gives a direct indication. Niton analyser could also be used if additional patch purchased – could be costly. </a:t>
            </a:r>
          </a:p>
          <a:p>
            <a:r>
              <a:rPr lang="en-GB" altLang="en-US"/>
              <a:t>Could check moisture as well to stop further growth.</a:t>
            </a:r>
          </a:p>
          <a:p>
            <a:endParaRPr lang="en-GB" altLang="en-US"/>
          </a:p>
          <a:p>
            <a:r>
              <a:rPr lang="en-GB" altLang="en-US"/>
              <a:t>At CCP2 check the moisture and the steam is linked to an alarm (continuous monitoring)</a:t>
            </a:r>
          </a:p>
          <a:p>
            <a:endParaRPr lang="en-GB" altLang="en-US"/>
          </a:p>
          <a:p>
            <a:r>
              <a:rPr lang="en-GB" altLang="en-US"/>
              <a:t>The business have decided to do this on every batch in terms of frequency. </a:t>
            </a:r>
          </a:p>
          <a:p>
            <a:endParaRPr lang="en-GB" altLang="en-US"/>
          </a:p>
          <a:p>
            <a:endParaRPr lang="en-GB" altLang="en-US"/>
          </a:p>
        </p:txBody>
      </p:sp>
      <p:sp>
        <p:nvSpPr>
          <p:cNvPr id="18125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4EEA760-94ED-49FB-AD38-6662F40F54F1}" type="slidenum">
              <a:rPr lang="en-GB" altLang="en-US"/>
              <a:pPr/>
              <a:t>83</a:t>
            </a:fld>
            <a:endParaRPr lang="en-GB"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p:spPr>
        <p:txBody>
          <a:bodyPr/>
          <a:lstStyle/>
          <a:p>
            <a:r>
              <a:rPr lang="en-GB" altLang="en-US"/>
              <a:t>Now the business have to establish the corrective action at each CCP. </a:t>
            </a:r>
          </a:p>
          <a:p>
            <a:endParaRPr lang="en-GB" altLang="en-US"/>
          </a:p>
          <a:p>
            <a:r>
              <a:rPr lang="en-GB" altLang="en-US"/>
              <a:t>This is a key point on inspection – what happens.</a:t>
            </a:r>
          </a:p>
          <a:p>
            <a:endParaRPr lang="en-GB" altLang="en-US"/>
          </a:p>
          <a:p>
            <a:r>
              <a:rPr lang="en-GB" altLang="en-US"/>
              <a:t>Aflatoxin level – further checks on supplier as why not met the specification – change supplier and reject the batch</a:t>
            </a:r>
          </a:p>
          <a:p>
            <a:r>
              <a:rPr lang="en-GB" altLang="en-US"/>
              <a:t>Moisture – put it right (dry product) or reject – when will they dry, and how and when will they reject (rejection unlikely in practice)</a:t>
            </a:r>
          </a:p>
          <a:p>
            <a:endParaRPr lang="en-GB" altLang="en-US"/>
          </a:p>
          <a:p>
            <a:endParaRPr lang="en-GB" altLang="en-US"/>
          </a:p>
        </p:txBody>
      </p:sp>
      <p:sp>
        <p:nvSpPr>
          <p:cNvPr id="18330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D365BCA-0F5C-40A0-800B-13CED66E1CCB}" type="slidenum">
              <a:rPr lang="en-GB" altLang="en-US"/>
              <a:pPr/>
              <a:t>84</a:t>
            </a:fld>
            <a:endParaRPr lang="en-GB"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p:spPr>
        <p:txBody>
          <a:bodyPr/>
          <a:lstStyle/>
          <a:p>
            <a:r>
              <a:rPr lang="en-GB" altLang="en-US"/>
              <a:t>Industry standard – just because everyone does it doesn’t always mean ti is right, but may not be wrong either.</a:t>
            </a:r>
          </a:p>
          <a:p>
            <a:endParaRPr lang="en-GB" altLang="en-US"/>
          </a:p>
          <a:p>
            <a:r>
              <a:rPr lang="en-GB" altLang="en-US"/>
              <a:t>Looking at scientific substantiation – for aflatoxin levels there is a legislative level of 0.01 mg/kg for complete and complementary feed (some exemptions from this level though). </a:t>
            </a:r>
          </a:p>
          <a:p>
            <a:endParaRPr lang="en-GB" altLang="en-US"/>
          </a:p>
          <a:p>
            <a:r>
              <a:rPr lang="en-GB" altLang="en-US"/>
              <a:t>If they are looking to link it to moisture levels for monitoring then there is the FAO (Food and Agrculture Organisation of the United Nations) Food and Nutrition Paper – they have used a standard document – science based so relying on this to validate their system</a:t>
            </a:r>
          </a:p>
          <a:p>
            <a:endParaRPr lang="en-GB" altLang="en-US"/>
          </a:p>
          <a:p>
            <a:r>
              <a:rPr lang="en-GB" altLang="en-US"/>
              <a:t>Then verification of the system – does it work in practice – targeted sampling best way to do this initially. Samples at all stages of the process to being with – show it all works. May include equipment. Does equipment work. When all shown to work can step down the levels of verification being done. </a:t>
            </a:r>
          </a:p>
          <a:p>
            <a:endParaRPr lang="en-GB" altLang="en-US"/>
          </a:p>
          <a:p>
            <a:endParaRPr lang="en-GB" altLang="en-US"/>
          </a:p>
        </p:txBody>
      </p:sp>
      <p:sp>
        <p:nvSpPr>
          <p:cNvPr id="18534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28F13B9-E6AF-44AE-BAF9-C5867CBEFEDE}" type="slidenum">
              <a:rPr lang="en-GB" altLang="en-US"/>
              <a:pPr/>
              <a:t>85</a:t>
            </a:fld>
            <a:endParaRPr lang="en-GB"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p:spPr>
        <p:txBody>
          <a:bodyPr/>
          <a:lstStyle/>
          <a:p>
            <a:r>
              <a:rPr lang="en-GB" altLang="en-US"/>
              <a:t>Then finally there is the documentation – identify process steps, hazards, controls, CCP, limits, monitoring corrective action, where records kept and verification</a:t>
            </a:r>
          </a:p>
          <a:p>
            <a:endParaRPr lang="en-GB" altLang="en-US"/>
          </a:p>
          <a:p>
            <a:r>
              <a:rPr lang="en-GB" altLang="en-US"/>
              <a:t>The business may include all process steps or they may just list CCP’s. </a:t>
            </a:r>
          </a:p>
        </p:txBody>
      </p:sp>
      <p:sp>
        <p:nvSpPr>
          <p:cNvPr id="18739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A6051A1-6468-457A-925D-48DB95AD84E8}" type="slidenum">
              <a:rPr lang="en-GB" altLang="en-US"/>
              <a:pPr/>
              <a:t>86</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GB" altLang="en-US"/>
              <a:t>These are the HACCP principles referred to in 183/2005 – the principles that businesses will need a system based on</a:t>
            </a:r>
          </a:p>
          <a:p>
            <a:endParaRPr lang="en-GB" altLang="en-US"/>
          </a:p>
          <a:p>
            <a:r>
              <a:rPr lang="en-GB" altLang="en-US"/>
              <a:t>“Prevented, eliminated or reduced to acceptable levels” – codex language – includes reduction to an acceptable level, e.g. mycotoxins. Look to prevent it but in reality looking at cereals which will contain them, so it is making sure your system is set up to reduce them to an acceptable level – i.e. the level laid down in law in the case of mycotoxins. </a:t>
            </a:r>
          </a:p>
          <a:p>
            <a:endParaRPr lang="en-GB" altLang="en-US"/>
          </a:p>
          <a:p>
            <a:r>
              <a:rPr lang="en-GB" altLang="en-US"/>
              <a:t>“Limits and monitoring” only required a CCP’s – but businesses can monitor what they like, they may do more than required</a:t>
            </a:r>
          </a:p>
          <a:p>
            <a:endParaRPr lang="en-GB" altLang="en-US"/>
          </a:p>
          <a:p>
            <a:r>
              <a:rPr lang="en-GB" altLang="en-US"/>
              <a:t>“CCP’s” – critical points in ensuring that feed is safe</a:t>
            </a:r>
          </a:p>
          <a:p>
            <a:endParaRPr lang="en-GB" altLang="en-US"/>
          </a:p>
          <a:p>
            <a:r>
              <a:rPr lang="en-GB" altLang="en-US"/>
              <a:t>“Documentation” – flexible in nature depending on size of business and what they do. </a:t>
            </a:r>
          </a:p>
        </p:txBody>
      </p:sp>
      <p:sp>
        <p:nvSpPr>
          <p:cNvPr id="3789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EE39525-840F-4A0E-980D-AA3F5DCD29DB}" type="slidenum">
              <a:rPr lang="en-GB" altLang="en-US"/>
              <a:pPr/>
              <a:t>11</a:t>
            </a:fld>
            <a:endParaRPr lang="en-GB"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p:spPr>
        <p:txBody>
          <a:bodyPr/>
          <a:lstStyle/>
          <a:p>
            <a:r>
              <a:rPr lang="en-GB" altLang="en-US"/>
              <a:t>This business has kept records of the HACCP plan, monitoring records, deviations from target limits and then corrective actions. – Focus on these on inspection records kept at CCP1 and 2. </a:t>
            </a:r>
          </a:p>
          <a:p>
            <a:endParaRPr lang="en-GB" altLang="en-US"/>
          </a:p>
          <a:p>
            <a:r>
              <a:rPr lang="en-GB" altLang="en-US"/>
              <a:t>EH will generally look at the system, process, identifying hazards CCPs etc but focusing on micro and physical hazards not chemical – so may miss contaminants etc. For approved premises EH shouldn’t approve until assess HACCP and look at all hazards including chemical – if not do this shouldn’t approve. But they don’t talk to TS so salmonella covered but not anti-biotics or pesticide residues for example. </a:t>
            </a:r>
          </a:p>
        </p:txBody>
      </p:sp>
      <p:sp>
        <p:nvSpPr>
          <p:cNvPr id="189444"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23F5FA8-33D2-4F33-8341-6122A7557930}" type="slidenum">
              <a:rPr lang="en-GB" altLang="en-US"/>
              <a:pPr/>
              <a:t>87</a:t>
            </a:fld>
            <a:endParaRPr lang="en-GB"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p:spPr>
        <p:txBody>
          <a:bodyPr/>
          <a:lstStyle/>
          <a:p>
            <a:r>
              <a:rPr lang="en-GB" altLang="en-US"/>
              <a:t>There are two methods of assessment – the Codex which is above the leval requirements- non compliance with codex does not necessarily mean a breach of law. Unless also fails to meet the legal requirements such as not identifying a hazard altogether, or not identifying a CCP – breach of law. The reason for not identifying it may be they didn’t have a flow diagram so you could recommend they put one in place – can’t force them to though. </a:t>
            </a:r>
          </a:p>
          <a:p>
            <a:endParaRPr lang="en-GB" altLang="en-US"/>
          </a:p>
          <a:p>
            <a:r>
              <a:rPr lang="en-GB" altLang="en-US"/>
              <a:t>Your inspections/audits will be assessing compliance with a system based on HACCP principles – which is what the law requires. </a:t>
            </a:r>
          </a:p>
          <a:p>
            <a:endParaRPr lang="en-GB" altLang="en-US"/>
          </a:p>
          <a:p>
            <a:r>
              <a:rPr lang="en-GB" altLang="en-US"/>
              <a:t>If you pre-book your inspections there may be issues – Tudor Meats in South Wales – pre booked visits and all details in place on visit, all records done etc. All records found to be done just before the visit. E-coli outbreak and 1 person died. It was discovered during a public health enquiry that all the visits were announded and the records completed when they needed to be. So should only do announced visits when justified. </a:t>
            </a:r>
          </a:p>
        </p:txBody>
      </p:sp>
      <p:sp>
        <p:nvSpPr>
          <p:cNvPr id="19251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A926994-50DB-4824-B2E6-0955B472617B}" type="slidenum">
              <a:rPr lang="en-GB" altLang="en-US"/>
              <a:pPr/>
              <a:t>89</a:t>
            </a:fld>
            <a:endParaRPr lang="en-GB"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p:spPr>
        <p:txBody>
          <a:bodyPr/>
          <a:lstStyle/>
          <a:p>
            <a:r>
              <a:rPr lang="en-GB" altLang="en-US"/>
              <a:t>The FSA are keen on an audit approach to HACCP – logical/sequential approach to HACCP.</a:t>
            </a:r>
          </a:p>
          <a:p>
            <a:endParaRPr lang="en-GB" altLang="en-US"/>
          </a:p>
          <a:p>
            <a:r>
              <a:rPr lang="en-GB" altLang="en-US"/>
              <a:t>You may have your own forms/documentation to assess HACCP systems but there is a standard aide memoire which you may find useful – go through form with delegates (at back of pack) </a:t>
            </a:r>
          </a:p>
          <a:p>
            <a:endParaRPr lang="en-GB" altLang="en-US"/>
          </a:p>
          <a:p>
            <a:r>
              <a:rPr lang="en-GB" altLang="en-US"/>
              <a:t>The form is in 2 parts, one a desktop assessment the other on site. </a:t>
            </a:r>
          </a:p>
          <a:p>
            <a:endParaRPr lang="en-GB" altLang="en-US"/>
          </a:p>
          <a:p>
            <a:r>
              <a:rPr lang="en-GB" altLang="en-US"/>
              <a:t>Each part has a series of scores with an overall score – this helps to demonstrate whether the system is sufficient or not – but you don’t have to score it. It is a useful tool to use as it can be difficult to express how good or bas a system is, but the score is subjective and a discussion point to have on inspection. </a:t>
            </a:r>
          </a:p>
          <a:p>
            <a:endParaRPr lang="en-GB" altLang="en-US"/>
          </a:p>
          <a:p>
            <a:r>
              <a:rPr lang="en-GB" altLang="en-US"/>
              <a:t>You could ask the business to send a copy of their plan thorugh to you before the visit so you can do the pre-visit part of the assessment and score 0 for anything they didn’t send so you could look at on inspection to get these docuemnts. You would then look at the records and verification elements on the visit to speed the process up. </a:t>
            </a:r>
          </a:p>
          <a:p>
            <a:endParaRPr lang="en-GB" altLang="en-US"/>
          </a:p>
          <a:p>
            <a:r>
              <a:rPr lang="en-GB" altLang="en-US"/>
              <a:t>Things to consider – have they identified “all” significant hazards – not just most of them</a:t>
            </a:r>
          </a:p>
          <a:p>
            <a:r>
              <a:rPr lang="en-GB" altLang="en-US"/>
              <a:t>Not everything is a CCP – in reality will only have a few</a:t>
            </a:r>
          </a:p>
          <a:p>
            <a:r>
              <a:rPr lang="en-GB" altLang="en-US"/>
              <a:t>Form used as basis of opening meeting – clarify points, get further documents, focuses the inspection/audit. </a:t>
            </a:r>
          </a:p>
          <a:p>
            <a:endParaRPr lang="en-GB" altLang="en-US"/>
          </a:p>
          <a:p>
            <a:r>
              <a:rPr lang="en-GB" altLang="en-US"/>
              <a:t>Remember the form is based on CODEX HACCP so they may not have full details of HACCP team etc. </a:t>
            </a:r>
          </a:p>
          <a:p>
            <a:endParaRPr lang="en-GB" altLang="en-US"/>
          </a:p>
          <a:p>
            <a:r>
              <a:rPr lang="en-GB" altLang="en-US"/>
              <a:t>The comments/notes section is useful to record your thoughts/matters to go through/confirm on the visit. </a:t>
            </a:r>
          </a:p>
        </p:txBody>
      </p:sp>
      <p:sp>
        <p:nvSpPr>
          <p:cNvPr id="194564"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18C953E-AF0D-4B39-A55A-62F4906829CA}" type="slidenum">
              <a:rPr lang="en-GB" altLang="en-US"/>
              <a:pPr/>
              <a:t>90</a:t>
            </a:fld>
            <a:endParaRPr lang="en-GB"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xfrm>
            <a:off x="744538" y="833438"/>
            <a:ext cx="5546725" cy="4160837"/>
          </a:xfrm>
          <a:ln/>
        </p:spPr>
      </p:sp>
      <p:sp>
        <p:nvSpPr>
          <p:cNvPr id="218115" name="Notes Placeholder 2"/>
          <p:cNvSpPr>
            <a:spLocks noGrp="1"/>
          </p:cNvSpPr>
          <p:nvPr>
            <p:ph type="body" idx="1"/>
          </p:nvPr>
        </p:nvSpPr>
        <p:spPr>
          <a:noFill/>
        </p:spPr>
        <p:txBody>
          <a:bodyPr/>
          <a:lstStyle/>
          <a:p>
            <a:r>
              <a:rPr lang="en-US" altLang="en-US"/>
              <a:t>Does anyone have any questions?</a:t>
            </a:r>
          </a:p>
          <a:p>
            <a:endParaRPr lang="en-US" altLang="en-US"/>
          </a:p>
          <a:p>
            <a:r>
              <a:rPr lang="en-US" altLang="en-US"/>
              <a:t>CPPD certificates and feedback forms!</a:t>
            </a:r>
          </a:p>
        </p:txBody>
      </p:sp>
      <p:sp>
        <p:nvSpPr>
          <p:cNvPr id="218116" name="Footer Placeholder 3"/>
          <p:cNvSpPr>
            <a:spLocks noGrp="1"/>
          </p:cNvSpPr>
          <p:nvPr>
            <p:ph type="ftr" sz="quarter" idx="4"/>
          </p:nvPr>
        </p:nvSpPr>
        <p:spPr>
          <a:xfrm>
            <a:off x="0" y="10542588"/>
            <a:ext cx="3049588" cy="554037"/>
          </a:xfrm>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a:solidFill>
                  <a:srgbClr val="000000"/>
                </a:solidFill>
              </a:rPr>
              <a:t>RTW 1208</a:t>
            </a:r>
          </a:p>
        </p:txBody>
      </p:sp>
      <p:sp>
        <p:nvSpPr>
          <p:cNvPr id="218117" name="Slide Number Placeholder 4"/>
          <p:cNvSpPr>
            <a:spLocks noGrp="1"/>
          </p:cNvSpPr>
          <p:nvPr>
            <p:ph type="sldNum" sz="quarter" idx="5"/>
          </p:nvPr>
        </p:nvSpPr>
        <p:spPr>
          <a:xfrm>
            <a:off x="3986213" y="10542588"/>
            <a:ext cx="3049587" cy="554037"/>
          </a:xfrm>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D703AAF-34B2-4BC0-AAEE-B64FF14B2FF0}" type="slidenum">
              <a:rPr lang="en-GB" altLang="en-US">
                <a:solidFill>
                  <a:srgbClr val="000000"/>
                </a:solidFill>
              </a:rPr>
              <a:pPr/>
              <a:t>91</a:t>
            </a:fld>
            <a:endParaRPr lang="en-GB"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GB" altLang="en-US"/>
              <a:t>Report from FVO – published in July 15. Following a request form the EU commission for them to look at HACCP implementation in food and feed businesses and how it is being assessed by member states – their overall assessment was that it wasn’t great! </a:t>
            </a:r>
          </a:p>
          <a:p>
            <a:endParaRPr lang="en-GB" altLang="en-US"/>
          </a:p>
          <a:p>
            <a:r>
              <a:rPr lang="en-GB" altLang="en-US"/>
              <a:t>Some of the main findings were that, “flexibility is the least understood HACCP concept and is inconsistently applied and evaluated. This is a particular issue in the feed sector”. </a:t>
            </a:r>
          </a:p>
          <a:p>
            <a:endParaRPr lang="en-GB" altLang="en-US"/>
          </a:p>
          <a:p>
            <a:r>
              <a:rPr lang="en-GB" altLang="en-US"/>
              <a:t>In relation to flexibility the FVO commented – under the heading of “administrative burdens” on businesses – “flexible implementation of HACCP is intended to eliminate the burden of unnecessary record keeping. However, difficulties are experienced by small businesses with documentation and record keeping, which, in some cases, are viewed as excessive. A lack of understanding of flexibility related in small businesses maintaining unnecessary documentation.” </a:t>
            </a:r>
          </a:p>
          <a:p>
            <a:endParaRPr lang="en-GB" altLang="en-US"/>
          </a:p>
          <a:p>
            <a:r>
              <a:rPr lang="en-GB" altLang="en-US"/>
              <a:t>The FVO highlighted Examples of Good practice in the document and in terms of flexibility highlighted Germanies approach to flexibility in both feed and food businesses. In relation to feed they broke it down into 4 categories. </a:t>
            </a:r>
          </a:p>
          <a:p>
            <a:endParaRPr lang="en-GB" altLang="en-US"/>
          </a:p>
          <a:p>
            <a:r>
              <a:rPr lang="en-GB" altLang="en-US" b="1"/>
              <a:t>Category 1: </a:t>
            </a:r>
            <a:r>
              <a:rPr lang="en-GB" altLang="en-US"/>
              <a:t>The feed business operators do not carry out manufacturing or processing activities e.g. traders without a warehouse, third country representatives, transporters, warehouses storing or transporting only packed feed. These enterprises should meet the requirements of Good Practices, in particular, Annex II of Regulation (EC) No 183/2005. The potential risks and their controls have to be described. </a:t>
            </a:r>
            <a:r>
              <a:rPr lang="en-GB" altLang="en-US" b="1"/>
              <a:t>Documentation requirement is a written declaration by the operator on the evaluation and assessment of processes in the establishment relating to possible risks.</a:t>
            </a:r>
            <a:r>
              <a:rPr lang="en-GB" altLang="en-US"/>
              <a:t> </a:t>
            </a:r>
          </a:p>
          <a:p>
            <a:endParaRPr lang="en-GB" altLang="en-US"/>
          </a:p>
          <a:p>
            <a:r>
              <a:rPr lang="en-GB" altLang="en-US" b="1"/>
              <a:t>Category 2: </a:t>
            </a:r>
            <a:r>
              <a:rPr lang="en-GB" altLang="en-US"/>
              <a:t>Enterprises such as compound feed producers including mobile milling and mixing facilities, compound feed producers without any feed additives, premixes or processed animal proteins, farmers using additives but only on their own premises. </a:t>
            </a:r>
            <a:r>
              <a:rPr lang="en-GB" altLang="en-US" b="1"/>
              <a:t>These enterprises should develop a simple system based on HACCP principles (Article 6 Regulation (EC) No 183/2005) meeting and respecting the requirements of sector specific guides on good practices. Documentation requirement is to implement sector specific guides on GHP. If such a guide is not available the enterprises have to implement specific good practices for the establishment</a:t>
            </a:r>
            <a:r>
              <a:rPr lang="en-GB" altLang="en-US"/>
              <a:t>.</a:t>
            </a:r>
          </a:p>
          <a:p>
            <a:endParaRPr lang="en-GB" altLang="en-US" b="1"/>
          </a:p>
          <a:p>
            <a:r>
              <a:rPr lang="en-GB" altLang="en-US" b="1"/>
              <a:t>Category 3: </a:t>
            </a:r>
            <a:r>
              <a:rPr lang="en-GB" altLang="en-US"/>
              <a:t>These are complex enterprises such as drying facilities with direct drying, producers of compound feed containing additives, premixes or processed animal proteins, producers of feed additives or premixes without approval requirements. These enterprises should develop comprehensive and establishment specific HACCP systems, considering the requirements of the sector specific HACCP procedures relating to technologies and processes</a:t>
            </a:r>
          </a:p>
          <a:p>
            <a:r>
              <a:rPr lang="en-GB" altLang="en-US"/>
              <a:t>used in the establishment. </a:t>
            </a:r>
            <a:r>
              <a:rPr lang="en-GB" altLang="en-US" b="1"/>
              <a:t>Documentation requirements are the description and schematic representation of the establishment specific activity profile including hazard analyses, proof of implementation of sector specific guides, and proof of homogeneity.</a:t>
            </a:r>
          </a:p>
          <a:p>
            <a:endParaRPr lang="en-GB" altLang="en-US"/>
          </a:p>
          <a:p>
            <a:r>
              <a:rPr lang="en-GB" altLang="en-US" b="1"/>
              <a:t>Category 4: </a:t>
            </a:r>
            <a:r>
              <a:rPr lang="en-GB" altLang="en-US"/>
              <a:t>These are critical enterprises such as mobile milling and mixing facilities with the possibility to produce medicated feed, producers of compound feed containing pre-mixes, coccidiostatics and histomonostatics, producers of feed additives or pre-mixes with approval requirements. These enterprises should </a:t>
            </a:r>
            <a:r>
              <a:rPr lang="en-GB" altLang="en-US" b="1"/>
              <a:t>develop a comprehensive and establishment specific HACCP system, relating to individual technologies and processes used in the establishment.</a:t>
            </a:r>
          </a:p>
          <a:p>
            <a:r>
              <a:rPr lang="en-GB" altLang="en-US" b="1"/>
              <a:t>Documentation requirements are the description and schematic representation of the establishment specific activity profile including hazard analyses, proof of implementation of an establishment specific HACCP system, and proof of homogeneity testing and crosscontamination testing.</a:t>
            </a:r>
          </a:p>
        </p:txBody>
      </p:sp>
      <p:sp>
        <p:nvSpPr>
          <p:cNvPr id="3994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3BF4BCE-98C3-4C6E-A16C-7F4BD17EE5F3}" type="slidenum">
              <a:rPr lang="en-GB" altLang="en-US"/>
              <a:pPr/>
              <a:t>12</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4418" name="Rectangle 2"/>
          <p:cNvSpPr>
            <a:spLocks noGrp="1" noChangeArrowheads="1"/>
          </p:cNvSpPr>
          <p:nvPr>
            <p:ph type="ctrTitle"/>
          </p:nvPr>
        </p:nvSpPr>
        <p:spPr>
          <a:xfrm>
            <a:off x="914400" y="1524000"/>
            <a:ext cx="7623175" cy="1752600"/>
          </a:xfrm>
        </p:spPr>
        <p:txBody>
          <a:bodyPr/>
          <a:lstStyle>
            <a:lvl1pPr>
              <a:defRPr sz="5000"/>
            </a:lvl1pPr>
          </a:lstStyle>
          <a:p>
            <a:pPr lvl="0"/>
            <a:r>
              <a:rPr lang="en-GB" altLang="en-US" noProof="0"/>
              <a:t>Click to edit Master title style</a:t>
            </a:r>
          </a:p>
        </p:txBody>
      </p:sp>
      <p:sp>
        <p:nvSpPr>
          <p:cNvPr id="444419"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en-GB" altLang="en-US" noProof="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GB"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r>
              <a:rPr lang="en-GB" altLang="en-US"/>
              <a:t>(c) ABC Food Safety Ltd</a:t>
            </a:r>
          </a:p>
        </p:txBody>
      </p:sp>
      <p:sp>
        <p:nvSpPr>
          <p:cNvPr id="8" name="Rectangle 6"/>
          <p:cNvSpPr>
            <a:spLocks noGrp="1" noChangeArrowheads="1"/>
          </p:cNvSpPr>
          <p:nvPr>
            <p:ph type="sldNum" sz="quarter" idx="12"/>
          </p:nvPr>
        </p:nvSpPr>
        <p:spPr/>
        <p:txBody>
          <a:bodyPr/>
          <a:lstStyle>
            <a:lvl1pPr>
              <a:defRPr/>
            </a:lvl1pPr>
          </a:lstStyle>
          <a:p>
            <a:fld id="{C7B837C4-C51C-403B-9395-725CCA0C1240}" type="slidenum">
              <a:rPr lang="en-GB" altLang="en-US"/>
              <a:pPr/>
              <a:t>‹#›</a:t>
            </a:fld>
            <a:endParaRPr lang="en-GB" altLang="en-US"/>
          </a:p>
        </p:txBody>
      </p:sp>
    </p:spTree>
    <p:extLst>
      <p:ext uri="{BB962C8B-B14F-4D97-AF65-F5344CB8AC3E}">
        <p14:creationId xmlns:p14="http://schemas.microsoft.com/office/powerpoint/2010/main" val="722196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(c) ABC Food Safety Ltd</a:t>
            </a:r>
          </a:p>
        </p:txBody>
      </p:sp>
      <p:sp>
        <p:nvSpPr>
          <p:cNvPr id="6" name="Rectangle 6"/>
          <p:cNvSpPr>
            <a:spLocks noGrp="1" noChangeArrowheads="1"/>
          </p:cNvSpPr>
          <p:nvPr>
            <p:ph type="sldNum" sz="quarter" idx="12"/>
          </p:nvPr>
        </p:nvSpPr>
        <p:spPr>
          <a:ln/>
        </p:spPr>
        <p:txBody>
          <a:bodyPr/>
          <a:lstStyle>
            <a:lvl1pPr>
              <a:defRPr/>
            </a:lvl1pPr>
          </a:lstStyle>
          <a:p>
            <a:fld id="{170EAEC4-6D19-4DCF-AFC9-E90FA2688EA3}" type="slidenum">
              <a:rPr lang="en-GB" altLang="en-US"/>
              <a:pPr/>
              <a:t>‹#›</a:t>
            </a:fld>
            <a:endParaRPr lang="en-GB" altLang="en-US"/>
          </a:p>
        </p:txBody>
      </p:sp>
    </p:spTree>
    <p:extLst>
      <p:ext uri="{BB962C8B-B14F-4D97-AF65-F5344CB8AC3E}">
        <p14:creationId xmlns:p14="http://schemas.microsoft.com/office/powerpoint/2010/main" val="335798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(c) ABC Food Safety Ltd</a:t>
            </a:r>
          </a:p>
        </p:txBody>
      </p:sp>
      <p:sp>
        <p:nvSpPr>
          <p:cNvPr id="6" name="Rectangle 6"/>
          <p:cNvSpPr>
            <a:spLocks noGrp="1" noChangeArrowheads="1"/>
          </p:cNvSpPr>
          <p:nvPr>
            <p:ph type="sldNum" sz="quarter" idx="12"/>
          </p:nvPr>
        </p:nvSpPr>
        <p:spPr>
          <a:ln/>
        </p:spPr>
        <p:txBody>
          <a:bodyPr/>
          <a:lstStyle>
            <a:lvl1pPr>
              <a:defRPr/>
            </a:lvl1pPr>
          </a:lstStyle>
          <a:p>
            <a:fld id="{2620E7FA-02DD-49EF-93B3-DEF6D1C37581}" type="slidenum">
              <a:rPr lang="en-GB" altLang="en-US"/>
              <a:pPr/>
              <a:t>‹#›</a:t>
            </a:fld>
            <a:endParaRPr lang="en-GB" altLang="en-US"/>
          </a:p>
        </p:txBody>
      </p:sp>
    </p:spTree>
    <p:extLst>
      <p:ext uri="{BB962C8B-B14F-4D97-AF65-F5344CB8AC3E}">
        <p14:creationId xmlns:p14="http://schemas.microsoft.com/office/powerpoint/2010/main" val="3368655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30725"/>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(c) ABC Food Safety Ltd</a:t>
            </a:r>
          </a:p>
        </p:txBody>
      </p:sp>
      <p:sp>
        <p:nvSpPr>
          <p:cNvPr id="6" name="Rectangle 6"/>
          <p:cNvSpPr>
            <a:spLocks noGrp="1" noChangeArrowheads="1"/>
          </p:cNvSpPr>
          <p:nvPr>
            <p:ph type="sldNum" sz="quarter" idx="12"/>
          </p:nvPr>
        </p:nvSpPr>
        <p:spPr>
          <a:ln/>
        </p:spPr>
        <p:txBody>
          <a:bodyPr/>
          <a:lstStyle>
            <a:lvl1pPr>
              <a:defRPr/>
            </a:lvl1pPr>
          </a:lstStyle>
          <a:p>
            <a:fld id="{B9EA4751-6171-4BD4-A065-B9153F591FF8}" type="slidenum">
              <a:rPr lang="en-GB" altLang="en-US"/>
              <a:pPr/>
              <a:t>‹#›</a:t>
            </a:fld>
            <a:endParaRPr lang="en-GB" altLang="en-US"/>
          </a:p>
        </p:txBody>
      </p:sp>
    </p:spTree>
    <p:extLst>
      <p:ext uri="{BB962C8B-B14F-4D97-AF65-F5344CB8AC3E}">
        <p14:creationId xmlns:p14="http://schemas.microsoft.com/office/powerpoint/2010/main" val="1409331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30725"/>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(c) ABC Food Safety Ltd</a:t>
            </a:r>
          </a:p>
        </p:txBody>
      </p:sp>
      <p:sp>
        <p:nvSpPr>
          <p:cNvPr id="6" name="Rectangle 6"/>
          <p:cNvSpPr>
            <a:spLocks noGrp="1" noChangeArrowheads="1"/>
          </p:cNvSpPr>
          <p:nvPr>
            <p:ph type="sldNum" sz="quarter" idx="12"/>
          </p:nvPr>
        </p:nvSpPr>
        <p:spPr>
          <a:ln/>
        </p:spPr>
        <p:txBody>
          <a:bodyPr/>
          <a:lstStyle>
            <a:lvl1pPr>
              <a:defRPr/>
            </a:lvl1pPr>
          </a:lstStyle>
          <a:p>
            <a:fld id="{4D930C21-6333-458D-AC40-DB729CA7F243}" type="slidenum">
              <a:rPr lang="en-GB" altLang="en-US"/>
              <a:pPr/>
              <a:t>‹#›</a:t>
            </a:fld>
            <a:endParaRPr lang="en-GB" altLang="en-US"/>
          </a:p>
        </p:txBody>
      </p:sp>
    </p:spTree>
    <p:extLst>
      <p:ext uri="{BB962C8B-B14F-4D97-AF65-F5344CB8AC3E}">
        <p14:creationId xmlns:p14="http://schemas.microsoft.com/office/powerpoint/2010/main" val="2608003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4418" name="Rectangle 2"/>
          <p:cNvSpPr>
            <a:spLocks noGrp="1" noChangeArrowheads="1"/>
          </p:cNvSpPr>
          <p:nvPr>
            <p:ph type="ctrTitle"/>
          </p:nvPr>
        </p:nvSpPr>
        <p:spPr>
          <a:xfrm>
            <a:off x="914400" y="1524000"/>
            <a:ext cx="7623175" cy="1752600"/>
          </a:xfrm>
        </p:spPr>
        <p:txBody>
          <a:bodyPr/>
          <a:lstStyle>
            <a:lvl1pPr>
              <a:defRPr sz="5000"/>
            </a:lvl1pPr>
          </a:lstStyle>
          <a:p>
            <a:pPr lvl="0"/>
            <a:r>
              <a:rPr lang="en-GB" altLang="en-US" noProof="0"/>
              <a:t>Click to edit Master title style</a:t>
            </a:r>
          </a:p>
        </p:txBody>
      </p:sp>
      <p:sp>
        <p:nvSpPr>
          <p:cNvPr id="444419"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en-GB" altLang="en-US" noProof="0"/>
              <a:t>Click to edit Master subtitle style</a:t>
            </a:r>
          </a:p>
        </p:txBody>
      </p:sp>
      <p:sp>
        <p:nvSpPr>
          <p:cNvPr id="6" name="Rectangle 4"/>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7" name="Rectangle 5"/>
          <p:cNvSpPr>
            <a:spLocks noGrp="1" noChangeArrowheads="1"/>
          </p:cNvSpPr>
          <p:nvPr>
            <p:ph type="ftr" sz="quarter" idx="11"/>
          </p:nvPr>
        </p:nvSpPr>
        <p:spPr>
          <a:xfrm>
            <a:off x="3124200" y="6243638"/>
            <a:ext cx="2895600" cy="457200"/>
          </a:xfrm>
        </p:spPr>
        <p:txBody>
          <a:bodyPr/>
          <a:lstStyle>
            <a:lvl1pPr eaLnBrk="0" hangingPunct="0">
              <a:defRPr/>
            </a:lvl1pPr>
          </a:lstStyle>
          <a:p>
            <a:pPr>
              <a:defRPr/>
            </a:pPr>
            <a:r>
              <a:rPr lang="en-GB" altLang="en-US"/>
              <a:t>(c) ABC Food Safety Ltd</a:t>
            </a:r>
          </a:p>
        </p:txBody>
      </p:sp>
      <p:sp>
        <p:nvSpPr>
          <p:cNvPr id="8" name="Rectangle 6"/>
          <p:cNvSpPr>
            <a:spLocks noGrp="1" noChangeArrowheads="1"/>
          </p:cNvSpPr>
          <p:nvPr>
            <p:ph type="sldNum" sz="quarter" idx="12"/>
          </p:nvPr>
        </p:nvSpPr>
        <p:spPr/>
        <p:txBody>
          <a:bodyPr/>
          <a:lstStyle>
            <a:lvl1pPr eaLnBrk="0" hangingPunct="0">
              <a:defRPr/>
            </a:lvl1pPr>
          </a:lstStyle>
          <a:p>
            <a:fld id="{AE4F67E4-2069-4526-93B2-012F1D20495A}" type="slidenum">
              <a:rPr lang="en-GB" altLang="en-US"/>
              <a:pPr/>
              <a:t>‹#›</a:t>
            </a:fld>
            <a:endParaRPr lang="en-GB" altLang="en-US"/>
          </a:p>
        </p:txBody>
      </p:sp>
    </p:spTree>
    <p:extLst>
      <p:ext uri="{BB962C8B-B14F-4D97-AF65-F5344CB8AC3E}">
        <p14:creationId xmlns:p14="http://schemas.microsoft.com/office/powerpoint/2010/main" val="196857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hangingPunct="0">
              <a:defRPr/>
            </a:lvl1pPr>
          </a:lstStyle>
          <a:p>
            <a:pPr>
              <a:defRPr/>
            </a:pPr>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GB" altLang="en-US"/>
              <a:t>(c) ABC Food Safety Ltd</a:t>
            </a:r>
          </a:p>
        </p:txBody>
      </p:sp>
      <p:sp>
        <p:nvSpPr>
          <p:cNvPr id="6" name="Slide Number Placeholder 5"/>
          <p:cNvSpPr>
            <a:spLocks noGrp="1"/>
          </p:cNvSpPr>
          <p:nvPr>
            <p:ph type="sldNum" sz="quarter" idx="12"/>
          </p:nvPr>
        </p:nvSpPr>
        <p:spPr/>
        <p:txBody>
          <a:bodyPr/>
          <a:lstStyle>
            <a:lvl1pPr eaLnBrk="0" hangingPunct="0">
              <a:defRPr/>
            </a:lvl1pPr>
          </a:lstStyle>
          <a:p>
            <a:fld id="{ABCA6374-123C-4341-BD78-9581652E9BD3}" type="slidenum">
              <a:rPr lang="en-GB" altLang="en-US"/>
              <a:pPr/>
              <a:t>‹#›</a:t>
            </a:fld>
            <a:endParaRPr lang="en-GB" altLang="en-US"/>
          </a:p>
        </p:txBody>
      </p:sp>
    </p:spTree>
    <p:extLst>
      <p:ext uri="{BB962C8B-B14F-4D97-AF65-F5344CB8AC3E}">
        <p14:creationId xmlns:p14="http://schemas.microsoft.com/office/powerpoint/2010/main" val="3108144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GB" altLang="en-US"/>
              <a:t>(c) ABC Food Safety Ltd</a:t>
            </a:r>
          </a:p>
        </p:txBody>
      </p:sp>
      <p:sp>
        <p:nvSpPr>
          <p:cNvPr id="6" name="Slide Number Placeholder 5"/>
          <p:cNvSpPr>
            <a:spLocks noGrp="1"/>
          </p:cNvSpPr>
          <p:nvPr>
            <p:ph type="sldNum" sz="quarter" idx="12"/>
          </p:nvPr>
        </p:nvSpPr>
        <p:spPr/>
        <p:txBody>
          <a:bodyPr/>
          <a:lstStyle>
            <a:lvl1pPr eaLnBrk="0" hangingPunct="0">
              <a:defRPr/>
            </a:lvl1pPr>
          </a:lstStyle>
          <a:p>
            <a:fld id="{480DE4BF-6D46-4D08-A94E-088A31BA97AB}" type="slidenum">
              <a:rPr lang="en-GB" altLang="en-US"/>
              <a:pPr/>
              <a:t>‹#›</a:t>
            </a:fld>
            <a:endParaRPr lang="en-GB" altLang="en-US"/>
          </a:p>
        </p:txBody>
      </p:sp>
    </p:spTree>
    <p:extLst>
      <p:ext uri="{BB962C8B-B14F-4D97-AF65-F5344CB8AC3E}">
        <p14:creationId xmlns:p14="http://schemas.microsoft.com/office/powerpoint/2010/main" val="4225619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eaLnBrk="0" hangingPunct="0">
              <a:defRPr/>
            </a:lvl1pPr>
          </a:lstStyle>
          <a:p>
            <a:pPr>
              <a:defRPr/>
            </a:pPr>
            <a:endParaRPr lang="en-GB" altLang="en-US"/>
          </a:p>
        </p:txBody>
      </p:sp>
      <p:sp>
        <p:nvSpPr>
          <p:cNvPr id="6" name="Footer Placeholder 5"/>
          <p:cNvSpPr>
            <a:spLocks noGrp="1"/>
          </p:cNvSpPr>
          <p:nvPr>
            <p:ph type="ftr" sz="quarter" idx="11"/>
          </p:nvPr>
        </p:nvSpPr>
        <p:spPr/>
        <p:txBody>
          <a:bodyPr/>
          <a:lstStyle>
            <a:lvl1pPr eaLnBrk="0" hangingPunct="0">
              <a:defRPr/>
            </a:lvl1pPr>
          </a:lstStyle>
          <a:p>
            <a:pPr>
              <a:defRPr/>
            </a:pPr>
            <a:r>
              <a:rPr lang="en-GB" altLang="en-US"/>
              <a:t>(c) ABC Food Safety Ltd</a:t>
            </a:r>
          </a:p>
        </p:txBody>
      </p:sp>
      <p:sp>
        <p:nvSpPr>
          <p:cNvPr id="7" name="Slide Number Placeholder 6"/>
          <p:cNvSpPr>
            <a:spLocks noGrp="1"/>
          </p:cNvSpPr>
          <p:nvPr>
            <p:ph type="sldNum" sz="quarter" idx="12"/>
          </p:nvPr>
        </p:nvSpPr>
        <p:spPr/>
        <p:txBody>
          <a:bodyPr/>
          <a:lstStyle>
            <a:lvl1pPr eaLnBrk="0" hangingPunct="0">
              <a:defRPr/>
            </a:lvl1pPr>
          </a:lstStyle>
          <a:p>
            <a:fld id="{5E742983-3A36-4B5B-92B1-6F205AA68DBC}" type="slidenum">
              <a:rPr lang="en-GB" altLang="en-US"/>
              <a:pPr/>
              <a:t>‹#›</a:t>
            </a:fld>
            <a:endParaRPr lang="en-GB" altLang="en-US"/>
          </a:p>
        </p:txBody>
      </p:sp>
    </p:spTree>
    <p:extLst>
      <p:ext uri="{BB962C8B-B14F-4D97-AF65-F5344CB8AC3E}">
        <p14:creationId xmlns:p14="http://schemas.microsoft.com/office/powerpoint/2010/main" val="286467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eaLnBrk="0" hangingPunct="0">
              <a:defRPr/>
            </a:lvl1pPr>
          </a:lstStyle>
          <a:p>
            <a:pPr>
              <a:defRPr/>
            </a:pPr>
            <a:endParaRPr lang="en-GB" altLang="en-US"/>
          </a:p>
        </p:txBody>
      </p:sp>
      <p:sp>
        <p:nvSpPr>
          <p:cNvPr id="8" name="Footer Placeholder 7"/>
          <p:cNvSpPr>
            <a:spLocks noGrp="1"/>
          </p:cNvSpPr>
          <p:nvPr>
            <p:ph type="ftr" sz="quarter" idx="11"/>
          </p:nvPr>
        </p:nvSpPr>
        <p:spPr/>
        <p:txBody>
          <a:bodyPr/>
          <a:lstStyle>
            <a:lvl1pPr eaLnBrk="0" hangingPunct="0">
              <a:defRPr/>
            </a:lvl1pPr>
          </a:lstStyle>
          <a:p>
            <a:pPr>
              <a:defRPr/>
            </a:pPr>
            <a:r>
              <a:rPr lang="en-GB" altLang="en-US"/>
              <a:t>(c) ABC Food Safety Ltd</a:t>
            </a:r>
          </a:p>
        </p:txBody>
      </p:sp>
      <p:sp>
        <p:nvSpPr>
          <p:cNvPr id="9" name="Slide Number Placeholder 8"/>
          <p:cNvSpPr>
            <a:spLocks noGrp="1"/>
          </p:cNvSpPr>
          <p:nvPr>
            <p:ph type="sldNum" sz="quarter" idx="12"/>
          </p:nvPr>
        </p:nvSpPr>
        <p:spPr/>
        <p:txBody>
          <a:bodyPr/>
          <a:lstStyle>
            <a:lvl1pPr eaLnBrk="0" hangingPunct="0">
              <a:defRPr/>
            </a:lvl1pPr>
          </a:lstStyle>
          <a:p>
            <a:fld id="{10F2BBBF-329D-4405-AF92-2536F39AEBC0}" type="slidenum">
              <a:rPr lang="en-GB" altLang="en-US"/>
              <a:pPr/>
              <a:t>‹#›</a:t>
            </a:fld>
            <a:endParaRPr lang="en-GB" altLang="en-US"/>
          </a:p>
        </p:txBody>
      </p:sp>
    </p:spTree>
    <p:extLst>
      <p:ext uri="{BB962C8B-B14F-4D97-AF65-F5344CB8AC3E}">
        <p14:creationId xmlns:p14="http://schemas.microsoft.com/office/powerpoint/2010/main" val="1115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eaLnBrk="0" hangingPunct="0">
              <a:defRPr/>
            </a:lvl1pPr>
          </a:lstStyle>
          <a:p>
            <a:pPr>
              <a:defRPr/>
            </a:pPr>
            <a:endParaRPr lang="en-GB" altLang="en-US"/>
          </a:p>
        </p:txBody>
      </p:sp>
      <p:sp>
        <p:nvSpPr>
          <p:cNvPr id="4" name="Footer Placeholder 3"/>
          <p:cNvSpPr>
            <a:spLocks noGrp="1"/>
          </p:cNvSpPr>
          <p:nvPr>
            <p:ph type="ftr" sz="quarter" idx="11"/>
          </p:nvPr>
        </p:nvSpPr>
        <p:spPr/>
        <p:txBody>
          <a:bodyPr/>
          <a:lstStyle>
            <a:lvl1pPr eaLnBrk="0" hangingPunct="0">
              <a:defRPr/>
            </a:lvl1pPr>
          </a:lstStyle>
          <a:p>
            <a:pPr>
              <a:defRPr/>
            </a:pPr>
            <a:r>
              <a:rPr lang="en-GB" altLang="en-US"/>
              <a:t>(c) ABC Food Safety Ltd</a:t>
            </a:r>
          </a:p>
        </p:txBody>
      </p:sp>
      <p:sp>
        <p:nvSpPr>
          <p:cNvPr id="5" name="Slide Number Placeholder 4"/>
          <p:cNvSpPr>
            <a:spLocks noGrp="1"/>
          </p:cNvSpPr>
          <p:nvPr>
            <p:ph type="sldNum" sz="quarter" idx="12"/>
          </p:nvPr>
        </p:nvSpPr>
        <p:spPr/>
        <p:txBody>
          <a:bodyPr/>
          <a:lstStyle>
            <a:lvl1pPr eaLnBrk="0" hangingPunct="0">
              <a:defRPr/>
            </a:lvl1pPr>
          </a:lstStyle>
          <a:p>
            <a:fld id="{855C166A-BFC6-4400-A424-C50CB73C956C}" type="slidenum">
              <a:rPr lang="en-GB" altLang="en-US"/>
              <a:pPr/>
              <a:t>‹#›</a:t>
            </a:fld>
            <a:endParaRPr lang="en-GB" altLang="en-US"/>
          </a:p>
        </p:txBody>
      </p:sp>
    </p:spTree>
    <p:extLst>
      <p:ext uri="{BB962C8B-B14F-4D97-AF65-F5344CB8AC3E}">
        <p14:creationId xmlns:p14="http://schemas.microsoft.com/office/powerpoint/2010/main" val="218291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(c) ABC Food Safety Ltd</a:t>
            </a:r>
          </a:p>
        </p:txBody>
      </p:sp>
      <p:sp>
        <p:nvSpPr>
          <p:cNvPr id="6" name="Rectangle 6"/>
          <p:cNvSpPr>
            <a:spLocks noGrp="1" noChangeArrowheads="1"/>
          </p:cNvSpPr>
          <p:nvPr>
            <p:ph type="sldNum" sz="quarter" idx="12"/>
          </p:nvPr>
        </p:nvSpPr>
        <p:spPr>
          <a:ln/>
        </p:spPr>
        <p:txBody>
          <a:bodyPr/>
          <a:lstStyle>
            <a:lvl1pPr>
              <a:defRPr/>
            </a:lvl1pPr>
          </a:lstStyle>
          <a:p>
            <a:fld id="{F49142C6-6AA0-4C24-804E-124FE10F0DCB}" type="slidenum">
              <a:rPr lang="en-GB" altLang="en-US"/>
              <a:pPr/>
              <a:t>‹#›</a:t>
            </a:fld>
            <a:endParaRPr lang="en-GB" altLang="en-US"/>
          </a:p>
        </p:txBody>
      </p:sp>
    </p:spTree>
    <p:extLst>
      <p:ext uri="{BB962C8B-B14F-4D97-AF65-F5344CB8AC3E}">
        <p14:creationId xmlns:p14="http://schemas.microsoft.com/office/powerpoint/2010/main" val="1311369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vl1pPr>
          </a:lstStyle>
          <a:p>
            <a:pPr>
              <a:defRPr/>
            </a:pPr>
            <a:endParaRPr lang="en-GB" altLang="en-US"/>
          </a:p>
        </p:txBody>
      </p:sp>
      <p:sp>
        <p:nvSpPr>
          <p:cNvPr id="3" name="Footer Placeholder 2"/>
          <p:cNvSpPr>
            <a:spLocks noGrp="1"/>
          </p:cNvSpPr>
          <p:nvPr>
            <p:ph type="ftr" sz="quarter" idx="11"/>
          </p:nvPr>
        </p:nvSpPr>
        <p:spPr/>
        <p:txBody>
          <a:bodyPr/>
          <a:lstStyle>
            <a:lvl1pPr eaLnBrk="0" hangingPunct="0">
              <a:defRPr/>
            </a:lvl1pPr>
          </a:lstStyle>
          <a:p>
            <a:pPr>
              <a:defRPr/>
            </a:pPr>
            <a:r>
              <a:rPr lang="en-GB" altLang="en-US"/>
              <a:t>(c) ABC Food Safety Ltd</a:t>
            </a:r>
          </a:p>
        </p:txBody>
      </p:sp>
      <p:sp>
        <p:nvSpPr>
          <p:cNvPr id="4" name="Slide Number Placeholder 3"/>
          <p:cNvSpPr>
            <a:spLocks noGrp="1"/>
          </p:cNvSpPr>
          <p:nvPr>
            <p:ph type="sldNum" sz="quarter" idx="12"/>
          </p:nvPr>
        </p:nvSpPr>
        <p:spPr/>
        <p:txBody>
          <a:bodyPr/>
          <a:lstStyle>
            <a:lvl1pPr eaLnBrk="0" hangingPunct="0">
              <a:defRPr/>
            </a:lvl1pPr>
          </a:lstStyle>
          <a:p>
            <a:fld id="{1AD0D8C8-96F0-4C89-84B5-B2CD13E168F0}" type="slidenum">
              <a:rPr lang="en-GB" altLang="en-US"/>
              <a:pPr/>
              <a:t>‹#›</a:t>
            </a:fld>
            <a:endParaRPr lang="en-GB" altLang="en-US"/>
          </a:p>
        </p:txBody>
      </p:sp>
    </p:spTree>
    <p:extLst>
      <p:ext uri="{BB962C8B-B14F-4D97-AF65-F5344CB8AC3E}">
        <p14:creationId xmlns:p14="http://schemas.microsoft.com/office/powerpoint/2010/main" val="2656489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en-GB" altLang="en-US"/>
          </a:p>
        </p:txBody>
      </p:sp>
      <p:sp>
        <p:nvSpPr>
          <p:cNvPr id="6" name="Footer Placeholder 5"/>
          <p:cNvSpPr>
            <a:spLocks noGrp="1"/>
          </p:cNvSpPr>
          <p:nvPr>
            <p:ph type="ftr" sz="quarter" idx="11"/>
          </p:nvPr>
        </p:nvSpPr>
        <p:spPr/>
        <p:txBody>
          <a:bodyPr/>
          <a:lstStyle>
            <a:lvl1pPr eaLnBrk="0" hangingPunct="0">
              <a:defRPr/>
            </a:lvl1pPr>
          </a:lstStyle>
          <a:p>
            <a:pPr>
              <a:defRPr/>
            </a:pPr>
            <a:r>
              <a:rPr lang="en-GB" altLang="en-US"/>
              <a:t>(c) ABC Food Safety Ltd</a:t>
            </a:r>
          </a:p>
        </p:txBody>
      </p:sp>
      <p:sp>
        <p:nvSpPr>
          <p:cNvPr id="7" name="Slide Number Placeholder 6"/>
          <p:cNvSpPr>
            <a:spLocks noGrp="1"/>
          </p:cNvSpPr>
          <p:nvPr>
            <p:ph type="sldNum" sz="quarter" idx="12"/>
          </p:nvPr>
        </p:nvSpPr>
        <p:spPr/>
        <p:txBody>
          <a:bodyPr/>
          <a:lstStyle>
            <a:lvl1pPr eaLnBrk="0" hangingPunct="0">
              <a:defRPr/>
            </a:lvl1pPr>
          </a:lstStyle>
          <a:p>
            <a:fld id="{B20C9DE0-3465-4649-86A3-2D634192CDA1}" type="slidenum">
              <a:rPr lang="en-GB" altLang="en-US"/>
              <a:pPr/>
              <a:t>‹#›</a:t>
            </a:fld>
            <a:endParaRPr lang="en-GB" altLang="en-US"/>
          </a:p>
        </p:txBody>
      </p:sp>
    </p:spTree>
    <p:extLst>
      <p:ext uri="{BB962C8B-B14F-4D97-AF65-F5344CB8AC3E}">
        <p14:creationId xmlns:p14="http://schemas.microsoft.com/office/powerpoint/2010/main" val="1845619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en-GB" altLang="en-US"/>
          </a:p>
        </p:txBody>
      </p:sp>
      <p:sp>
        <p:nvSpPr>
          <p:cNvPr id="6" name="Footer Placeholder 5"/>
          <p:cNvSpPr>
            <a:spLocks noGrp="1"/>
          </p:cNvSpPr>
          <p:nvPr>
            <p:ph type="ftr" sz="quarter" idx="11"/>
          </p:nvPr>
        </p:nvSpPr>
        <p:spPr/>
        <p:txBody>
          <a:bodyPr/>
          <a:lstStyle>
            <a:lvl1pPr eaLnBrk="0" hangingPunct="0">
              <a:defRPr/>
            </a:lvl1pPr>
          </a:lstStyle>
          <a:p>
            <a:pPr>
              <a:defRPr/>
            </a:pPr>
            <a:r>
              <a:rPr lang="en-GB" altLang="en-US"/>
              <a:t>(c) ABC Food Safety Ltd</a:t>
            </a:r>
          </a:p>
        </p:txBody>
      </p:sp>
      <p:sp>
        <p:nvSpPr>
          <p:cNvPr id="7" name="Slide Number Placeholder 6"/>
          <p:cNvSpPr>
            <a:spLocks noGrp="1"/>
          </p:cNvSpPr>
          <p:nvPr>
            <p:ph type="sldNum" sz="quarter" idx="12"/>
          </p:nvPr>
        </p:nvSpPr>
        <p:spPr/>
        <p:txBody>
          <a:bodyPr/>
          <a:lstStyle>
            <a:lvl1pPr eaLnBrk="0" hangingPunct="0">
              <a:defRPr/>
            </a:lvl1pPr>
          </a:lstStyle>
          <a:p>
            <a:fld id="{1DD7D585-910F-4D67-8CAE-81379AE48733}" type="slidenum">
              <a:rPr lang="en-GB" altLang="en-US"/>
              <a:pPr/>
              <a:t>‹#›</a:t>
            </a:fld>
            <a:endParaRPr lang="en-GB" altLang="en-US"/>
          </a:p>
        </p:txBody>
      </p:sp>
    </p:spTree>
    <p:extLst>
      <p:ext uri="{BB962C8B-B14F-4D97-AF65-F5344CB8AC3E}">
        <p14:creationId xmlns:p14="http://schemas.microsoft.com/office/powerpoint/2010/main" val="2962076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hangingPunct="0">
              <a:defRPr/>
            </a:lvl1pPr>
          </a:lstStyle>
          <a:p>
            <a:pPr>
              <a:defRPr/>
            </a:pPr>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GB" altLang="en-US"/>
              <a:t>(c) ABC Food Safety Ltd</a:t>
            </a:r>
          </a:p>
        </p:txBody>
      </p:sp>
      <p:sp>
        <p:nvSpPr>
          <p:cNvPr id="6" name="Slide Number Placeholder 5"/>
          <p:cNvSpPr>
            <a:spLocks noGrp="1"/>
          </p:cNvSpPr>
          <p:nvPr>
            <p:ph type="sldNum" sz="quarter" idx="12"/>
          </p:nvPr>
        </p:nvSpPr>
        <p:spPr/>
        <p:txBody>
          <a:bodyPr/>
          <a:lstStyle>
            <a:lvl1pPr eaLnBrk="0" hangingPunct="0">
              <a:defRPr/>
            </a:lvl1pPr>
          </a:lstStyle>
          <a:p>
            <a:fld id="{8D21BCCC-C4B4-41DD-B2DC-2E282EFB4ED2}" type="slidenum">
              <a:rPr lang="en-GB" altLang="en-US"/>
              <a:pPr/>
              <a:t>‹#›</a:t>
            </a:fld>
            <a:endParaRPr lang="en-GB" altLang="en-US"/>
          </a:p>
        </p:txBody>
      </p:sp>
    </p:spTree>
    <p:extLst>
      <p:ext uri="{BB962C8B-B14F-4D97-AF65-F5344CB8AC3E}">
        <p14:creationId xmlns:p14="http://schemas.microsoft.com/office/powerpoint/2010/main" val="3271661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hangingPunct="0">
              <a:defRPr/>
            </a:lvl1pPr>
          </a:lstStyle>
          <a:p>
            <a:pPr>
              <a:defRPr/>
            </a:pPr>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GB" altLang="en-US"/>
              <a:t>(c) ABC Food Safety Ltd</a:t>
            </a:r>
          </a:p>
        </p:txBody>
      </p:sp>
      <p:sp>
        <p:nvSpPr>
          <p:cNvPr id="6" name="Slide Number Placeholder 5"/>
          <p:cNvSpPr>
            <a:spLocks noGrp="1"/>
          </p:cNvSpPr>
          <p:nvPr>
            <p:ph type="sldNum" sz="quarter" idx="12"/>
          </p:nvPr>
        </p:nvSpPr>
        <p:spPr/>
        <p:txBody>
          <a:bodyPr/>
          <a:lstStyle>
            <a:lvl1pPr eaLnBrk="0" hangingPunct="0">
              <a:defRPr/>
            </a:lvl1pPr>
          </a:lstStyle>
          <a:p>
            <a:fld id="{EFC7F822-46D1-4671-83FC-D08CF1C01BF6}" type="slidenum">
              <a:rPr lang="en-GB" altLang="en-US"/>
              <a:pPr/>
              <a:t>‹#›</a:t>
            </a:fld>
            <a:endParaRPr lang="en-GB" altLang="en-US"/>
          </a:p>
        </p:txBody>
      </p:sp>
    </p:spTree>
    <p:extLst>
      <p:ext uri="{BB962C8B-B14F-4D97-AF65-F5344CB8AC3E}">
        <p14:creationId xmlns:p14="http://schemas.microsoft.com/office/powerpoint/2010/main" val="1842296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30725"/>
          </a:xfrm>
        </p:spPr>
        <p:txBody>
          <a:bodyPr/>
          <a:lstStyle/>
          <a:p>
            <a:pPr lvl="0"/>
            <a:endParaRPr lang="en-GB" noProof="0"/>
          </a:p>
        </p:txBody>
      </p:sp>
      <p:sp>
        <p:nvSpPr>
          <p:cNvPr id="4" name="Date Placeholder 3"/>
          <p:cNvSpPr>
            <a:spLocks noGrp="1"/>
          </p:cNvSpPr>
          <p:nvPr>
            <p:ph type="dt" sz="half" idx="10"/>
          </p:nvPr>
        </p:nvSpPr>
        <p:spPr/>
        <p:txBody>
          <a:bodyPr/>
          <a:lstStyle>
            <a:lvl1pPr eaLnBrk="0" hangingPunct="0">
              <a:defRPr/>
            </a:lvl1pPr>
          </a:lstStyle>
          <a:p>
            <a:pPr>
              <a:defRPr/>
            </a:pPr>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GB" altLang="en-US"/>
              <a:t>(c) ABC Food Safety Ltd</a:t>
            </a:r>
          </a:p>
        </p:txBody>
      </p:sp>
      <p:sp>
        <p:nvSpPr>
          <p:cNvPr id="6" name="Slide Number Placeholder 5"/>
          <p:cNvSpPr>
            <a:spLocks noGrp="1"/>
          </p:cNvSpPr>
          <p:nvPr>
            <p:ph type="sldNum" sz="quarter" idx="12"/>
          </p:nvPr>
        </p:nvSpPr>
        <p:spPr/>
        <p:txBody>
          <a:bodyPr/>
          <a:lstStyle>
            <a:lvl1pPr eaLnBrk="0" hangingPunct="0">
              <a:defRPr/>
            </a:lvl1pPr>
          </a:lstStyle>
          <a:p>
            <a:fld id="{6F2DC0DA-41E2-4508-9DDA-8ED1D0BFE1D4}" type="slidenum">
              <a:rPr lang="en-GB" altLang="en-US"/>
              <a:pPr/>
              <a:t>‹#›</a:t>
            </a:fld>
            <a:endParaRPr lang="en-GB" altLang="en-US"/>
          </a:p>
        </p:txBody>
      </p:sp>
    </p:spTree>
    <p:extLst>
      <p:ext uri="{BB962C8B-B14F-4D97-AF65-F5344CB8AC3E}">
        <p14:creationId xmlns:p14="http://schemas.microsoft.com/office/powerpoint/2010/main" val="276439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30725"/>
          </a:xfrm>
        </p:spPr>
        <p:txBody>
          <a:bodyPr/>
          <a:lstStyle/>
          <a:p>
            <a:pPr lvl="0"/>
            <a:endParaRPr lang="en-GB" noProof="0"/>
          </a:p>
        </p:txBody>
      </p:sp>
      <p:sp>
        <p:nvSpPr>
          <p:cNvPr id="4" name="Date Placeholder 3"/>
          <p:cNvSpPr>
            <a:spLocks noGrp="1"/>
          </p:cNvSpPr>
          <p:nvPr>
            <p:ph type="dt" sz="half" idx="10"/>
          </p:nvPr>
        </p:nvSpPr>
        <p:spPr/>
        <p:txBody>
          <a:bodyPr/>
          <a:lstStyle>
            <a:lvl1pPr eaLnBrk="0" hangingPunct="0">
              <a:defRPr/>
            </a:lvl1pPr>
          </a:lstStyle>
          <a:p>
            <a:pPr>
              <a:defRPr/>
            </a:pPr>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GB" altLang="en-US"/>
              <a:t>(c) ABC Food Safety Ltd</a:t>
            </a:r>
          </a:p>
        </p:txBody>
      </p:sp>
      <p:sp>
        <p:nvSpPr>
          <p:cNvPr id="6" name="Slide Number Placeholder 5"/>
          <p:cNvSpPr>
            <a:spLocks noGrp="1"/>
          </p:cNvSpPr>
          <p:nvPr>
            <p:ph type="sldNum" sz="quarter" idx="12"/>
          </p:nvPr>
        </p:nvSpPr>
        <p:spPr/>
        <p:txBody>
          <a:bodyPr/>
          <a:lstStyle>
            <a:lvl1pPr eaLnBrk="0" hangingPunct="0">
              <a:defRPr/>
            </a:lvl1pPr>
          </a:lstStyle>
          <a:p>
            <a:fld id="{CCEB92F6-FA98-455F-A39D-79384B2910E8}" type="slidenum">
              <a:rPr lang="en-GB" altLang="en-US"/>
              <a:pPr/>
              <a:t>‹#›</a:t>
            </a:fld>
            <a:endParaRPr lang="en-GB" altLang="en-US"/>
          </a:p>
        </p:txBody>
      </p:sp>
    </p:spTree>
    <p:extLst>
      <p:ext uri="{BB962C8B-B14F-4D97-AF65-F5344CB8AC3E}">
        <p14:creationId xmlns:p14="http://schemas.microsoft.com/office/powerpoint/2010/main" val="421597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(c) ABC Food Safety Ltd</a:t>
            </a:r>
          </a:p>
        </p:txBody>
      </p:sp>
      <p:sp>
        <p:nvSpPr>
          <p:cNvPr id="6" name="Rectangle 6"/>
          <p:cNvSpPr>
            <a:spLocks noGrp="1" noChangeArrowheads="1"/>
          </p:cNvSpPr>
          <p:nvPr>
            <p:ph type="sldNum" sz="quarter" idx="12"/>
          </p:nvPr>
        </p:nvSpPr>
        <p:spPr>
          <a:ln/>
        </p:spPr>
        <p:txBody>
          <a:bodyPr/>
          <a:lstStyle>
            <a:lvl1pPr>
              <a:defRPr/>
            </a:lvl1pPr>
          </a:lstStyle>
          <a:p>
            <a:fld id="{A0B1A530-4844-4592-9DD0-8AB85A9643E0}" type="slidenum">
              <a:rPr lang="en-GB" altLang="en-US"/>
              <a:pPr/>
              <a:t>‹#›</a:t>
            </a:fld>
            <a:endParaRPr lang="en-GB" altLang="en-US"/>
          </a:p>
        </p:txBody>
      </p:sp>
    </p:spTree>
    <p:extLst>
      <p:ext uri="{BB962C8B-B14F-4D97-AF65-F5344CB8AC3E}">
        <p14:creationId xmlns:p14="http://schemas.microsoft.com/office/powerpoint/2010/main" val="2221506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(c) ABC Food Safety Ltd</a:t>
            </a:r>
          </a:p>
        </p:txBody>
      </p:sp>
      <p:sp>
        <p:nvSpPr>
          <p:cNvPr id="7" name="Rectangle 6"/>
          <p:cNvSpPr>
            <a:spLocks noGrp="1" noChangeArrowheads="1"/>
          </p:cNvSpPr>
          <p:nvPr>
            <p:ph type="sldNum" sz="quarter" idx="12"/>
          </p:nvPr>
        </p:nvSpPr>
        <p:spPr>
          <a:ln/>
        </p:spPr>
        <p:txBody>
          <a:bodyPr/>
          <a:lstStyle>
            <a:lvl1pPr>
              <a:defRPr/>
            </a:lvl1pPr>
          </a:lstStyle>
          <a:p>
            <a:fld id="{DDD0D648-8DA5-4A5B-AD46-8814CA67672E}" type="slidenum">
              <a:rPr lang="en-GB" altLang="en-US"/>
              <a:pPr/>
              <a:t>‹#›</a:t>
            </a:fld>
            <a:endParaRPr lang="en-GB" altLang="en-US"/>
          </a:p>
        </p:txBody>
      </p:sp>
    </p:spTree>
    <p:extLst>
      <p:ext uri="{BB962C8B-B14F-4D97-AF65-F5344CB8AC3E}">
        <p14:creationId xmlns:p14="http://schemas.microsoft.com/office/powerpoint/2010/main" val="34118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(c) ABC Food Safety Ltd</a:t>
            </a:r>
          </a:p>
        </p:txBody>
      </p:sp>
      <p:sp>
        <p:nvSpPr>
          <p:cNvPr id="9" name="Rectangle 6"/>
          <p:cNvSpPr>
            <a:spLocks noGrp="1" noChangeArrowheads="1"/>
          </p:cNvSpPr>
          <p:nvPr>
            <p:ph type="sldNum" sz="quarter" idx="12"/>
          </p:nvPr>
        </p:nvSpPr>
        <p:spPr>
          <a:ln/>
        </p:spPr>
        <p:txBody>
          <a:bodyPr/>
          <a:lstStyle>
            <a:lvl1pPr>
              <a:defRPr/>
            </a:lvl1pPr>
          </a:lstStyle>
          <a:p>
            <a:fld id="{5D32A3BB-8F7F-46F8-B4FF-9F7CEC09B04B}" type="slidenum">
              <a:rPr lang="en-GB" altLang="en-US"/>
              <a:pPr/>
              <a:t>‹#›</a:t>
            </a:fld>
            <a:endParaRPr lang="en-GB" altLang="en-US"/>
          </a:p>
        </p:txBody>
      </p:sp>
    </p:spTree>
    <p:extLst>
      <p:ext uri="{BB962C8B-B14F-4D97-AF65-F5344CB8AC3E}">
        <p14:creationId xmlns:p14="http://schemas.microsoft.com/office/powerpoint/2010/main" val="305090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(c) ABC Food Safety Ltd</a:t>
            </a:r>
          </a:p>
        </p:txBody>
      </p:sp>
      <p:sp>
        <p:nvSpPr>
          <p:cNvPr id="5" name="Rectangle 6"/>
          <p:cNvSpPr>
            <a:spLocks noGrp="1" noChangeArrowheads="1"/>
          </p:cNvSpPr>
          <p:nvPr>
            <p:ph type="sldNum" sz="quarter" idx="12"/>
          </p:nvPr>
        </p:nvSpPr>
        <p:spPr>
          <a:ln/>
        </p:spPr>
        <p:txBody>
          <a:bodyPr/>
          <a:lstStyle>
            <a:lvl1pPr>
              <a:defRPr/>
            </a:lvl1pPr>
          </a:lstStyle>
          <a:p>
            <a:fld id="{0ED55E65-FD0F-4775-ABAD-FAC91C4F75A6}" type="slidenum">
              <a:rPr lang="en-GB" altLang="en-US"/>
              <a:pPr/>
              <a:t>‹#›</a:t>
            </a:fld>
            <a:endParaRPr lang="en-GB" altLang="en-US"/>
          </a:p>
        </p:txBody>
      </p:sp>
    </p:spTree>
    <p:extLst>
      <p:ext uri="{BB962C8B-B14F-4D97-AF65-F5344CB8AC3E}">
        <p14:creationId xmlns:p14="http://schemas.microsoft.com/office/powerpoint/2010/main" val="304490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(c) ABC Food Safety Ltd</a:t>
            </a:r>
          </a:p>
        </p:txBody>
      </p:sp>
      <p:sp>
        <p:nvSpPr>
          <p:cNvPr id="4" name="Rectangle 6"/>
          <p:cNvSpPr>
            <a:spLocks noGrp="1" noChangeArrowheads="1"/>
          </p:cNvSpPr>
          <p:nvPr>
            <p:ph type="sldNum" sz="quarter" idx="12"/>
          </p:nvPr>
        </p:nvSpPr>
        <p:spPr>
          <a:ln/>
        </p:spPr>
        <p:txBody>
          <a:bodyPr/>
          <a:lstStyle>
            <a:lvl1pPr>
              <a:defRPr/>
            </a:lvl1pPr>
          </a:lstStyle>
          <a:p>
            <a:fld id="{9E9FFD1D-2F3B-4D8C-AF69-F5E4DFD580CA}" type="slidenum">
              <a:rPr lang="en-GB" altLang="en-US"/>
              <a:pPr/>
              <a:t>‹#›</a:t>
            </a:fld>
            <a:endParaRPr lang="en-GB" altLang="en-US"/>
          </a:p>
        </p:txBody>
      </p:sp>
    </p:spTree>
    <p:extLst>
      <p:ext uri="{BB962C8B-B14F-4D97-AF65-F5344CB8AC3E}">
        <p14:creationId xmlns:p14="http://schemas.microsoft.com/office/powerpoint/2010/main" val="382149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(c) ABC Food Safety Ltd</a:t>
            </a:r>
          </a:p>
        </p:txBody>
      </p:sp>
      <p:sp>
        <p:nvSpPr>
          <p:cNvPr id="7" name="Rectangle 6"/>
          <p:cNvSpPr>
            <a:spLocks noGrp="1" noChangeArrowheads="1"/>
          </p:cNvSpPr>
          <p:nvPr>
            <p:ph type="sldNum" sz="quarter" idx="12"/>
          </p:nvPr>
        </p:nvSpPr>
        <p:spPr>
          <a:ln/>
        </p:spPr>
        <p:txBody>
          <a:bodyPr/>
          <a:lstStyle>
            <a:lvl1pPr>
              <a:defRPr/>
            </a:lvl1pPr>
          </a:lstStyle>
          <a:p>
            <a:fld id="{FE8AB376-DF2C-4104-876F-6CF2F87E3DD3}" type="slidenum">
              <a:rPr lang="en-GB" altLang="en-US"/>
              <a:pPr/>
              <a:t>‹#›</a:t>
            </a:fld>
            <a:endParaRPr lang="en-GB" altLang="en-US"/>
          </a:p>
        </p:txBody>
      </p:sp>
    </p:spTree>
    <p:extLst>
      <p:ext uri="{BB962C8B-B14F-4D97-AF65-F5344CB8AC3E}">
        <p14:creationId xmlns:p14="http://schemas.microsoft.com/office/powerpoint/2010/main" val="237322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(c) ABC Food Safety Ltd</a:t>
            </a:r>
          </a:p>
        </p:txBody>
      </p:sp>
      <p:sp>
        <p:nvSpPr>
          <p:cNvPr id="7" name="Rectangle 6"/>
          <p:cNvSpPr>
            <a:spLocks noGrp="1" noChangeArrowheads="1"/>
          </p:cNvSpPr>
          <p:nvPr>
            <p:ph type="sldNum" sz="quarter" idx="12"/>
          </p:nvPr>
        </p:nvSpPr>
        <p:spPr>
          <a:ln/>
        </p:spPr>
        <p:txBody>
          <a:bodyPr/>
          <a:lstStyle>
            <a:lvl1pPr>
              <a:defRPr/>
            </a:lvl1pPr>
          </a:lstStyle>
          <a:p>
            <a:fld id="{AB4625B8-1DE5-4DB9-8D33-31079C2B82D7}" type="slidenum">
              <a:rPr lang="en-GB" altLang="en-US"/>
              <a:pPr/>
              <a:t>‹#›</a:t>
            </a:fld>
            <a:endParaRPr lang="en-GB" altLang="en-US"/>
          </a:p>
        </p:txBody>
      </p:sp>
    </p:spTree>
    <p:extLst>
      <p:ext uri="{BB962C8B-B14F-4D97-AF65-F5344CB8AC3E}">
        <p14:creationId xmlns:p14="http://schemas.microsoft.com/office/powerpoint/2010/main" val="402025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43396"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a:defRPr/>
            </a:pPr>
            <a:endParaRPr lang="en-GB" altLang="en-US"/>
          </a:p>
        </p:txBody>
      </p:sp>
      <p:sp>
        <p:nvSpPr>
          <p:cNvPr id="44339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a:defRPr/>
            </a:pPr>
            <a:r>
              <a:rPr lang="en-GB" altLang="en-US"/>
              <a:t>(c) ABC Food Safety Ltd</a:t>
            </a:r>
          </a:p>
        </p:txBody>
      </p:sp>
      <p:sp>
        <p:nvSpPr>
          <p:cNvPr id="443398"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Garamond" pitchFamily="18" charset="0"/>
              </a:defRPr>
            </a:lvl1pPr>
          </a:lstStyle>
          <a:p>
            <a:fld id="{9CCC1C5F-4BB1-4AEA-A7E7-AE2EDC22ACF2}" type="slidenum">
              <a:rPr lang="en-GB" altLang="en-US"/>
              <a:pPr/>
              <a:t>‹#›</a:t>
            </a:fld>
            <a:endParaRPr lang="en-GB" altLang="en-US"/>
          </a:p>
        </p:txBody>
      </p:sp>
      <p:sp>
        <p:nvSpPr>
          <p:cNvPr id="1031" name="Freeform 7"/>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4039"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Lst>
  <p:hf sldNum="0" hdr="0" dt="0"/>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43396"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000000"/>
                </a:solidFill>
                <a:latin typeface="+mj-lt"/>
              </a:defRPr>
            </a:lvl1pPr>
          </a:lstStyle>
          <a:p>
            <a:pPr>
              <a:defRPr/>
            </a:pPr>
            <a:endParaRPr lang="en-GB" altLang="en-US"/>
          </a:p>
        </p:txBody>
      </p:sp>
      <p:sp>
        <p:nvSpPr>
          <p:cNvPr id="44339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mj-lt"/>
              </a:defRPr>
            </a:lvl1pPr>
          </a:lstStyle>
          <a:p>
            <a:pPr>
              <a:defRPr/>
            </a:pPr>
            <a:r>
              <a:rPr lang="en-GB" altLang="en-US"/>
              <a:t>(c) ABC Food Safety Ltd</a:t>
            </a:r>
          </a:p>
        </p:txBody>
      </p:sp>
      <p:sp>
        <p:nvSpPr>
          <p:cNvPr id="443398"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Garamond" pitchFamily="18" charset="0"/>
              </a:defRPr>
            </a:lvl1pPr>
          </a:lstStyle>
          <a:p>
            <a:fld id="{7B7C796E-E21A-4870-AE0F-49CAFF2CF509}" type="slidenum">
              <a:rPr lang="en-GB" altLang="en-US"/>
              <a:pPr/>
              <a:t>‹#›</a:t>
            </a:fld>
            <a:endParaRPr lang="en-GB" altLang="en-US"/>
          </a:p>
        </p:txBody>
      </p:sp>
      <p:sp>
        <p:nvSpPr>
          <p:cNvPr id="2055" name="Freeform 7"/>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Lst>
  <p:hf sldNum="0" hdr="0" dt="0"/>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myhaccp.food.gov.u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pPr eaLnBrk="1" hangingPunct="1"/>
            <a:r>
              <a:rPr lang="en-GB" altLang="en-US" sz="4600"/>
              <a:t>HACCP in Feed Establishments</a:t>
            </a:r>
          </a:p>
        </p:txBody>
      </p:sp>
      <p:pic>
        <p:nvPicPr>
          <p:cNvPr id="1946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5281613"/>
            <a:ext cx="1554163"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altLang="en-US"/>
              <a:t>Exempt from HACCP requirements</a:t>
            </a:r>
          </a:p>
        </p:txBody>
      </p:sp>
      <p:sp>
        <p:nvSpPr>
          <p:cNvPr id="34819" name="Content Placeholder 2"/>
          <p:cNvSpPr>
            <a:spLocks noGrp="1"/>
          </p:cNvSpPr>
          <p:nvPr>
            <p:ph idx="1"/>
          </p:nvPr>
        </p:nvSpPr>
        <p:spPr>
          <a:xfrm>
            <a:off x="457200" y="1177925"/>
            <a:ext cx="8229600" cy="4530725"/>
          </a:xfrm>
        </p:spPr>
        <p:txBody>
          <a:bodyPr/>
          <a:lstStyle/>
          <a:p>
            <a:r>
              <a:rPr lang="en-GB" altLang="en-US"/>
              <a:t>Primary production and</a:t>
            </a:r>
          </a:p>
          <a:p>
            <a:pPr lvl="1"/>
            <a:r>
              <a:rPr lang="en-GB" altLang="en-US"/>
              <a:t>(a) transport, storage and handling of primary products at the place of production; </a:t>
            </a:r>
          </a:p>
          <a:p>
            <a:pPr lvl="1"/>
            <a:r>
              <a:rPr lang="en-GB" altLang="en-US"/>
              <a:t>(b) transport operations to deliver primary products from the place of production to an establishment; </a:t>
            </a:r>
          </a:p>
          <a:p>
            <a:pPr lvl="1"/>
            <a:r>
              <a:rPr lang="en-GB" altLang="en-US"/>
              <a:t>(c) mixing of feed for the exclusive requirements of their own holdings without using additives or premixtures of additives with the exception of silage additives.</a:t>
            </a:r>
          </a:p>
          <a:p>
            <a:endParaRPr lang="en-GB"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altLang="en-US" sz="3800"/>
              <a:t>HACCP principles</a:t>
            </a:r>
            <a:br>
              <a:rPr lang="en-GB" altLang="en-US" sz="3800"/>
            </a:br>
            <a:r>
              <a:rPr lang="en-GB" altLang="en-US" sz="2000"/>
              <a:t>Article 6(2) 183/2005</a:t>
            </a:r>
            <a:endParaRPr lang="en-US" altLang="en-US" sz="2000"/>
          </a:p>
        </p:txBody>
      </p:sp>
      <p:sp>
        <p:nvSpPr>
          <p:cNvPr id="36867" name="Rectangle 3"/>
          <p:cNvSpPr>
            <a:spLocks noGrp="1" noChangeArrowheads="1"/>
          </p:cNvSpPr>
          <p:nvPr>
            <p:ph type="body" idx="1"/>
          </p:nvPr>
        </p:nvSpPr>
        <p:spPr>
          <a:xfrm>
            <a:off x="457200" y="1268413"/>
            <a:ext cx="8435975" cy="5400675"/>
          </a:xfrm>
        </p:spPr>
        <p:txBody>
          <a:bodyPr/>
          <a:lstStyle/>
          <a:p>
            <a:pPr eaLnBrk="1" hangingPunct="1">
              <a:lnSpc>
                <a:spcPct val="80000"/>
              </a:lnSpc>
              <a:buFont typeface="Wingdings" pitchFamily="2" charset="2"/>
              <a:buNone/>
            </a:pPr>
            <a:r>
              <a:rPr lang="en-US" altLang="en-US" sz="1600" dirty="0">
                <a:solidFill>
                  <a:srgbClr val="231F20"/>
                </a:solidFill>
              </a:rPr>
              <a:t>(a) Identifying any hazards that must be prevented, eliminated or reduced to acceptable levels;</a:t>
            </a:r>
          </a:p>
          <a:p>
            <a:pPr eaLnBrk="1" hangingPunct="1">
              <a:lnSpc>
                <a:spcPct val="80000"/>
              </a:lnSpc>
              <a:buFont typeface="Wingdings" pitchFamily="2" charset="2"/>
              <a:buNone/>
            </a:pPr>
            <a:endParaRPr lang="en-US" altLang="en-US" sz="1600" dirty="0">
              <a:solidFill>
                <a:srgbClr val="231F20"/>
              </a:solidFill>
            </a:endParaRPr>
          </a:p>
          <a:p>
            <a:pPr eaLnBrk="1" hangingPunct="1">
              <a:lnSpc>
                <a:spcPct val="80000"/>
              </a:lnSpc>
              <a:buFont typeface="Wingdings" pitchFamily="2" charset="2"/>
              <a:buNone/>
            </a:pPr>
            <a:r>
              <a:rPr lang="en-US" altLang="en-US" sz="1600" dirty="0">
                <a:solidFill>
                  <a:srgbClr val="231F20"/>
                </a:solidFill>
              </a:rPr>
              <a:t>(b) Identifying the critical control points at the step or steps at which control is essential to prevent or eliminate a hazard or to reduce it to acceptable levels;</a:t>
            </a:r>
          </a:p>
          <a:p>
            <a:pPr eaLnBrk="1" hangingPunct="1">
              <a:lnSpc>
                <a:spcPct val="80000"/>
              </a:lnSpc>
              <a:buFont typeface="Wingdings" pitchFamily="2" charset="2"/>
              <a:buNone/>
            </a:pPr>
            <a:endParaRPr lang="en-US" altLang="en-US" sz="1600" dirty="0">
              <a:solidFill>
                <a:srgbClr val="231F20"/>
              </a:solidFill>
            </a:endParaRPr>
          </a:p>
          <a:p>
            <a:pPr eaLnBrk="1" hangingPunct="1">
              <a:lnSpc>
                <a:spcPct val="80000"/>
              </a:lnSpc>
              <a:buFont typeface="Wingdings" pitchFamily="2" charset="2"/>
              <a:buNone/>
            </a:pPr>
            <a:r>
              <a:rPr lang="en-US" altLang="en-US" sz="1600" dirty="0">
                <a:solidFill>
                  <a:srgbClr val="231F20"/>
                </a:solidFill>
              </a:rPr>
              <a:t>(c) Establishing critical limits at critical control points which separate acceptability from unacceptability for the prevention, elimination or reduction of identified hazards;</a:t>
            </a:r>
          </a:p>
          <a:p>
            <a:pPr eaLnBrk="1" hangingPunct="1">
              <a:lnSpc>
                <a:spcPct val="80000"/>
              </a:lnSpc>
              <a:buFont typeface="Wingdings" pitchFamily="2" charset="2"/>
              <a:buNone/>
            </a:pPr>
            <a:endParaRPr lang="en-US" altLang="en-US" sz="1600" dirty="0">
              <a:solidFill>
                <a:srgbClr val="231F20"/>
              </a:solidFill>
            </a:endParaRPr>
          </a:p>
          <a:p>
            <a:pPr eaLnBrk="1" hangingPunct="1">
              <a:lnSpc>
                <a:spcPct val="80000"/>
              </a:lnSpc>
              <a:buFont typeface="Wingdings" pitchFamily="2" charset="2"/>
              <a:buNone/>
            </a:pPr>
            <a:r>
              <a:rPr lang="en-US" altLang="en-US" sz="1600" dirty="0">
                <a:solidFill>
                  <a:srgbClr val="231F20"/>
                </a:solidFill>
              </a:rPr>
              <a:t>(d) Establishing and implementing effective monitoring procedures at critical control points;</a:t>
            </a:r>
          </a:p>
          <a:p>
            <a:pPr eaLnBrk="1" hangingPunct="1">
              <a:lnSpc>
                <a:spcPct val="80000"/>
              </a:lnSpc>
              <a:buFont typeface="Wingdings" pitchFamily="2" charset="2"/>
              <a:buNone/>
            </a:pPr>
            <a:endParaRPr lang="en-US" altLang="en-US" sz="1600" dirty="0">
              <a:solidFill>
                <a:srgbClr val="231F20"/>
              </a:solidFill>
            </a:endParaRPr>
          </a:p>
          <a:p>
            <a:pPr eaLnBrk="1" hangingPunct="1">
              <a:lnSpc>
                <a:spcPct val="80000"/>
              </a:lnSpc>
              <a:buFont typeface="Wingdings" pitchFamily="2" charset="2"/>
              <a:buNone/>
            </a:pPr>
            <a:r>
              <a:rPr lang="en-US" altLang="en-US" sz="1600" dirty="0">
                <a:solidFill>
                  <a:srgbClr val="231F20"/>
                </a:solidFill>
              </a:rPr>
              <a:t>(e) Establishing corrective actions when monitoring indicates that a critical control point is not under control;</a:t>
            </a:r>
          </a:p>
          <a:p>
            <a:pPr eaLnBrk="1" hangingPunct="1">
              <a:lnSpc>
                <a:spcPct val="80000"/>
              </a:lnSpc>
              <a:buFont typeface="Wingdings" pitchFamily="2" charset="2"/>
              <a:buNone/>
            </a:pPr>
            <a:endParaRPr lang="en-US" altLang="en-US" sz="1600" dirty="0">
              <a:solidFill>
                <a:srgbClr val="231F20"/>
              </a:solidFill>
            </a:endParaRPr>
          </a:p>
          <a:p>
            <a:pPr eaLnBrk="1" hangingPunct="1">
              <a:lnSpc>
                <a:spcPct val="80000"/>
              </a:lnSpc>
              <a:buFont typeface="Wingdings" pitchFamily="2" charset="2"/>
              <a:buNone/>
            </a:pPr>
            <a:r>
              <a:rPr lang="en-US" altLang="en-US" sz="1600" dirty="0">
                <a:solidFill>
                  <a:srgbClr val="231F20"/>
                </a:solidFill>
              </a:rPr>
              <a:t>(f) Establishing procedures, which shall be carried out regularly, to verify that the measures outlined in subparagraphs (a) to (e) are working effectively</a:t>
            </a:r>
            <a:r>
              <a:rPr lang="en-US" altLang="en-US" sz="1600" dirty="0">
                <a:solidFill>
                  <a:srgbClr val="231F20"/>
                </a:solidFill>
                <a:ea typeface="EUAlbertina-Regular-Identity-H" charset="-128"/>
              </a:rPr>
              <a:t>. </a:t>
            </a:r>
            <a:r>
              <a:rPr lang="en-US" altLang="en-US" sz="1600" dirty="0">
                <a:ea typeface="EUAlbertina-Regular-Identity-H" charset="-128"/>
              </a:rPr>
              <a:t>Verification procedures shall be carried out regularly; </a:t>
            </a:r>
            <a:r>
              <a:rPr lang="en-US" altLang="en-US" sz="1600" dirty="0">
                <a:solidFill>
                  <a:srgbClr val="231F20"/>
                </a:solidFill>
                <a:ea typeface="EUAlbertina-Regular-Identity-H" charset="-128"/>
              </a:rPr>
              <a:t>and</a:t>
            </a:r>
          </a:p>
          <a:p>
            <a:pPr eaLnBrk="1" hangingPunct="1">
              <a:lnSpc>
                <a:spcPct val="80000"/>
              </a:lnSpc>
              <a:buFont typeface="Wingdings" pitchFamily="2" charset="2"/>
              <a:buNone/>
            </a:pPr>
            <a:endParaRPr lang="en-US" altLang="en-US" sz="1600" dirty="0">
              <a:solidFill>
                <a:srgbClr val="231F20"/>
              </a:solidFill>
            </a:endParaRPr>
          </a:p>
          <a:p>
            <a:pPr eaLnBrk="1" hangingPunct="1">
              <a:lnSpc>
                <a:spcPct val="80000"/>
              </a:lnSpc>
              <a:buFont typeface="Wingdings" pitchFamily="2" charset="2"/>
              <a:buNone/>
            </a:pPr>
            <a:r>
              <a:rPr lang="en-US" altLang="en-US" sz="1600" dirty="0">
                <a:solidFill>
                  <a:srgbClr val="231F20"/>
                </a:solidFill>
              </a:rPr>
              <a:t>(g) Establishing documents and records commensurate with the nature and size of the food business to demonstrate the effective application of the measures outlined in subparagraphs (a) to (f).</a:t>
            </a:r>
          </a:p>
          <a:p>
            <a:pPr eaLnBrk="1" hangingPunct="1">
              <a:lnSpc>
                <a:spcPct val="80000"/>
              </a:lnSpc>
            </a:pPr>
            <a:endParaRPr lang="en-US" alt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GB" altLang="en-US"/>
              <a:t>Implementation of HACCP</a:t>
            </a:r>
          </a:p>
        </p:txBody>
      </p:sp>
      <p:sp>
        <p:nvSpPr>
          <p:cNvPr id="38915" name="Content Placeholder 2"/>
          <p:cNvSpPr>
            <a:spLocks noGrp="1"/>
          </p:cNvSpPr>
          <p:nvPr>
            <p:ph sz="half" idx="1"/>
          </p:nvPr>
        </p:nvSpPr>
        <p:spPr>
          <a:xfrm>
            <a:off x="457200" y="1600200"/>
            <a:ext cx="4259263" cy="4530725"/>
          </a:xfrm>
        </p:spPr>
        <p:txBody>
          <a:bodyPr/>
          <a:lstStyle/>
          <a:p>
            <a:pPr eaLnBrk="1" hangingPunct="1"/>
            <a:r>
              <a:rPr lang="en-GB" altLang="en-US"/>
              <a:t>Key issues</a:t>
            </a:r>
          </a:p>
          <a:p>
            <a:pPr lvl="1" eaLnBrk="1" hangingPunct="1"/>
            <a:r>
              <a:rPr lang="en-GB" altLang="en-US"/>
              <a:t>Flexibility</a:t>
            </a:r>
          </a:p>
          <a:p>
            <a:pPr lvl="2" eaLnBrk="1" hangingPunct="1"/>
            <a:r>
              <a:rPr lang="en-GB" altLang="en-US"/>
              <a:t>Misunderstood</a:t>
            </a:r>
          </a:p>
          <a:p>
            <a:pPr lvl="2" eaLnBrk="1" hangingPunct="1"/>
            <a:r>
              <a:rPr lang="en-GB" altLang="en-US"/>
              <a:t>Inconsistently applied</a:t>
            </a:r>
          </a:p>
          <a:p>
            <a:pPr lvl="2" eaLnBrk="1" hangingPunct="1"/>
            <a:r>
              <a:rPr lang="en-GB" altLang="en-US"/>
              <a:t>Especially in feed sector</a:t>
            </a:r>
          </a:p>
          <a:p>
            <a:pPr lvl="2" eaLnBrk="1" hangingPunct="1"/>
            <a:endParaRPr lang="en-GB" altLang="en-US"/>
          </a:p>
          <a:p>
            <a:pPr lvl="1" eaLnBrk="1" hangingPunct="1"/>
            <a:r>
              <a:rPr lang="en-GB" altLang="en-US"/>
              <a:t>Core concepts not understood</a:t>
            </a:r>
          </a:p>
        </p:txBody>
      </p:sp>
      <p:pic>
        <p:nvPicPr>
          <p:cNvPr id="3891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32338" y="863600"/>
            <a:ext cx="3727450" cy="5267325"/>
          </a:xfrm>
        </p:spPr>
      </p:pic>
      <p:pic>
        <p:nvPicPr>
          <p:cNvPr id="3891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GB" altLang="en-US" sz="3800"/>
              <a:t>Flexibility</a:t>
            </a:r>
            <a:br>
              <a:rPr lang="en-GB" altLang="en-US" sz="3800"/>
            </a:br>
            <a:r>
              <a:rPr lang="en-GB" altLang="en-US" sz="2400"/>
              <a:t>Recital 15 183/2005</a:t>
            </a:r>
            <a:endParaRPr lang="en-US" altLang="en-US" sz="2400"/>
          </a:p>
        </p:txBody>
      </p:sp>
      <p:sp>
        <p:nvSpPr>
          <p:cNvPr id="40963" name="Rectangle 3"/>
          <p:cNvSpPr>
            <a:spLocks noGrp="1" noChangeArrowheads="1"/>
          </p:cNvSpPr>
          <p:nvPr>
            <p:ph type="body" idx="1"/>
          </p:nvPr>
        </p:nvSpPr>
        <p:spPr>
          <a:xfrm>
            <a:off x="457200" y="1052513"/>
            <a:ext cx="8229600" cy="4530725"/>
          </a:xfrm>
        </p:spPr>
        <p:txBody>
          <a:bodyPr/>
          <a:lstStyle/>
          <a:p>
            <a:pPr eaLnBrk="1" hangingPunct="1">
              <a:lnSpc>
                <a:spcPct val="90000"/>
              </a:lnSpc>
              <a:buFont typeface="Wingdings" pitchFamily="2" charset="2"/>
              <a:buNone/>
            </a:pPr>
            <a:endParaRPr lang="en-US" altLang="en-US" sz="2100"/>
          </a:p>
          <a:p>
            <a:pPr eaLnBrk="1" hangingPunct="1">
              <a:lnSpc>
                <a:spcPct val="90000"/>
              </a:lnSpc>
              <a:buFont typeface="Wingdings" pitchFamily="2" charset="2"/>
              <a:buNone/>
            </a:pPr>
            <a:r>
              <a:rPr lang="en-US" altLang="en-US" sz="2100"/>
              <a:t>	‘</a:t>
            </a:r>
            <a:r>
              <a:rPr lang="en-US" altLang="en-US" sz="2200"/>
              <a:t>HACCP principles in feed production should take into account the principles contained in Codex Alimentarius, but should </a:t>
            </a:r>
            <a:r>
              <a:rPr lang="en-US" altLang="en-US" sz="2200">
                <a:solidFill>
                  <a:srgbClr val="FF0000"/>
                </a:solidFill>
              </a:rPr>
              <a:t>allow sufficient flexibility in all situations</a:t>
            </a:r>
            <a:r>
              <a:rPr lang="en-US" altLang="en-US" sz="2200"/>
              <a:t>.’</a:t>
            </a:r>
          </a:p>
          <a:p>
            <a:pPr eaLnBrk="1" hangingPunct="1">
              <a:lnSpc>
                <a:spcPct val="90000"/>
              </a:lnSpc>
              <a:buFont typeface="Wingdings" pitchFamily="2" charset="2"/>
              <a:buNone/>
            </a:pPr>
            <a:endParaRPr lang="en-US" altLang="en-US" sz="2200"/>
          </a:p>
          <a:p>
            <a:pPr eaLnBrk="1" hangingPunct="1">
              <a:lnSpc>
                <a:spcPct val="90000"/>
              </a:lnSpc>
              <a:buFont typeface="Wingdings" pitchFamily="2" charset="2"/>
              <a:buNone/>
            </a:pPr>
            <a:r>
              <a:rPr lang="en-US" altLang="en-US" sz="2200"/>
              <a:t>	‘In certain feed business, it is not possible to identify critical control points and, in some cases, good practices can replace the monitoring of critical control points.’ </a:t>
            </a:r>
          </a:p>
          <a:p>
            <a:pPr eaLnBrk="1" hangingPunct="1">
              <a:lnSpc>
                <a:spcPct val="90000"/>
              </a:lnSpc>
              <a:buFont typeface="Wingdings" pitchFamily="2" charset="2"/>
              <a:buNone/>
            </a:pPr>
            <a:endParaRPr lang="en-US" altLang="en-US" sz="2200"/>
          </a:p>
          <a:p>
            <a:pPr eaLnBrk="1" hangingPunct="1">
              <a:lnSpc>
                <a:spcPct val="90000"/>
              </a:lnSpc>
              <a:buFont typeface="Wingdings" pitchFamily="2" charset="2"/>
              <a:buNone/>
            </a:pPr>
            <a:r>
              <a:rPr lang="en-US" altLang="en-US" sz="2200"/>
              <a:t>	‘Similarly, the requirement to establish ‘critical limits’, as set out in the Codex Alimentarius, does not require a numerical limit to be fixed in every case. The requirement to retain documents as set out in the same Code needs to be </a:t>
            </a:r>
            <a:r>
              <a:rPr lang="en-US" altLang="en-US" sz="2200">
                <a:solidFill>
                  <a:srgbClr val="FF0000"/>
                </a:solidFill>
              </a:rPr>
              <a:t>flexible to avoid undue burdens for very small businesses</a:t>
            </a:r>
            <a:r>
              <a:rPr lang="en-US" altLang="en-US" sz="2200"/>
              <a:t>.’ </a:t>
            </a:r>
          </a:p>
          <a:p>
            <a:pPr eaLnBrk="1" hangingPunct="1">
              <a:lnSpc>
                <a:spcPct val="90000"/>
              </a:lnSpc>
              <a:buFont typeface="Wingdings" pitchFamily="2" charset="2"/>
              <a:buNone/>
            </a:pPr>
            <a:endParaRPr lang="en-US" altLang="en-US" sz="2100"/>
          </a:p>
          <a:p>
            <a:pPr eaLnBrk="1" hangingPunct="1">
              <a:lnSpc>
                <a:spcPct val="90000"/>
              </a:lnSpc>
            </a:pPr>
            <a:endParaRPr lang="en-US" altLang="en-US" sz="2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p:txBody>
          <a:bodyPr/>
          <a:lstStyle/>
          <a:p>
            <a:pPr eaLnBrk="1" hangingPunct="1"/>
            <a:r>
              <a:rPr lang="en-GB" altLang="en-US"/>
              <a:t>Flexibility</a:t>
            </a:r>
            <a:endParaRPr lang="en-US" altLang="en-US"/>
          </a:p>
        </p:txBody>
      </p:sp>
      <p:pic>
        <p:nvPicPr>
          <p:cNvPr id="43011" name="Picture 4"/>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5651500" y="1773238"/>
            <a:ext cx="2832100" cy="3743325"/>
          </a:xfrm>
          <a:noFill/>
        </p:spPr>
      </p:pic>
      <p:sp>
        <p:nvSpPr>
          <p:cNvPr id="43012" name="Rectangle 6"/>
          <p:cNvSpPr>
            <a:spLocks noGrp="1" noChangeArrowheads="1"/>
          </p:cNvSpPr>
          <p:nvPr>
            <p:ph type="body" sz="half" idx="2"/>
          </p:nvPr>
        </p:nvSpPr>
        <p:spPr>
          <a:xfrm>
            <a:off x="250825" y="1557338"/>
            <a:ext cx="5257800" cy="4530725"/>
          </a:xfrm>
        </p:spPr>
        <p:txBody>
          <a:bodyPr/>
          <a:lstStyle/>
          <a:p>
            <a:pPr eaLnBrk="1" hangingPunct="1">
              <a:lnSpc>
                <a:spcPct val="90000"/>
              </a:lnSpc>
              <a:buFont typeface="Wingdings" pitchFamily="2" charset="2"/>
              <a:buNone/>
            </a:pPr>
            <a:r>
              <a:rPr lang="en-US" altLang="en-US" sz="2200"/>
              <a:t>‘The seven HACCP principles are a practical model for identifying and controlling significant hazards on a permanent basis.</a:t>
            </a:r>
          </a:p>
          <a:p>
            <a:pPr eaLnBrk="1" hangingPunct="1">
              <a:lnSpc>
                <a:spcPct val="90000"/>
              </a:lnSpc>
              <a:buFont typeface="Wingdings" pitchFamily="2" charset="2"/>
              <a:buNone/>
            </a:pPr>
            <a:endParaRPr lang="en-US" altLang="en-US" sz="2200"/>
          </a:p>
          <a:p>
            <a:pPr eaLnBrk="1" hangingPunct="1">
              <a:lnSpc>
                <a:spcPct val="90000"/>
              </a:lnSpc>
              <a:buFont typeface="Wingdings" pitchFamily="2" charset="2"/>
              <a:buNone/>
            </a:pPr>
            <a:r>
              <a:rPr lang="en-US" altLang="en-US" sz="2200"/>
              <a:t>	This implies that where that objective can be achieved by equivalent means that substitute in a simplified but effective way the seven principles, it must be considered that the obligation laid down in Article 5, paragraph 1 of Regulation (EC) No 852/2004 is fulfilled.’</a:t>
            </a:r>
          </a:p>
          <a:p>
            <a:pPr eaLnBrk="1" hangingPunct="1">
              <a:lnSpc>
                <a:spcPct val="90000"/>
              </a:lnSpc>
            </a:pPr>
            <a:endParaRPr lang="en-US" altLang="en-US" sz="2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p:txBody>
          <a:bodyPr/>
          <a:lstStyle/>
          <a:p>
            <a:pPr eaLnBrk="1" hangingPunct="1"/>
            <a:r>
              <a:rPr lang="en-GB" altLang="en-US"/>
              <a:t>Preliminaries</a:t>
            </a:r>
          </a:p>
        </p:txBody>
      </p:sp>
      <p:sp>
        <p:nvSpPr>
          <p:cNvPr id="45059" name="Rectangle 3"/>
          <p:cNvSpPr>
            <a:spLocks noGrp="1" noChangeArrowheads="1"/>
          </p:cNvSpPr>
          <p:nvPr>
            <p:ph type="subTitle" idx="1"/>
          </p:nvPr>
        </p:nvSpPr>
        <p:spPr/>
        <p:txBody>
          <a:bodyPr/>
          <a:lstStyle/>
          <a:p>
            <a:pPr eaLnBrk="1" hangingPunct="1"/>
            <a:endParaRPr lang="en-US" altLang="en-US"/>
          </a:p>
        </p:txBody>
      </p:sp>
      <p:pic>
        <p:nvPicPr>
          <p:cNvPr id="4506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750" y="5326063"/>
            <a:ext cx="155416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GB" altLang="en-US"/>
              <a:t>Preliminaries</a:t>
            </a:r>
          </a:p>
        </p:txBody>
      </p:sp>
      <p:sp>
        <p:nvSpPr>
          <p:cNvPr id="47107" name="Rectangle 3"/>
          <p:cNvSpPr>
            <a:spLocks noGrp="1" noChangeArrowheads="1"/>
          </p:cNvSpPr>
          <p:nvPr>
            <p:ph type="body" idx="1"/>
          </p:nvPr>
        </p:nvSpPr>
        <p:spPr>
          <a:xfrm>
            <a:off x="457200" y="1195388"/>
            <a:ext cx="8229600" cy="4530725"/>
          </a:xfrm>
        </p:spPr>
        <p:txBody>
          <a:bodyPr/>
          <a:lstStyle/>
          <a:p>
            <a:pPr eaLnBrk="1" hangingPunct="1">
              <a:lnSpc>
                <a:spcPct val="90000"/>
              </a:lnSpc>
            </a:pPr>
            <a:r>
              <a:rPr lang="en-GB" altLang="en-US" sz="2600"/>
              <a:t>Before embarking on HACCP should consider:</a:t>
            </a:r>
          </a:p>
          <a:p>
            <a:pPr lvl="1" eaLnBrk="1" hangingPunct="1">
              <a:lnSpc>
                <a:spcPct val="90000"/>
              </a:lnSpc>
            </a:pPr>
            <a:r>
              <a:rPr lang="en-GB" altLang="en-US" sz="2200"/>
              <a:t>Pre-requisites</a:t>
            </a:r>
          </a:p>
          <a:p>
            <a:pPr lvl="1" eaLnBrk="1" hangingPunct="1">
              <a:lnSpc>
                <a:spcPct val="90000"/>
              </a:lnSpc>
            </a:pPr>
            <a:endParaRPr lang="en-GB" altLang="en-US" sz="1000"/>
          </a:p>
          <a:p>
            <a:pPr eaLnBrk="1" hangingPunct="1">
              <a:lnSpc>
                <a:spcPct val="90000"/>
              </a:lnSpc>
            </a:pPr>
            <a:r>
              <a:rPr lang="en-US" altLang="en-US" sz="2600"/>
              <a:t>Essential for successful HACCP</a:t>
            </a:r>
          </a:p>
          <a:p>
            <a:pPr eaLnBrk="1" hangingPunct="1">
              <a:lnSpc>
                <a:spcPct val="90000"/>
              </a:lnSpc>
            </a:pPr>
            <a:r>
              <a:rPr lang="en-US" altLang="en-US" sz="2600"/>
              <a:t>Provide basic environment &amp; operating conditions</a:t>
            </a:r>
          </a:p>
          <a:p>
            <a:pPr lvl="1" eaLnBrk="1" hangingPunct="1">
              <a:lnSpc>
                <a:spcPct val="90000"/>
              </a:lnSpc>
            </a:pPr>
            <a:r>
              <a:rPr lang="en-US" altLang="en-US" sz="2200"/>
              <a:t>Effective &amp; well run company</a:t>
            </a:r>
          </a:p>
          <a:p>
            <a:pPr eaLnBrk="1" hangingPunct="1">
              <a:lnSpc>
                <a:spcPct val="90000"/>
              </a:lnSpc>
            </a:pPr>
            <a:endParaRPr lang="en-US" altLang="en-US" sz="1000"/>
          </a:p>
          <a:p>
            <a:pPr eaLnBrk="1" hangingPunct="1">
              <a:lnSpc>
                <a:spcPct val="90000"/>
              </a:lnSpc>
            </a:pPr>
            <a:r>
              <a:rPr lang="en-US" altLang="en-US" sz="2600"/>
              <a:t>Prerequisites based on:</a:t>
            </a:r>
          </a:p>
          <a:p>
            <a:pPr lvl="1" eaLnBrk="1" hangingPunct="1">
              <a:lnSpc>
                <a:spcPct val="90000"/>
              </a:lnSpc>
            </a:pPr>
            <a:r>
              <a:rPr lang="en-US" altLang="en-US" sz="2200"/>
              <a:t>Legal requirements i.e Annex II 183/2005</a:t>
            </a:r>
          </a:p>
          <a:p>
            <a:pPr lvl="1" eaLnBrk="1" hangingPunct="1">
              <a:lnSpc>
                <a:spcPct val="90000"/>
              </a:lnSpc>
            </a:pPr>
            <a:r>
              <a:rPr lang="en-US" altLang="en-US" sz="2200"/>
              <a:t>Good Manufacturing Practice</a:t>
            </a:r>
          </a:p>
          <a:p>
            <a:pPr lvl="1" eaLnBrk="1" hangingPunct="1">
              <a:lnSpc>
                <a:spcPct val="90000"/>
              </a:lnSpc>
            </a:pPr>
            <a:r>
              <a:rPr lang="en-US" altLang="en-US" sz="2200"/>
              <a:t>Codex Alimentarius General Principles</a:t>
            </a:r>
            <a:endParaRPr lang="en-GB" altLang="en-US" sz="2200"/>
          </a:p>
        </p:txBody>
      </p:sp>
      <p:pic>
        <p:nvPicPr>
          <p:cNvPr id="4710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a:t>Pre-requisites</a:t>
            </a:r>
            <a:endParaRPr lang="en-GB" altLang="en-US"/>
          </a:p>
        </p:txBody>
      </p:sp>
      <p:sp>
        <p:nvSpPr>
          <p:cNvPr id="49155" name="Rectangle 3"/>
          <p:cNvSpPr>
            <a:spLocks noGrp="1" noChangeArrowheads="1"/>
          </p:cNvSpPr>
          <p:nvPr>
            <p:ph type="body" idx="1"/>
          </p:nvPr>
        </p:nvSpPr>
        <p:spPr/>
        <p:txBody>
          <a:bodyPr/>
          <a:lstStyle/>
          <a:p>
            <a:pPr eaLnBrk="1" hangingPunct="1"/>
            <a:r>
              <a:rPr lang="en-GB" altLang="en-US"/>
              <a:t>HACCP involves:</a:t>
            </a:r>
          </a:p>
          <a:p>
            <a:pPr lvl="1" eaLnBrk="1" hangingPunct="1"/>
            <a:r>
              <a:rPr lang="en-GB" altLang="en-US"/>
              <a:t>Review &amp; assessment of existing pre-requisites</a:t>
            </a:r>
          </a:p>
          <a:p>
            <a:pPr eaLnBrk="1" hangingPunct="1"/>
            <a:endParaRPr lang="en-GB" altLang="en-US"/>
          </a:p>
          <a:p>
            <a:pPr eaLnBrk="1" hangingPunct="1"/>
            <a:r>
              <a:rPr lang="en-GB" altLang="en-US"/>
              <a:t>Any environmental hazards not controlled by pre-requisites should be included in HACCP</a:t>
            </a:r>
          </a:p>
          <a:p>
            <a:pPr lvl="1" eaLnBrk="1" hangingPunct="1">
              <a:buFont typeface="Wingdings" pitchFamily="2" charset="2"/>
              <a:buNone/>
            </a:pPr>
            <a:endParaRPr lang="en-GB" altLang="en-US"/>
          </a:p>
        </p:txBody>
      </p:sp>
      <p:pic>
        <p:nvPicPr>
          <p:cNvPr id="4915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a:t>Pre-requisites</a:t>
            </a:r>
            <a:endParaRPr lang="en-GB" altLang="en-US"/>
          </a:p>
        </p:txBody>
      </p:sp>
      <p:sp>
        <p:nvSpPr>
          <p:cNvPr id="51203" name="Rectangle 3"/>
          <p:cNvSpPr>
            <a:spLocks noGrp="1" noChangeArrowheads="1"/>
          </p:cNvSpPr>
          <p:nvPr>
            <p:ph type="body" idx="1"/>
          </p:nvPr>
        </p:nvSpPr>
        <p:spPr>
          <a:xfrm>
            <a:off x="457200" y="1233488"/>
            <a:ext cx="8229600" cy="4530725"/>
          </a:xfrm>
        </p:spPr>
        <p:txBody>
          <a:bodyPr/>
          <a:lstStyle/>
          <a:p>
            <a:pPr eaLnBrk="1" hangingPunct="1">
              <a:lnSpc>
                <a:spcPct val="80000"/>
              </a:lnSpc>
            </a:pPr>
            <a:r>
              <a:rPr lang="en-GB" altLang="en-US" sz="2600"/>
              <a:t>Pre-requisite issues:</a:t>
            </a:r>
          </a:p>
          <a:p>
            <a:pPr eaLnBrk="1" hangingPunct="1">
              <a:lnSpc>
                <a:spcPct val="80000"/>
              </a:lnSpc>
              <a:buFont typeface="Wingdings" pitchFamily="2" charset="2"/>
              <a:buNone/>
            </a:pPr>
            <a:endParaRPr lang="en-GB" altLang="en-US" sz="2600"/>
          </a:p>
          <a:p>
            <a:pPr lvl="1" eaLnBrk="1" hangingPunct="1">
              <a:lnSpc>
                <a:spcPct val="80000"/>
              </a:lnSpc>
            </a:pPr>
            <a:r>
              <a:rPr lang="en-GB" altLang="en-US" sz="2200"/>
              <a:t>Supplier control</a:t>
            </a:r>
          </a:p>
          <a:p>
            <a:pPr lvl="1" eaLnBrk="1" hangingPunct="1">
              <a:lnSpc>
                <a:spcPct val="80000"/>
              </a:lnSpc>
            </a:pPr>
            <a:r>
              <a:rPr lang="en-GB" altLang="en-US" sz="2200"/>
              <a:t>Specifications</a:t>
            </a:r>
          </a:p>
          <a:p>
            <a:pPr lvl="1" eaLnBrk="1" hangingPunct="1">
              <a:lnSpc>
                <a:spcPct val="80000"/>
              </a:lnSpc>
            </a:pPr>
            <a:r>
              <a:rPr lang="en-GB" altLang="en-US" sz="2200"/>
              <a:t>Storage and transport</a:t>
            </a:r>
          </a:p>
          <a:p>
            <a:pPr lvl="1" eaLnBrk="1" hangingPunct="1">
              <a:lnSpc>
                <a:spcPct val="80000"/>
              </a:lnSpc>
            </a:pPr>
            <a:r>
              <a:rPr lang="en-GB" altLang="en-US" sz="2200"/>
              <a:t>Equipment</a:t>
            </a:r>
          </a:p>
          <a:p>
            <a:pPr lvl="1" eaLnBrk="1" hangingPunct="1">
              <a:lnSpc>
                <a:spcPct val="80000"/>
              </a:lnSpc>
            </a:pPr>
            <a:r>
              <a:rPr lang="en-GB" altLang="en-US" sz="2200"/>
              <a:t>Personal hygiene</a:t>
            </a:r>
          </a:p>
          <a:p>
            <a:pPr lvl="1" eaLnBrk="1" hangingPunct="1">
              <a:lnSpc>
                <a:spcPct val="80000"/>
              </a:lnSpc>
            </a:pPr>
            <a:r>
              <a:rPr lang="en-GB" altLang="en-US" sz="2200"/>
              <a:t>Training</a:t>
            </a:r>
          </a:p>
          <a:p>
            <a:pPr lvl="1" eaLnBrk="1" hangingPunct="1">
              <a:lnSpc>
                <a:spcPct val="80000"/>
              </a:lnSpc>
            </a:pPr>
            <a:r>
              <a:rPr lang="en-GB" altLang="en-US" sz="2200"/>
              <a:t>Cleaning</a:t>
            </a:r>
          </a:p>
          <a:p>
            <a:pPr lvl="1" eaLnBrk="1" hangingPunct="1">
              <a:lnSpc>
                <a:spcPct val="80000"/>
              </a:lnSpc>
            </a:pPr>
            <a:r>
              <a:rPr lang="en-GB" altLang="en-US" sz="2200"/>
              <a:t>Pest control</a:t>
            </a:r>
          </a:p>
          <a:p>
            <a:pPr lvl="1" eaLnBrk="1" hangingPunct="1">
              <a:lnSpc>
                <a:spcPct val="80000"/>
              </a:lnSpc>
            </a:pPr>
            <a:r>
              <a:rPr lang="en-GB" altLang="en-US" sz="2200"/>
              <a:t>Product withdrawal</a:t>
            </a:r>
          </a:p>
        </p:txBody>
      </p:sp>
      <p:pic>
        <p:nvPicPr>
          <p:cNvPr id="5120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GB" altLang="en-US"/>
              <a:t>Feed assurance schemes</a:t>
            </a:r>
          </a:p>
        </p:txBody>
      </p:sp>
      <p:pic>
        <p:nvPicPr>
          <p:cNvPr id="5325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484313"/>
            <a:ext cx="258603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6350" y="1320800"/>
            <a:ext cx="23780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1417638"/>
            <a:ext cx="2314575"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4" descr="red tract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2275" y="3305175"/>
            <a:ext cx="171608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en-US"/>
              <a:t>Aims</a:t>
            </a:r>
          </a:p>
        </p:txBody>
      </p:sp>
      <p:sp>
        <p:nvSpPr>
          <p:cNvPr id="20483" name="Rectangle 3"/>
          <p:cNvSpPr>
            <a:spLocks noGrp="1" noChangeArrowheads="1"/>
          </p:cNvSpPr>
          <p:nvPr>
            <p:ph type="body" idx="1"/>
          </p:nvPr>
        </p:nvSpPr>
        <p:spPr/>
        <p:txBody>
          <a:bodyPr/>
          <a:lstStyle/>
          <a:p>
            <a:pPr eaLnBrk="1" hangingPunct="1"/>
            <a:r>
              <a:rPr lang="en-GB" altLang="en-US"/>
              <a:t>To provide delegates with an overview of HACCP principles and their application to the feed industry</a:t>
            </a:r>
          </a:p>
        </p:txBody>
      </p:sp>
      <p:pic>
        <p:nvPicPr>
          <p:cNvPr id="2048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p:txBody>
          <a:bodyPr/>
          <a:lstStyle/>
          <a:p>
            <a:pPr eaLnBrk="1" hangingPunct="1"/>
            <a:r>
              <a:rPr lang="en-GB" altLang="en-US"/>
              <a:t>Preparing a HACCP</a:t>
            </a:r>
          </a:p>
        </p:txBody>
      </p:sp>
      <p:sp>
        <p:nvSpPr>
          <p:cNvPr id="55299" name="Rectangle 3"/>
          <p:cNvSpPr>
            <a:spLocks noGrp="1" noChangeArrowheads="1"/>
          </p:cNvSpPr>
          <p:nvPr>
            <p:ph type="subTitle" idx="1"/>
          </p:nvPr>
        </p:nvSpPr>
        <p:spPr/>
        <p:txBody>
          <a:bodyPr/>
          <a:lstStyle/>
          <a:p>
            <a:pPr eaLnBrk="1" hangingPunct="1"/>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GB" altLang="en-US"/>
              <a:t>Preparing a HACCP</a:t>
            </a:r>
          </a:p>
        </p:txBody>
      </p:sp>
      <p:sp>
        <p:nvSpPr>
          <p:cNvPr id="57347" name="Rectangle 3"/>
          <p:cNvSpPr>
            <a:spLocks noGrp="1" noChangeArrowheads="1"/>
          </p:cNvSpPr>
          <p:nvPr>
            <p:ph type="body" idx="1"/>
          </p:nvPr>
        </p:nvSpPr>
        <p:spPr>
          <a:xfrm>
            <a:off x="477838" y="1443038"/>
            <a:ext cx="8229600" cy="4530725"/>
          </a:xfrm>
        </p:spPr>
        <p:txBody>
          <a:bodyPr/>
          <a:lstStyle/>
          <a:p>
            <a:pPr eaLnBrk="1" hangingPunct="1"/>
            <a:r>
              <a:rPr lang="en-GB" altLang="en-US"/>
              <a:t>Integrity &amp; effectiveness of HACCP </a:t>
            </a:r>
          </a:p>
          <a:p>
            <a:pPr lvl="1" eaLnBrk="1" hangingPunct="1"/>
            <a:r>
              <a:rPr lang="en-GB" altLang="en-US"/>
              <a:t>relies on detailed preparation</a:t>
            </a:r>
          </a:p>
          <a:p>
            <a:pPr lvl="1" eaLnBrk="1" hangingPunct="1">
              <a:buFont typeface="Wingdings" pitchFamily="2" charset="2"/>
              <a:buNone/>
            </a:pPr>
            <a:endParaRPr lang="en-GB" altLang="en-US"/>
          </a:p>
          <a:p>
            <a:pPr eaLnBrk="1" hangingPunct="1"/>
            <a:r>
              <a:rPr lang="en-GB" altLang="en-US"/>
              <a:t>MyHACCP (</a:t>
            </a:r>
            <a:r>
              <a:rPr lang="en-GB" altLang="en-US">
                <a:hlinkClick r:id="rId3"/>
              </a:rPr>
              <a:t>https://myhaccp.food.gov.uk/</a:t>
            </a:r>
            <a:r>
              <a:rPr lang="en-GB" altLang="en-US"/>
              <a:t>)</a:t>
            </a:r>
          </a:p>
          <a:p>
            <a:pPr lvl="1" eaLnBrk="1" hangingPunct="1">
              <a:buFont typeface="Wingdings" pitchFamily="2" charset="2"/>
              <a:buNone/>
            </a:pPr>
            <a:endParaRPr lang="en-GB" altLang="en-US"/>
          </a:p>
          <a:p>
            <a:pPr eaLnBrk="1" hangingPunct="1">
              <a:buFont typeface="Wingdings" pitchFamily="2" charset="2"/>
              <a:buNone/>
            </a:pPr>
            <a:endParaRPr lang="en-GB" altLang="en-US"/>
          </a:p>
          <a:p>
            <a:pPr eaLnBrk="1" hangingPunct="1">
              <a:buFont typeface="Wingdings" pitchFamily="2" charset="2"/>
              <a:buNone/>
            </a:pPr>
            <a:endParaRPr lang="en-GB" altLang="en-US"/>
          </a:p>
        </p:txBody>
      </p:sp>
      <p:pic>
        <p:nvPicPr>
          <p:cNvPr id="5734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GB" altLang="en-US"/>
              <a:t>MyHACCP</a:t>
            </a:r>
          </a:p>
        </p:txBody>
      </p:sp>
      <p:pic>
        <p:nvPicPr>
          <p:cNvPr id="4" name="Content Placeholder 3"/>
          <p:cNvPicPr>
            <a:picLocks noGrp="1" noChangeAspect="1"/>
          </p:cNvPicPr>
          <p:nvPr>
            <p:ph idx="1"/>
          </p:nvPr>
        </p:nvPicPr>
        <p:blipFill rotWithShape="1">
          <a:blip r:embed="rId3"/>
          <a:srcRect t="10666" r="833" b="9333"/>
          <a:stretch/>
        </p:blipFill>
        <p:spPr>
          <a:xfrm>
            <a:off x="147592" y="1417638"/>
            <a:ext cx="8997400" cy="4536504"/>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9396" name="Rectangle 4"/>
          <p:cNvSpPr>
            <a:spLocks noChangeArrowheads="1"/>
          </p:cNvSpPr>
          <p:nvPr/>
        </p:nvSpPr>
        <p:spPr bwMode="auto">
          <a:xfrm>
            <a:off x="4140200" y="508000"/>
            <a:ext cx="3103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a:t>https://myhaccp.food.gov.uk/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GB" altLang="en-US"/>
              <a:t>MyHACCP</a:t>
            </a:r>
          </a:p>
        </p:txBody>
      </p:sp>
      <p:sp>
        <p:nvSpPr>
          <p:cNvPr id="61443" name="Content Placeholder 2"/>
          <p:cNvSpPr>
            <a:spLocks noGrp="1"/>
          </p:cNvSpPr>
          <p:nvPr>
            <p:ph idx="1"/>
          </p:nvPr>
        </p:nvSpPr>
        <p:spPr>
          <a:xfrm>
            <a:off x="457200" y="1417638"/>
            <a:ext cx="8229600" cy="4713287"/>
          </a:xfrm>
        </p:spPr>
        <p:txBody>
          <a:bodyPr/>
          <a:lstStyle/>
          <a:p>
            <a:r>
              <a:rPr lang="en-GB" altLang="en-US"/>
              <a:t>Provides businesses with: </a:t>
            </a:r>
          </a:p>
          <a:p>
            <a:pPr lvl="1"/>
            <a:r>
              <a:rPr lang="en-GB" altLang="en-US"/>
              <a:t>Web tool that leads them through a HACCP study protocol</a:t>
            </a:r>
          </a:p>
          <a:p>
            <a:pPr lvl="2"/>
            <a:r>
              <a:rPr lang="en-GB" altLang="en-US"/>
              <a:t>Focus is on their products </a:t>
            </a:r>
          </a:p>
          <a:p>
            <a:pPr lvl="2"/>
            <a:r>
              <a:rPr lang="en-GB" altLang="en-US"/>
              <a:t>also considers the prerequisites </a:t>
            </a:r>
          </a:p>
          <a:p>
            <a:endParaRPr lang="en-GB" altLang="en-US"/>
          </a:p>
        </p:txBody>
      </p:sp>
      <p:pic>
        <p:nvPicPr>
          <p:cNvPr id="614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GB" altLang="en-US"/>
              <a:t>MyHACCP</a:t>
            </a:r>
          </a:p>
        </p:txBody>
      </p:sp>
      <p:sp>
        <p:nvSpPr>
          <p:cNvPr id="63491" name="Content Placeholder 2"/>
          <p:cNvSpPr>
            <a:spLocks noGrp="1"/>
          </p:cNvSpPr>
          <p:nvPr>
            <p:ph idx="1"/>
          </p:nvPr>
        </p:nvSpPr>
        <p:spPr/>
        <p:txBody>
          <a:bodyPr/>
          <a:lstStyle/>
          <a:p>
            <a:pPr>
              <a:buClr>
                <a:srgbClr val="CC9900"/>
              </a:buClr>
            </a:pPr>
            <a:r>
              <a:rPr lang="en-GB" altLang="en-US" sz="2600">
                <a:solidFill>
                  <a:srgbClr val="000000"/>
                </a:solidFill>
              </a:rPr>
              <a:t>Tiered guidance on: </a:t>
            </a:r>
          </a:p>
          <a:p>
            <a:pPr lvl="1">
              <a:buClr>
                <a:srgbClr val="3B812F"/>
              </a:buClr>
            </a:pPr>
            <a:r>
              <a:rPr lang="en-GB" altLang="en-US" sz="2200">
                <a:solidFill>
                  <a:srgbClr val="000000"/>
                </a:solidFill>
              </a:rPr>
              <a:t>Preparation for a HACCP study </a:t>
            </a:r>
          </a:p>
          <a:p>
            <a:pPr lvl="1">
              <a:buClr>
                <a:srgbClr val="3B812F"/>
              </a:buClr>
            </a:pPr>
            <a:r>
              <a:rPr lang="en-GB" altLang="en-US" sz="2200">
                <a:solidFill>
                  <a:srgbClr val="000000"/>
                </a:solidFill>
              </a:rPr>
              <a:t>Working through each of the HACCP principles </a:t>
            </a:r>
          </a:p>
          <a:p>
            <a:pPr lvl="1">
              <a:buClr>
                <a:srgbClr val="3B812F"/>
              </a:buClr>
            </a:pPr>
            <a:r>
              <a:rPr lang="en-GB" altLang="en-US" sz="2200">
                <a:solidFill>
                  <a:srgbClr val="000000"/>
                </a:solidFill>
              </a:rPr>
              <a:t>Identification of hazards, their analysis, CCPs and control </a:t>
            </a:r>
          </a:p>
        </p:txBody>
      </p:sp>
      <p:pic>
        <p:nvPicPr>
          <p:cNvPr id="6349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GB" altLang="en-US"/>
              <a:t>MyHACCP</a:t>
            </a:r>
          </a:p>
        </p:txBody>
      </p:sp>
      <p:sp>
        <p:nvSpPr>
          <p:cNvPr id="65539" name="Content Placeholder 2"/>
          <p:cNvSpPr>
            <a:spLocks noGrp="1"/>
          </p:cNvSpPr>
          <p:nvPr>
            <p:ph idx="1"/>
          </p:nvPr>
        </p:nvSpPr>
        <p:spPr/>
        <p:txBody>
          <a:bodyPr/>
          <a:lstStyle/>
          <a:p>
            <a:pPr>
              <a:buClr>
                <a:srgbClr val="CC9900"/>
              </a:buClr>
            </a:pPr>
            <a:r>
              <a:rPr lang="en-GB" altLang="en-US" sz="2600">
                <a:solidFill>
                  <a:srgbClr val="000000"/>
                </a:solidFill>
              </a:rPr>
              <a:t>External web links to relevant information </a:t>
            </a:r>
          </a:p>
          <a:p>
            <a:pPr>
              <a:buClr>
                <a:srgbClr val="CC9900"/>
              </a:buClr>
            </a:pPr>
            <a:r>
              <a:rPr lang="en-GB" altLang="en-US" sz="2600">
                <a:solidFill>
                  <a:srgbClr val="000000"/>
                </a:solidFill>
              </a:rPr>
              <a:t>Pdf output of </a:t>
            </a:r>
          </a:p>
          <a:p>
            <a:pPr lvl="1">
              <a:buClr>
                <a:srgbClr val="3B812F"/>
              </a:buClr>
            </a:pPr>
            <a:r>
              <a:rPr lang="en-GB" altLang="en-US" sz="2200">
                <a:solidFill>
                  <a:srgbClr val="000000"/>
                </a:solidFill>
              </a:rPr>
              <a:t>the finished HACCP study and; </a:t>
            </a:r>
          </a:p>
          <a:p>
            <a:pPr lvl="1">
              <a:buClr>
                <a:srgbClr val="3B812F"/>
              </a:buClr>
            </a:pPr>
            <a:r>
              <a:rPr lang="en-GB" altLang="en-US" sz="2200">
                <a:solidFill>
                  <a:srgbClr val="000000"/>
                </a:solidFill>
              </a:rPr>
              <a:t>HACCP based controls. </a:t>
            </a:r>
          </a:p>
          <a:p>
            <a:endParaRPr lang="en-GB" altLang="en-US"/>
          </a:p>
        </p:txBody>
      </p:sp>
      <p:pic>
        <p:nvPicPr>
          <p:cNvPr id="6554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a:t>HACCP – First Steps</a:t>
            </a:r>
          </a:p>
        </p:txBody>
      </p:sp>
      <p:grpSp>
        <p:nvGrpSpPr>
          <p:cNvPr id="67587" name="Group 6"/>
          <p:cNvGrpSpPr>
            <a:grpSpLocks noChangeAspect="1"/>
          </p:cNvGrpSpPr>
          <p:nvPr/>
        </p:nvGrpSpPr>
        <p:grpSpPr bwMode="auto">
          <a:xfrm>
            <a:off x="2439988" y="1038225"/>
            <a:ext cx="3165475" cy="5076825"/>
            <a:chOff x="2018" y="890"/>
            <a:chExt cx="1852" cy="2971"/>
          </a:xfrm>
        </p:grpSpPr>
        <p:sp>
          <p:nvSpPr>
            <p:cNvPr id="67590" name="AutoShape 5"/>
            <p:cNvSpPr>
              <a:spLocks noChangeAspect="1" noChangeArrowheads="1" noTextEdit="1"/>
            </p:cNvSpPr>
            <p:nvPr/>
          </p:nvSpPr>
          <p:spPr bwMode="auto">
            <a:xfrm>
              <a:off x="2018" y="890"/>
              <a:ext cx="1852" cy="2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7591" name="Line 7"/>
            <p:cNvSpPr>
              <a:spLocks noChangeShapeType="1"/>
            </p:cNvSpPr>
            <p:nvPr/>
          </p:nvSpPr>
          <p:spPr bwMode="auto">
            <a:xfrm>
              <a:off x="2944" y="1191"/>
              <a:ext cx="1" cy="2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592" name="Line 8"/>
            <p:cNvSpPr>
              <a:spLocks noChangeShapeType="1"/>
            </p:cNvSpPr>
            <p:nvPr/>
          </p:nvSpPr>
          <p:spPr bwMode="auto">
            <a:xfrm>
              <a:off x="2944" y="1900"/>
              <a:ext cx="1" cy="2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593" name="Line 9"/>
            <p:cNvSpPr>
              <a:spLocks noChangeShapeType="1"/>
            </p:cNvSpPr>
            <p:nvPr/>
          </p:nvSpPr>
          <p:spPr bwMode="auto">
            <a:xfrm>
              <a:off x="2944" y="2608"/>
              <a:ext cx="1" cy="2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594" name="Line 10"/>
            <p:cNvSpPr>
              <a:spLocks noChangeShapeType="1"/>
            </p:cNvSpPr>
            <p:nvPr/>
          </p:nvSpPr>
          <p:spPr bwMode="auto">
            <a:xfrm>
              <a:off x="2944" y="3316"/>
              <a:ext cx="1" cy="2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595" name="Rectangle 11"/>
            <p:cNvSpPr>
              <a:spLocks noChangeArrowheads="1"/>
            </p:cNvSpPr>
            <p:nvPr/>
          </p:nvSpPr>
          <p:spPr bwMode="auto">
            <a:xfrm>
              <a:off x="2039" y="3560"/>
              <a:ext cx="1810" cy="28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7596" name="Rectangle 12"/>
            <p:cNvSpPr>
              <a:spLocks noChangeArrowheads="1"/>
            </p:cNvSpPr>
            <p:nvPr/>
          </p:nvSpPr>
          <p:spPr bwMode="auto">
            <a:xfrm>
              <a:off x="2087" y="3608"/>
              <a:ext cx="1609"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900" b="1">
                  <a:solidFill>
                    <a:srgbClr val="000000"/>
                  </a:solidFill>
                </a:rPr>
                <a:t>Verify the Flow Diagram</a:t>
              </a:r>
              <a:endParaRPr lang="en-GB" altLang="en-US"/>
            </a:p>
          </p:txBody>
        </p:sp>
        <p:sp>
          <p:nvSpPr>
            <p:cNvPr id="67597" name="Rectangle 13"/>
            <p:cNvSpPr>
              <a:spLocks noChangeArrowheads="1"/>
            </p:cNvSpPr>
            <p:nvPr/>
          </p:nvSpPr>
          <p:spPr bwMode="auto">
            <a:xfrm>
              <a:off x="2039" y="3560"/>
              <a:ext cx="1810" cy="280"/>
            </a:xfrm>
            <a:prstGeom prst="rect">
              <a:avLst/>
            </a:prstGeom>
            <a:noFill/>
            <a:ln w="17463">
              <a:solidFill>
                <a:srgbClr val="5E574E"/>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7598" name="Rectangle 14"/>
            <p:cNvSpPr>
              <a:spLocks noChangeArrowheads="1"/>
            </p:cNvSpPr>
            <p:nvPr/>
          </p:nvSpPr>
          <p:spPr bwMode="auto">
            <a:xfrm>
              <a:off x="2039" y="2851"/>
              <a:ext cx="1810" cy="46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7599" name="Rectangle 15"/>
            <p:cNvSpPr>
              <a:spLocks noChangeArrowheads="1"/>
            </p:cNvSpPr>
            <p:nvPr/>
          </p:nvSpPr>
          <p:spPr bwMode="auto">
            <a:xfrm>
              <a:off x="2140" y="2899"/>
              <a:ext cx="1515"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900" b="1">
                  <a:solidFill>
                    <a:srgbClr val="000000"/>
                  </a:solidFill>
                </a:rPr>
                <a:t>Develop Flow Diagram</a:t>
              </a:r>
              <a:endParaRPr lang="en-GB" altLang="en-US"/>
            </a:p>
          </p:txBody>
        </p:sp>
        <p:sp>
          <p:nvSpPr>
            <p:cNvPr id="67600" name="Rectangle 16"/>
            <p:cNvSpPr>
              <a:spLocks noChangeArrowheads="1"/>
            </p:cNvSpPr>
            <p:nvPr/>
          </p:nvSpPr>
          <p:spPr bwMode="auto">
            <a:xfrm>
              <a:off x="2568" y="3084"/>
              <a:ext cx="72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900" b="1">
                  <a:solidFill>
                    <a:srgbClr val="000000"/>
                  </a:solidFill>
                </a:rPr>
                <a:t>of Process</a:t>
              </a:r>
              <a:endParaRPr lang="en-GB" altLang="en-US"/>
            </a:p>
          </p:txBody>
        </p:sp>
        <p:sp>
          <p:nvSpPr>
            <p:cNvPr id="67601" name="Rectangle 17"/>
            <p:cNvSpPr>
              <a:spLocks noChangeArrowheads="1"/>
            </p:cNvSpPr>
            <p:nvPr/>
          </p:nvSpPr>
          <p:spPr bwMode="auto">
            <a:xfrm>
              <a:off x="2039" y="2851"/>
              <a:ext cx="1810" cy="465"/>
            </a:xfrm>
            <a:prstGeom prst="rect">
              <a:avLst/>
            </a:prstGeom>
            <a:noFill/>
            <a:ln w="17463">
              <a:solidFill>
                <a:srgbClr val="5E574E"/>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7602" name="Rectangle 18"/>
            <p:cNvSpPr>
              <a:spLocks noChangeArrowheads="1"/>
            </p:cNvSpPr>
            <p:nvPr/>
          </p:nvSpPr>
          <p:spPr bwMode="auto">
            <a:xfrm>
              <a:off x="2039" y="2143"/>
              <a:ext cx="1810" cy="46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7603" name="Rectangle 19"/>
            <p:cNvSpPr>
              <a:spLocks noChangeArrowheads="1"/>
            </p:cNvSpPr>
            <p:nvPr/>
          </p:nvSpPr>
          <p:spPr bwMode="auto">
            <a:xfrm>
              <a:off x="2298" y="2191"/>
              <a:ext cx="122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900" b="1">
                  <a:solidFill>
                    <a:srgbClr val="000000"/>
                  </a:solidFill>
                </a:rPr>
                <a:t>Describe Intended</a:t>
              </a:r>
              <a:endParaRPr lang="en-GB" altLang="en-US"/>
            </a:p>
          </p:txBody>
        </p:sp>
        <p:sp>
          <p:nvSpPr>
            <p:cNvPr id="67604" name="Rectangle 20"/>
            <p:cNvSpPr>
              <a:spLocks noChangeArrowheads="1"/>
            </p:cNvSpPr>
            <p:nvPr/>
          </p:nvSpPr>
          <p:spPr bwMode="auto">
            <a:xfrm>
              <a:off x="2233" y="2376"/>
              <a:ext cx="129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900" b="1">
                  <a:solidFill>
                    <a:srgbClr val="000000"/>
                  </a:solidFill>
                </a:rPr>
                <a:t>   Use &amp; Customers</a:t>
              </a:r>
              <a:endParaRPr lang="en-GB" altLang="en-US"/>
            </a:p>
          </p:txBody>
        </p:sp>
        <p:sp>
          <p:nvSpPr>
            <p:cNvPr id="67605" name="Rectangle 21"/>
            <p:cNvSpPr>
              <a:spLocks noChangeArrowheads="1"/>
            </p:cNvSpPr>
            <p:nvPr/>
          </p:nvSpPr>
          <p:spPr bwMode="auto">
            <a:xfrm>
              <a:off x="2039" y="2143"/>
              <a:ext cx="1810" cy="465"/>
            </a:xfrm>
            <a:prstGeom prst="rect">
              <a:avLst/>
            </a:prstGeom>
            <a:noFill/>
            <a:ln w="17463">
              <a:solidFill>
                <a:srgbClr val="5E574E"/>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7606" name="Rectangle 22"/>
            <p:cNvSpPr>
              <a:spLocks noChangeArrowheads="1"/>
            </p:cNvSpPr>
            <p:nvPr/>
          </p:nvSpPr>
          <p:spPr bwMode="auto">
            <a:xfrm>
              <a:off x="2039" y="1435"/>
              <a:ext cx="1810" cy="46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7607" name="Rectangle 23"/>
            <p:cNvSpPr>
              <a:spLocks noChangeArrowheads="1"/>
            </p:cNvSpPr>
            <p:nvPr/>
          </p:nvSpPr>
          <p:spPr bwMode="auto">
            <a:xfrm>
              <a:off x="2272" y="1483"/>
              <a:ext cx="97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900" b="1">
                  <a:solidFill>
                    <a:srgbClr val="000000"/>
                  </a:solidFill>
                </a:rPr>
                <a:t>Describe Feed</a:t>
              </a:r>
              <a:endParaRPr lang="en-GB" altLang="en-US"/>
            </a:p>
          </p:txBody>
        </p:sp>
        <p:sp>
          <p:nvSpPr>
            <p:cNvPr id="67608" name="Rectangle 24"/>
            <p:cNvSpPr>
              <a:spLocks noChangeArrowheads="1"/>
            </p:cNvSpPr>
            <p:nvPr/>
          </p:nvSpPr>
          <p:spPr bwMode="auto">
            <a:xfrm>
              <a:off x="2531" y="1668"/>
              <a:ext cx="934"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900" b="1">
                  <a:solidFill>
                    <a:srgbClr val="000000"/>
                  </a:solidFill>
                </a:rPr>
                <a:t>&amp; Distribution</a:t>
              </a:r>
              <a:endParaRPr lang="en-GB" altLang="en-US"/>
            </a:p>
          </p:txBody>
        </p:sp>
        <p:sp>
          <p:nvSpPr>
            <p:cNvPr id="67609" name="Rectangle 25"/>
            <p:cNvSpPr>
              <a:spLocks noChangeArrowheads="1"/>
            </p:cNvSpPr>
            <p:nvPr/>
          </p:nvSpPr>
          <p:spPr bwMode="auto">
            <a:xfrm>
              <a:off x="2039" y="1435"/>
              <a:ext cx="1810" cy="465"/>
            </a:xfrm>
            <a:prstGeom prst="rect">
              <a:avLst/>
            </a:prstGeom>
            <a:noFill/>
            <a:ln w="17463">
              <a:solidFill>
                <a:srgbClr val="5E574E"/>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7610" name="Rectangle 26"/>
            <p:cNvSpPr>
              <a:spLocks noChangeArrowheads="1"/>
            </p:cNvSpPr>
            <p:nvPr/>
          </p:nvSpPr>
          <p:spPr bwMode="auto">
            <a:xfrm>
              <a:off x="2039" y="911"/>
              <a:ext cx="1810" cy="28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7611" name="Rectangle 27"/>
            <p:cNvSpPr>
              <a:spLocks noChangeArrowheads="1"/>
            </p:cNvSpPr>
            <p:nvPr/>
          </p:nvSpPr>
          <p:spPr bwMode="auto">
            <a:xfrm>
              <a:off x="2092" y="959"/>
              <a:ext cx="1619"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900" b="1">
                  <a:solidFill>
                    <a:srgbClr val="000000"/>
                  </a:solidFill>
                </a:rPr>
                <a:t>Assemble HACCP Team</a:t>
              </a:r>
              <a:endParaRPr lang="en-GB" altLang="en-US"/>
            </a:p>
          </p:txBody>
        </p:sp>
        <p:sp>
          <p:nvSpPr>
            <p:cNvPr id="67612" name="Rectangle 28"/>
            <p:cNvSpPr>
              <a:spLocks noChangeArrowheads="1"/>
            </p:cNvSpPr>
            <p:nvPr/>
          </p:nvSpPr>
          <p:spPr bwMode="auto">
            <a:xfrm>
              <a:off x="2039" y="911"/>
              <a:ext cx="1810" cy="280"/>
            </a:xfrm>
            <a:prstGeom prst="rect">
              <a:avLst/>
            </a:prstGeom>
            <a:noFill/>
            <a:ln w="17463">
              <a:solidFill>
                <a:srgbClr val="5E574E"/>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pic>
        <p:nvPicPr>
          <p:cNvPr id="67589" name="Pictur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GB" altLang="en-US"/>
              <a:t>HACCP team</a:t>
            </a:r>
          </a:p>
        </p:txBody>
      </p:sp>
      <p:sp>
        <p:nvSpPr>
          <p:cNvPr id="69635" name="Rectangle 3"/>
          <p:cNvSpPr>
            <a:spLocks noGrp="1" noChangeArrowheads="1"/>
          </p:cNvSpPr>
          <p:nvPr>
            <p:ph type="body" idx="1"/>
          </p:nvPr>
        </p:nvSpPr>
        <p:spPr/>
        <p:txBody>
          <a:bodyPr/>
          <a:lstStyle/>
          <a:p>
            <a:pPr eaLnBrk="1" hangingPunct="1"/>
            <a:r>
              <a:rPr lang="en-GB" altLang="en-US"/>
              <a:t>Responsible for undertaking HACCP</a:t>
            </a:r>
          </a:p>
          <a:p>
            <a:pPr eaLnBrk="1" hangingPunct="1"/>
            <a:r>
              <a:rPr lang="en-GB" altLang="en-US"/>
              <a:t>Should include representatives from all aspects of business</a:t>
            </a:r>
          </a:p>
          <a:p>
            <a:pPr eaLnBrk="1" hangingPunct="1"/>
            <a:r>
              <a:rPr lang="en-GB" altLang="en-US"/>
              <a:t>In large premises, could include:</a:t>
            </a:r>
          </a:p>
          <a:p>
            <a:pPr lvl="1" eaLnBrk="1" hangingPunct="1"/>
            <a:r>
              <a:rPr lang="en-GB" altLang="en-US"/>
              <a:t>Production manager</a:t>
            </a:r>
          </a:p>
          <a:p>
            <a:pPr lvl="1" eaLnBrk="1" hangingPunct="1"/>
            <a:r>
              <a:rPr lang="en-GB" altLang="en-US"/>
              <a:t>Process engineer</a:t>
            </a:r>
          </a:p>
          <a:p>
            <a:pPr lvl="1" eaLnBrk="1" hangingPunct="1"/>
            <a:r>
              <a:rPr lang="en-GB" altLang="en-US"/>
              <a:t>Operator(s)</a:t>
            </a:r>
          </a:p>
          <a:p>
            <a:pPr lvl="1" eaLnBrk="1" hangingPunct="1"/>
            <a:r>
              <a:rPr lang="en-GB" altLang="en-US"/>
              <a:t>QA/Technical manager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GB" altLang="en-US"/>
              <a:t>HACCP team</a:t>
            </a:r>
          </a:p>
        </p:txBody>
      </p:sp>
      <p:sp>
        <p:nvSpPr>
          <p:cNvPr id="71683" name="Rectangle 3"/>
          <p:cNvSpPr>
            <a:spLocks noGrp="1" noChangeArrowheads="1"/>
          </p:cNvSpPr>
          <p:nvPr>
            <p:ph type="body" idx="1"/>
          </p:nvPr>
        </p:nvSpPr>
        <p:spPr/>
        <p:txBody>
          <a:bodyPr/>
          <a:lstStyle/>
          <a:p>
            <a:pPr eaLnBrk="1" hangingPunct="1"/>
            <a:r>
              <a:rPr lang="en-GB" altLang="en-US"/>
              <a:t>In small premises</a:t>
            </a:r>
          </a:p>
          <a:p>
            <a:pPr lvl="1" eaLnBrk="1" hangingPunct="1"/>
            <a:r>
              <a:rPr lang="en-GB" altLang="en-US"/>
              <a:t>Feed Business Operator</a:t>
            </a:r>
          </a:p>
          <a:p>
            <a:pPr lvl="1" eaLnBrk="1" hangingPunct="1"/>
            <a:r>
              <a:rPr lang="en-GB" altLang="en-US"/>
              <a:t>Staff</a:t>
            </a:r>
          </a:p>
          <a:p>
            <a:pPr eaLnBrk="1" hangingPunct="1"/>
            <a:r>
              <a:rPr lang="en-GB" altLang="en-US"/>
              <a:t>Team must have access to technical information to be effective</a:t>
            </a:r>
          </a:p>
          <a:p>
            <a:pPr eaLnBrk="1" hangingPunct="1">
              <a:buFont typeface="Wingdings" pitchFamily="2" charset="2"/>
              <a:buNone/>
            </a:pPr>
            <a:endParaRPr lang="en-GB" altLang="en-US"/>
          </a:p>
        </p:txBody>
      </p:sp>
      <p:pic>
        <p:nvPicPr>
          <p:cNvPr id="7168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GB" altLang="en-US"/>
              <a:t>Description of Feed</a:t>
            </a:r>
            <a:endParaRPr lang="en-US" altLang="en-US"/>
          </a:p>
        </p:txBody>
      </p:sp>
      <p:sp>
        <p:nvSpPr>
          <p:cNvPr id="73731" name="Rectangle 3"/>
          <p:cNvSpPr>
            <a:spLocks noGrp="1" noChangeArrowheads="1"/>
          </p:cNvSpPr>
          <p:nvPr>
            <p:ph type="body" idx="1"/>
          </p:nvPr>
        </p:nvSpPr>
        <p:spPr/>
        <p:txBody>
          <a:bodyPr/>
          <a:lstStyle/>
          <a:p>
            <a:pPr eaLnBrk="1" hangingPunct="1"/>
            <a:r>
              <a:rPr lang="en-GB" altLang="en-US"/>
              <a:t>HACCP team must understand key characteristics of feed</a:t>
            </a:r>
          </a:p>
          <a:p>
            <a:pPr lvl="1" eaLnBrk="1" hangingPunct="1"/>
            <a:r>
              <a:rPr lang="en-GB" altLang="en-US"/>
              <a:t>Chemical composition</a:t>
            </a:r>
          </a:p>
          <a:p>
            <a:pPr lvl="1" eaLnBrk="1" hangingPunct="1"/>
            <a:r>
              <a:rPr lang="en-GB" altLang="en-US"/>
              <a:t>Physical state</a:t>
            </a:r>
          </a:p>
          <a:p>
            <a:pPr lvl="1" eaLnBrk="1" hangingPunct="1"/>
            <a:r>
              <a:rPr lang="en-GB" altLang="en-US"/>
              <a:t>Packaging</a:t>
            </a:r>
          </a:p>
          <a:p>
            <a:pPr lvl="1" eaLnBrk="1" hangingPunct="1"/>
            <a:r>
              <a:rPr lang="en-GB" altLang="en-US"/>
              <a:t>Shelf life</a:t>
            </a:r>
          </a:p>
          <a:p>
            <a:pPr lvl="1" eaLnBrk="1" hangingPunct="1"/>
            <a:r>
              <a:rPr lang="en-GB" altLang="en-US"/>
              <a:t>Labelling information</a:t>
            </a:r>
            <a:endParaRPr lang="en-US" altLang="en-US"/>
          </a:p>
        </p:txBody>
      </p:sp>
      <p:pic>
        <p:nvPicPr>
          <p:cNvPr id="7373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ltLang="en-US"/>
              <a:t>Objectives</a:t>
            </a:r>
          </a:p>
        </p:txBody>
      </p:sp>
      <p:sp>
        <p:nvSpPr>
          <p:cNvPr id="21507" name="Rectangle 3"/>
          <p:cNvSpPr>
            <a:spLocks noGrp="1" noChangeArrowheads="1"/>
          </p:cNvSpPr>
          <p:nvPr>
            <p:ph type="body" idx="1"/>
          </p:nvPr>
        </p:nvSpPr>
        <p:spPr>
          <a:xfrm>
            <a:off x="457200" y="1417638"/>
            <a:ext cx="8229600" cy="4530725"/>
          </a:xfrm>
        </p:spPr>
        <p:txBody>
          <a:bodyPr/>
          <a:lstStyle/>
          <a:p>
            <a:pPr eaLnBrk="1" hangingPunct="1"/>
            <a:r>
              <a:rPr lang="en-GB" altLang="en-US"/>
              <a:t>This course seeks to:</a:t>
            </a:r>
          </a:p>
          <a:p>
            <a:pPr lvl="1" eaLnBrk="1" hangingPunct="1"/>
            <a:r>
              <a:rPr lang="en-GB" altLang="en-US"/>
              <a:t>Review main principles of HACCP</a:t>
            </a:r>
          </a:p>
          <a:p>
            <a:pPr lvl="1" eaLnBrk="1" hangingPunct="1"/>
            <a:r>
              <a:rPr lang="en-GB" altLang="en-US"/>
              <a:t>Consider role of pre-requisite programmes in HACCP systems</a:t>
            </a:r>
          </a:p>
          <a:p>
            <a:pPr lvl="1" eaLnBrk="1" hangingPunct="1"/>
            <a:r>
              <a:rPr lang="en-GB" altLang="en-US"/>
              <a:t>Examine the main processes in production of HACCP systems</a:t>
            </a:r>
          </a:p>
          <a:p>
            <a:pPr lvl="1" eaLnBrk="1" hangingPunct="1"/>
            <a:r>
              <a:rPr lang="en-GB" altLang="en-US"/>
              <a:t>Provide delegates with practical tips on assessment of HACCP systems</a:t>
            </a:r>
          </a:p>
          <a:p>
            <a:pPr lvl="1" eaLnBrk="1" hangingPunct="1"/>
            <a:endParaRPr lang="en-GB" altLang="en-US"/>
          </a:p>
        </p:txBody>
      </p:sp>
      <p:pic>
        <p:nvPicPr>
          <p:cNvPr id="2150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GB" altLang="en-US"/>
              <a:t>Intended use</a:t>
            </a:r>
            <a:endParaRPr lang="en-US" altLang="en-US"/>
          </a:p>
        </p:txBody>
      </p:sp>
      <p:sp>
        <p:nvSpPr>
          <p:cNvPr id="75779" name="Rectangle 3"/>
          <p:cNvSpPr>
            <a:spLocks noGrp="1" noChangeArrowheads="1"/>
          </p:cNvSpPr>
          <p:nvPr>
            <p:ph type="body" idx="1"/>
          </p:nvPr>
        </p:nvSpPr>
        <p:spPr/>
        <p:txBody>
          <a:bodyPr/>
          <a:lstStyle/>
          <a:p>
            <a:pPr eaLnBrk="1" hangingPunct="1">
              <a:lnSpc>
                <a:spcPct val="90000"/>
              </a:lnSpc>
            </a:pPr>
            <a:r>
              <a:rPr lang="en-GB" altLang="en-US"/>
              <a:t>Ready to eat</a:t>
            </a:r>
          </a:p>
          <a:p>
            <a:pPr lvl="1" eaLnBrk="1" hangingPunct="1">
              <a:lnSpc>
                <a:spcPct val="90000"/>
              </a:lnSpc>
            </a:pPr>
            <a:r>
              <a:rPr lang="en-GB" altLang="en-US"/>
              <a:t>Further processing by customer</a:t>
            </a:r>
          </a:p>
          <a:p>
            <a:pPr eaLnBrk="1" hangingPunct="1">
              <a:lnSpc>
                <a:spcPct val="90000"/>
              </a:lnSpc>
            </a:pPr>
            <a:r>
              <a:rPr lang="en-GB" altLang="en-US"/>
              <a:t>Target group:</a:t>
            </a:r>
          </a:p>
          <a:p>
            <a:pPr lvl="1" eaLnBrk="1" hangingPunct="1">
              <a:lnSpc>
                <a:spcPct val="90000"/>
              </a:lnSpc>
            </a:pPr>
            <a:r>
              <a:rPr lang="en-GB" altLang="en-US"/>
              <a:t>Feed – species of animal</a:t>
            </a:r>
          </a:p>
          <a:p>
            <a:pPr lvl="1" eaLnBrk="1" hangingPunct="1">
              <a:lnSpc>
                <a:spcPct val="90000"/>
              </a:lnSpc>
            </a:pPr>
            <a:endParaRPr lang="en-GB" altLang="en-US"/>
          </a:p>
          <a:p>
            <a:pPr eaLnBrk="1" hangingPunct="1">
              <a:lnSpc>
                <a:spcPct val="90000"/>
              </a:lnSpc>
            </a:pPr>
            <a:r>
              <a:rPr lang="en-GB" altLang="en-US"/>
              <a:t>Likelihood of misuse</a:t>
            </a:r>
          </a:p>
          <a:p>
            <a:pPr lvl="1" eaLnBrk="1" hangingPunct="1">
              <a:lnSpc>
                <a:spcPct val="90000"/>
              </a:lnSpc>
            </a:pPr>
            <a:r>
              <a:rPr lang="en-GB" altLang="en-US"/>
              <a:t>Temperature abuse</a:t>
            </a:r>
          </a:p>
          <a:p>
            <a:pPr lvl="1" eaLnBrk="1" hangingPunct="1">
              <a:lnSpc>
                <a:spcPct val="90000"/>
              </a:lnSpc>
            </a:pPr>
            <a:r>
              <a:rPr lang="en-GB" altLang="en-US"/>
              <a:t>Preparation of feed</a:t>
            </a:r>
            <a:endParaRPr lang="en-US" altLang="en-US"/>
          </a:p>
        </p:txBody>
      </p:sp>
      <p:pic>
        <p:nvPicPr>
          <p:cNvPr id="7578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323850" y="836613"/>
            <a:ext cx="8855075" cy="4537075"/>
          </a:xfrm>
          <a:noFill/>
        </p:spPr>
      </p:pic>
      <p:pic>
        <p:nvPicPr>
          <p:cNvPr id="7782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GB" altLang="en-US"/>
              <a:t>Flow diagram</a:t>
            </a:r>
            <a:endParaRPr lang="en-US" altLang="en-US"/>
          </a:p>
        </p:txBody>
      </p:sp>
      <p:sp>
        <p:nvSpPr>
          <p:cNvPr id="79875" name="Rectangle 3"/>
          <p:cNvSpPr>
            <a:spLocks noGrp="1" noChangeArrowheads="1"/>
          </p:cNvSpPr>
          <p:nvPr>
            <p:ph type="body" sz="half" idx="1"/>
          </p:nvPr>
        </p:nvSpPr>
        <p:spPr>
          <a:xfrm>
            <a:off x="457200" y="1600200"/>
            <a:ext cx="2667000" cy="4530725"/>
          </a:xfrm>
        </p:spPr>
        <p:txBody>
          <a:bodyPr/>
          <a:lstStyle/>
          <a:p>
            <a:pPr eaLnBrk="1" hangingPunct="1"/>
            <a:r>
              <a:rPr lang="en-GB" altLang="en-US" sz="2600"/>
              <a:t>Include </a:t>
            </a:r>
          </a:p>
          <a:p>
            <a:pPr lvl="1" eaLnBrk="1" hangingPunct="1"/>
            <a:r>
              <a:rPr lang="en-GB" altLang="en-US" sz="2200"/>
              <a:t>main steps in process</a:t>
            </a:r>
          </a:p>
          <a:p>
            <a:pPr eaLnBrk="1" hangingPunct="1"/>
            <a:r>
              <a:rPr lang="en-GB" altLang="en-US" sz="2600"/>
              <a:t>Easy to read</a:t>
            </a:r>
          </a:p>
          <a:p>
            <a:pPr eaLnBrk="1" hangingPunct="1"/>
            <a:r>
              <a:rPr lang="en-GB" altLang="en-US" sz="2600"/>
              <a:t>Concise</a:t>
            </a:r>
            <a:endParaRPr lang="en-US" altLang="en-US" sz="2600"/>
          </a:p>
        </p:txBody>
      </p:sp>
      <p:pic>
        <p:nvPicPr>
          <p:cNvPr id="79876" name="Picture 4"/>
          <p:cNvPicPr>
            <a:picLocks noChangeAspect="1" noChangeArrowheads="1"/>
          </p:cNvPicPr>
          <p:nvPr/>
        </p:nvPicPr>
        <p:blipFill>
          <a:blip r:embed="rId3">
            <a:extLst>
              <a:ext uri="{28A0092B-C50C-407E-A947-70E740481C1C}">
                <a14:useLocalDpi xmlns:a14="http://schemas.microsoft.com/office/drawing/2010/main" val="0"/>
              </a:ext>
            </a:extLst>
          </a:blip>
          <a:srcRect l="-2623" t="9578"/>
          <a:stretch>
            <a:fillRect/>
          </a:stretch>
        </p:blipFill>
        <p:spPr bwMode="auto">
          <a:xfrm>
            <a:off x="3633788" y="0"/>
            <a:ext cx="3241675" cy="679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5"/>
          <p:cNvSpPr>
            <a:spLocks noGrp="1"/>
          </p:cNvSpPr>
          <p:nvPr>
            <p:ph type="title"/>
          </p:nvPr>
        </p:nvSpPr>
        <p:spPr/>
        <p:txBody>
          <a:bodyPr/>
          <a:lstStyle/>
          <a:p>
            <a:r>
              <a:rPr lang="en-GB" altLang="en-US"/>
              <a:t>Process Flow diagram (PFD)</a:t>
            </a:r>
          </a:p>
        </p:txBody>
      </p:sp>
      <p:sp>
        <p:nvSpPr>
          <p:cNvPr id="7" name="Content Placeholder 6"/>
          <p:cNvSpPr>
            <a:spLocks noGrp="1"/>
          </p:cNvSpPr>
          <p:nvPr>
            <p:ph idx="1"/>
          </p:nvPr>
        </p:nvSpPr>
        <p:spPr/>
        <p:txBody>
          <a:bodyPr/>
          <a:lstStyle/>
          <a:p>
            <a:pPr>
              <a:defRPr/>
            </a:pPr>
            <a:r>
              <a:rPr lang="en-GB" sz="2600" dirty="0"/>
              <a:t>Identifies all key stages of the feed activity</a:t>
            </a:r>
          </a:p>
          <a:p>
            <a:pPr marL="0" indent="0">
              <a:buFont typeface="Wingdings" pitchFamily="2" charset="2"/>
              <a:buNone/>
              <a:defRPr/>
            </a:pPr>
            <a:endParaRPr lang="en-GB" sz="2600" dirty="0"/>
          </a:p>
          <a:p>
            <a:pPr>
              <a:defRPr/>
            </a:pPr>
            <a:r>
              <a:rPr lang="en-GB" sz="2600" dirty="0"/>
              <a:t>From purchase and receipt of raw materials to the supply of the finished feed</a:t>
            </a:r>
          </a:p>
          <a:p>
            <a:pPr marL="0" indent="0">
              <a:buFont typeface="Wingdings" pitchFamily="2" charset="2"/>
              <a:buNone/>
              <a:defRPr/>
            </a:pPr>
            <a:endParaRPr lang="en-GB" sz="2600" dirty="0"/>
          </a:p>
          <a:p>
            <a:pPr>
              <a:defRPr/>
            </a:pPr>
            <a:r>
              <a:rPr lang="en-GB" sz="2600" dirty="0"/>
              <a:t>PFD should be detailed enough to identify key stages but not over complicated</a:t>
            </a:r>
          </a:p>
        </p:txBody>
      </p:sp>
      <p:pic>
        <p:nvPicPr>
          <p:cNvPr id="819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GB" altLang="en-US"/>
              <a:t>Verification of flow diagram</a:t>
            </a:r>
          </a:p>
        </p:txBody>
      </p:sp>
      <p:sp>
        <p:nvSpPr>
          <p:cNvPr id="83971" name="Rectangle 3"/>
          <p:cNvSpPr>
            <a:spLocks noGrp="1" noChangeArrowheads="1"/>
          </p:cNvSpPr>
          <p:nvPr>
            <p:ph type="body" idx="1"/>
          </p:nvPr>
        </p:nvSpPr>
        <p:spPr/>
        <p:txBody>
          <a:bodyPr/>
          <a:lstStyle/>
          <a:p>
            <a:pPr eaLnBrk="1" hangingPunct="1"/>
            <a:r>
              <a:rPr lang="en-GB" altLang="en-US"/>
              <a:t>Members of HACCP ‘walk the process’</a:t>
            </a:r>
          </a:p>
          <a:p>
            <a:pPr lvl="1" eaLnBrk="1" hangingPunct="1"/>
            <a:r>
              <a:rPr lang="en-GB" altLang="en-US"/>
              <a:t>Verify that process flow &amp; plan are accurate </a:t>
            </a:r>
          </a:p>
          <a:p>
            <a:pPr lvl="1" eaLnBrk="1" hangingPunct="1"/>
            <a:r>
              <a:rPr lang="en-GB" altLang="en-US"/>
              <a:t>Check for consistency</a:t>
            </a:r>
          </a:p>
          <a:p>
            <a:pPr lvl="2" eaLnBrk="1" hangingPunct="1"/>
            <a:r>
              <a:rPr lang="en-GB" altLang="en-US"/>
              <a:t>E.g. different shifts</a:t>
            </a:r>
          </a:p>
          <a:p>
            <a:pPr lvl="1" eaLnBrk="1" hangingPunct="1"/>
            <a:r>
              <a:rPr lang="en-GB" altLang="en-US"/>
              <a:t>Rectify immediate problems</a:t>
            </a:r>
          </a:p>
          <a:p>
            <a:pPr lvl="1" eaLnBrk="1" hangingPunct="1"/>
            <a:r>
              <a:rPr lang="en-GB" altLang="en-US"/>
              <a:t>Ensure consistency to aid with effective HACCP implementation</a:t>
            </a:r>
          </a:p>
        </p:txBody>
      </p:sp>
      <p:pic>
        <p:nvPicPr>
          <p:cNvPr id="8397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en-US"/>
              <a:t>Codex seven principles</a:t>
            </a:r>
          </a:p>
        </p:txBody>
      </p:sp>
      <p:sp>
        <p:nvSpPr>
          <p:cNvPr id="86019" name="Rectangle 3"/>
          <p:cNvSpPr>
            <a:spLocks noGrp="1" noChangeArrowheads="1"/>
          </p:cNvSpPr>
          <p:nvPr>
            <p:ph type="body" idx="1"/>
          </p:nvPr>
        </p:nvSpPr>
        <p:spPr>
          <a:xfrm>
            <a:off x="457200" y="1268413"/>
            <a:ext cx="8839200" cy="4679950"/>
          </a:xfrm>
        </p:spPr>
        <p:txBody>
          <a:bodyPr/>
          <a:lstStyle/>
          <a:p>
            <a:pPr eaLnBrk="1" hangingPunct="1"/>
            <a:r>
              <a:rPr lang="en-US" altLang="en-US"/>
              <a:t>Conduct a Hazard Analysis</a:t>
            </a:r>
          </a:p>
          <a:p>
            <a:pPr eaLnBrk="1" hangingPunct="1"/>
            <a:r>
              <a:rPr lang="en-US" altLang="en-US"/>
              <a:t>Determine the Critical Control Points</a:t>
            </a:r>
          </a:p>
          <a:p>
            <a:pPr eaLnBrk="1" hangingPunct="1"/>
            <a:r>
              <a:rPr lang="en-US" altLang="en-US"/>
              <a:t>Establish Critical Limits</a:t>
            </a:r>
          </a:p>
          <a:p>
            <a:pPr eaLnBrk="1" hangingPunct="1"/>
            <a:r>
              <a:rPr lang="en-US" altLang="en-US"/>
              <a:t>Establish monitoring procedures</a:t>
            </a:r>
          </a:p>
          <a:p>
            <a:pPr eaLnBrk="1" hangingPunct="1"/>
            <a:r>
              <a:rPr lang="en-US" altLang="en-US"/>
              <a:t>Establish corrective actions</a:t>
            </a:r>
          </a:p>
          <a:p>
            <a:pPr eaLnBrk="1" hangingPunct="1"/>
            <a:r>
              <a:rPr lang="en-US" altLang="en-US"/>
              <a:t>Establish verification procedures</a:t>
            </a:r>
          </a:p>
          <a:p>
            <a:pPr eaLnBrk="1" hangingPunct="1"/>
            <a:r>
              <a:rPr lang="en-US" altLang="en-US"/>
              <a:t>Establish record keeping and documentation</a:t>
            </a:r>
          </a:p>
          <a:p>
            <a:pPr eaLnBrk="1" hangingPunct="1"/>
            <a:endParaRPr lang="en-US" altLang="en-US"/>
          </a:p>
        </p:txBody>
      </p:sp>
      <p:pic>
        <p:nvPicPr>
          <p:cNvPr id="8602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ChangeArrowheads="1"/>
          </p:cNvSpPr>
          <p:nvPr>
            <p:ph type="ctrTitle"/>
          </p:nvPr>
        </p:nvSpPr>
        <p:spPr/>
        <p:txBody>
          <a:bodyPr/>
          <a:lstStyle/>
          <a:p>
            <a:pPr eaLnBrk="1" hangingPunct="1"/>
            <a:r>
              <a:rPr lang="en-GB" altLang="en-US"/>
              <a:t>Principle 1</a:t>
            </a:r>
            <a:br>
              <a:rPr lang="en-GB" altLang="en-US"/>
            </a:br>
            <a:r>
              <a:rPr lang="en-GB" altLang="en-US"/>
              <a:t>Conduct a Hazard Analysis</a:t>
            </a:r>
            <a:endParaRPr lang="en-US" altLang="en-US"/>
          </a:p>
        </p:txBody>
      </p:sp>
      <p:sp>
        <p:nvSpPr>
          <p:cNvPr id="88067" name="Rectangle 5"/>
          <p:cNvSpPr>
            <a:spLocks noGrp="1" noChangeArrowheads="1"/>
          </p:cNvSpPr>
          <p:nvPr>
            <p:ph type="subTitle" idx="1"/>
          </p:nvPr>
        </p:nvSpPr>
        <p:spPr>
          <a:xfrm>
            <a:off x="1763713" y="4025900"/>
            <a:ext cx="6553200" cy="1752600"/>
          </a:xfrm>
        </p:spPr>
        <p:txBody>
          <a:bodyPr/>
          <a:lstStyle/>
          <a:p>
            <a:pPr eaLnBrk="1" hangingPunct="1"/>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p:txBody>
          <a:bodyPr/>
          <a:lstStyle/>
          <a:p>
            <a:pPr eaLnBrk="1" hangingPunct="1"/>
            <a:r>
              <a:rPr lang="en-US" altLang="en-US" dirty="0"/>
              <a:t>Principle 1</a:t>
            </a:r>
          </a:p>
        </p:txBody>
      </p:sp>
      <p:sp>
        <p:nvSpPr>
          <p:cNvPr id="90116" name="Rectangle 3"/>
          <p:cNvSpPr>
            <a:spLocks noGrp="1" noChangeArrowheads="1"/>
          </p:cNvSpPr>
          <p:nvPr>
            <p:ph type="body" idx="1"/>
          </p:nvPr>
        </p:nvSpPr>
        <p:spPr>
          <a:xfrm>
            <a:off x="457200" y="1673225"/>
            <a:ext cx="8229600" cy="4530725"/>
          </a:xfrm>
        </p:spPr>
        <p:txBody>
          <a:bodyPr/>
          <a:lstStyle/>
          <a:p>
            <a:pPr eaLnBrk="1" hangingPunct="1"/>
            <a:r>
              <a:rPr lang="en-US" altLang="en-US" i="1" dirty="0"/>
              <a:t>Conduct a Hazard Analysis</a:t>
            </a:r>
          </a:p>
          <a:p>
            <a:pPr lvl="1" eaLnBrk="1" hangingPunct="1"/>
            <a:r>
              <a:rPr lang="en-US" altLang="en-US" b="1" dirty="0">
                <a:solidFill>
                  <a:srgbClr val="FF0000"/>
                </a:solidFill>
              </a:rPr>
              <a:t>Identify significant hazards</a:t>
            </a:r>
          </a:p>
          <a:p>
            <a:pPr lvl="2" eaLnBrk="1" hangingPunct="1"/>
            <a:r>
              <a:rPr lang="en-US" altLang="en-US" dirty="0"/>
              <a:t>Reasonably likely to occur</a:t>
            </a:r>
          </a:p>
          <a:p>
            <a:pPr lvl="2" eaLnBrk="1" hangingPunct="1"/>
            <a:r>
              <a:rPr lang="en-US" altLang="en-US" dirty="0"/>
              <a:t>Likely to cause illness/injury if not controlled</a:t>
            </a:r>
          </a:p>
          <a:p>
            <a:pPr lvl="2" eaLnBrk="1" hangingPunct="1"/>
            <a:r>
              <a:rPr lang="en-US" altLang="en-US" dirty="0"/>
              <a:t>Hazard refers to </a:t>
            </a:r>
            <a:r>
              <a:rPr lang="en-US" altLang="en-US" b="1" u="sng" dirty="0"/>
              <a:t>safety</a:t>
            </a:r>
            <a:r>
              <a:rPr lang="en-US" altLang="en-US" dirty="0"/>
              <a:t> not quality issues</a:t>
            </a:r>
          </a:p>
          <a:p>
            <a:pPr lvl="2" eaLnBrk="1" hangingPunct="1"/>
            <a:r>
              <a:rPr lang="en-US" altLang="en-US" dirty="0"/>
              <a:t>Correct hazard identification = essential step</a:t>
            </a:r>
          </a:p>
          <a:p>
            <a:pPr lvl="1" eaLnBrk="1" hangingPunct="1"/>
            <a:r>
              <a:rPr lang="en-US" altLang="en-US" b="1" dirty="0">
                <a:solidFill>
                  <a:srgbClr val="FF0000"/>
                </a:solidFill>
              </a:rPr>
              <a:t>Identify appropriate control measures</a:t>
            </a:r>
            <a:endParaRPr lang="en-US" altLang="en-US" b="1" i="1" dirty="0">
              <a:solidFill>
                <a:srgbClr val="FF0000"/>
              </a:solidFill>
            </a:endParaRPr>
          </a:p>
        </p:txBody>
      </p:sp>
      <p:pic>
        <p:nvPicPr>
          <p:cNvPr id="9011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a:t>Principle 1</a:t>
            </a:r>
          </a:p>
        </p:txBody>
      </p:sp>
      <p:graphicFrame>
        <p:nvGraphicFramePr>
          <p:cNvPr id="6" name="Chart 5"/>
          <p:cNvGraphicFramePr>
            <a:graphicFrameLocks/>
          </p:cNvGraphicFramePr>
          <p:nvPr/>
        </p:nvGraphicFramePr>
        <p:xfrm>
          <a:off x="755576" y="921301"/>
          <a:ext cx="7443789" cy="4733925"/>
        </p:xfrm>
        <a:graphic>
          <a:graphicData uri="http://schemas.openxmlformats.org/drawingml/2006/chart">
            <c:chart xmlns:c="http://schemas.openxmlformats.org/drawingml/2006/chart" xmlns:r="http://schemas.openxmlformats.org/officeDocument/2006/relationships" r:id="rId3"/>
          </a:graphicData>
        </a:graphic>
      </p:graphicFrame>
      <p:pic>
        <p:nvPicPr>
          <p:cNvPr id="9216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ltLang="en-US"/>
              <a:t>Principle 1</a:t>
            </a:r>
          </a:p>
        </p:txBody>
      </p:sp>
      <p:pic>
        <p:nvPicPr>
          <p:cNvPr id="942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1125538"/>
            <a:ext cx="588645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ltLang="en-US"/>
              <a:t>Programme</a:t>
            </a:r>
          </a:p>
        </p:txBody>
      </p:sp>
      <p:sp>
        <p:nvSpPr>
          <p:cNvPr id="22531" name="Rectangle 3"/>
          <p:cNvSpPr>
            <a:spLocks noGrp="1" noChangeArrowheads="1"/>
          </p:cNvSpPr>
          <p:nvPr>
            <p:ph type="body" idx="1"/>
          </p:nvPr>
        </p:nvSpPr>
        <p:spPr>
          <a:xfrm>
            <a:off x="457200" y="1052513"/>
            <a:ext cx="8229600" cy="4781550"/>
          </a:xfrm>
        </p:spPr>
        <p:txBody>
          <a:bodyPr/>
          <a:lstStyle/>
          <a:p>
            <a:pPr eaLnBrk="1" hangingPunct="1">
              <a:lnSpc>
                <a:spcPct val="80000"/>
              </a:lnSpc>
            </a:pPr>
            <a:r>
              <a:rPr lang="en-GB" altLang="en-US" sz="1900"/>
              <a:t>9.30 Registration </a:t>
            </a:r>
          </a:p>
          <a:p>
            <a:pPr eaLnBrk="1" hangingPunct="1">
              <a:lnSpc>
                <a:spcPct val="80000"/>
              </a:lnSpc>
            </a:pPr>
            <a:r>
              <a:rPr lang="en-GB" altLang="en-US" sz="1900"/>
              <a:t>10.00 Introduction</a:t>
            </a:r>
          </a:p>
          <a:p>
            <a:pPr lvl="2" eaLnBrk="1" hangingPunct="1">
              <a:lnSpc>
                <a:spcPct val="80000"/>
              </a:lnSpc>
            </a:pPr>
            <a:r>
              <a:rPr lang="en-GB" altLang="en-US" sz="1900"/>
              <a:t>HACCP principles</a:t>
            </a:r>
          </a:p>
          <a:p>
            <a:pPr lvl="2" eaLnBrk="1" hangingPunct="1">
              <a:lnSpc>
                <a:spcPct val="80000"/>
              </a:lnSpc>
            </a:pPr>
            <a:r>
              <a:rPr lang="en-GB" altLang="en-US" sz="1900"/>
              <a:t>Legal framework </a:t>
            </a:r>
          </a:p>
          <a:p>
            <a:pPr lvl="2" eaLnBrk="1" hangingPunct="1">
              <a:lnSpc>
                <a:spcPct val="80000"/>
              </a:lnSpc>
            </a:pPr>
            <a:r>
              <a:rPr lang="en-GB" altLang="en-US" sz="1900"/>
              <a:t>Pre-requisties</a:t>
            </a:r>
          </a:p>
          <a:p>
            <a:pPr eaLnBrk="1" hangingPunct="1">
              <a:lnSpc>
                <a:spcPct val="80000"/>
              </a:lnSpc>
            </a:pPr>
            <a:r>
              <a:rPr lang="en-GB" altLang="en-US" sz="1900"/>
              <a:t>11.15 Coffee</a:t>
            </a:r>
          </a:p>
          <a:p>
            <a:pPr lvl="2" eaLnBrk="1" hangingPunct="1">
              <a:lnSpc>
                <a:spcPct val="80000"/>
              </a:lnSpc>
            </a:pPr>
            <a:r>
              <a:rPr lang="en-GB" altLang="en-US" sz="1900"/>
              <a:t>Hazard analysis, critical control point identification</a:t>
            </a:r>
          </a:p>
          <a:p>
            <a:pPr eaLnBrk="1" hangingPunct="1">
              <a:lnSpc>
                <a:spcPct val="80000"/>
              </a:lnSpc>
              <a:buFont typeface="Wingdings" pitchFamily="2" charset="2"/>
              <a:buNone/>
            </a:pPr>
            <a:r>
              <a:rPr lang="en-GB" altLang="en-US" sz="1900"/>
              <a:t>		 monitoring, establishing critical control points</a:t>
            </a:r>
          </a:p>
          <a:p>
            <a:pPr lvl="1" eaLnBrk="1" hangingPunct="1">
              <a:lnSpc>
                <a:spcPct val="80000"/>
              </a:lnSpc>
              <a:buFont typeface="Wingdings" pitchFamily="2" charset="2"/>
              <a:buNone/>
            </a:pPr>
            <a:r>
              <a:rPr lang="en-GB" altLang="en-US" sz="1900"/>
              <a:t>		 - Corrective actions </a:t>
            </a:r>
          </a:p>
          <a:p>
            <a:pPr lvl="1" eaLnBrk="1" hangingPunct="1">
              <a:lnSpc>
                <a:spcPct val="80000"/>
              </a:lnSpc>
              <a:buFont typeface="Wingdings" pitchFamily="2" charset="2"/>
              <a:buNone/>
            </a:pPr>
            <a:r>
              <a:rPr lang="en-GB" altLang="en-US" sz="1900"/>
              <a:t>		 - Verification of HACCP systems</a:t>
            </a:r>
          </a:p>
          <a:p>
            <a:pPr lvl="1" eaLnBrk="1" hangingPunct="1">
              <a:lnSpc>
                <a:spcPct val="80000"/>
              </a:lnSpc>
              <a:buFont typeface="Wingdings" pitchFamily="2" charset="2"/>
              <a:buNone/>
            </a:pPr>
            <a:r>
              <a:rPr lang="en-GB" altLang="en-US" sz="1900"/>
              <a:t>		 - Documentation </a:t>
            </a:r>
          </a:p>
          <a:p>
            <a:pPr eaLnBrk="1" hangingPunct="1">
              <a:lnSpc>
                <a:spcPct val="80000"/>
              </a:lnSpc>
            </a:pPr>
            <a:r>
              <a:rPr lang="en-GB" altLang="en-US" sz="1900"/>
              <a:t>13.00 Lunch</a:t>
            </a:r>
          </a:p>
          <a:p>
            <a:pPr lvl="2" eaLnBrk="1" hangingPunct="1">
              <a:lnSpc>
                <a:spcPct val="80000"/>
              </a:lnSpc>
            </a:pPr>
            <a:r>
              <a:rPr lang="en-GB" altLang="en-US" sz="1900"/>
              <a:t>Assessment of HACCP systems</a:t>
            </a:r>
          </a:p>
          <a:p>
            <a:pPr lvl="2" eaLnBrk="1" hangingPunct="1">
              <a:lnSpc>
                <a:spcPct val="80000"/>
              </a:lnSpc>
            </a:pPr>
            <a:r>
              <a:rPr lang="en-GB" altLang="en-US" sz="1900"/>
              <a:t>Workshop</a:t>
            </a:r>
          </a:p>
          <a:p>
            <a:pPr eaLnBrk="1" hangingPunct="1">
              <a:lnSpc>
                <a:spcPct val="80000"/>
              </a:lnSpc>
            </a:pPr>
            <a:r>
              <a:rPr lang="en-GB" altLang="en-US" sz="1900"/>
              <a:t>14.45 Coffee</a:t>
            </a:r>
          </a:p>
          <a:p>
            <a:pPr lvl="2" eaLnBrk="1" hangingPunct="1">
              <a:lnSpc>
                <a:spcPct val="80000"/>
              </a:lnSpc>
            </a:pPr>
            <a:r>
              <a:rPr lang="en-GB" altLang="en-US" sz="1900"/>
              <a:t> Workshop</a:t>
            </a:r>
          </a:p>
          <a:p>
            <a:pPr eaLnBrk="1" hangingPunct="1">
              <a:lnSpc>
                <a:spcPct val="80000"/>
              </a:lnSpc>
            </a:pPr>
            <a:r>
              <a:rPr lang="en-GB" altLang="en-US" sz="1900"/>
              <a:t>16.00 Summary/Questions</a:t>
            </a:r>
          </a:p>
          <a:p>
            <a:pPr eaLnBrk="1" hangingPunct="1">
              <a:lnSpc>
                <a:spcPct val="80000"/>
              </a:lnSpc>
              <a:buFont typeface="Wingdings" pitchFamily="2" charset="2"/>
              <a:buNone/>
            </a:pPr>
            <a:endParaRPr lang="en-GB" altLang="en-US" sz="1600"/>
          </a:p>
          <a:p>
            <a:pPr eaLnBrk="1" hangingPunct="1">
              <a:lnSpc>
                <a:spcPct val="80000"/>
              </a:lnSpc>
              <a:buFont typeface="Wingdings" pitchFamily="2" charset="2"/>
              <a:buNone/>
            </a:pPr>
            <a:endParaRPr lang="en-GB" altLang="en-US" sz="16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tLang="en-US"/>
              <a:t>Principle 1: In practice</a:t>
            </a:r>
            <a:endParaRPr lang="en-GB" altLang="en-US"/>
          </a:p>
        </p:txBody>
      </p:sp>
      <p:sp>
        <p:nvSpPr>
          <p:cNvPr id="96259" name="Rectangle 3"/>
          <p:cNvSpPr>
            <a:spLocks noGrp="1" noChangeArrowheads="1"/>
          </p:cNvSpPr>
          <p:nvPr>
            <p:ph type="body" idx="1"/>
          </p:nvPr>
        </p:nvSpPr>
        <p:spPr/>
        <p:txBody>
          <a:bodyPr/>
          <a:lstStyle/>
          <a:p>
            <a:pPr eaLnBrk="1" hangingPunct="1"/>
            <a:r>
              <a:rPr lang="en-GB" altLang="en-US" i="1"/>
              <a:t>Purpose of Hazard Analysis:</a:t>
            </a:r>
          </a:p>
          <a:p>
            <a:pPr lvl="1" eaLnBrk="1" hangingPunct="1"/>
            <a:r>
              <a:rPr lang="en-GB" altLang="en-US"/>
              <a:t>Produce list of significant hazards </a:t>
            </a:r>
          </a:p>
          <a:p>
            <a:pPr lvl="2" eaLnBrk="1" hangingPunct="1"/>
            <a:r>
              <a:rPr lang="en-GB" altLang="en-US"/>
              <a:t>That are reasonably likely to cause harm</a:t>
            </a:r>
          </a:p>
          <a:p>
            <a:pPr lvl="3" eaLnBrk="1" hangingPunct="1"/>
            <a:r>
              <a:rPr lang="en-GB" altLang="en-US"/>
              <a:t>If not controlled</a:t>
            </a:r>
          </a:p>
          <a:p>
            <a:pPr lvl="2" eaLnBrk="1" hangingPunct="1"/>
            <a:endParaRPr lang="en-GB" altLang="en-US"/>
          </a:p>
          <a:p>
            <a:pPr lvl="1" eaLnBrk="1" hangingPunct="1"/>
            <a:r>
              <a:rPr lang="en-GB" altLang="en-US"/>
              <a:t>Hazards that are not reasonably likely to occur do not need to be considered further</a:t>
            </a:r>
          </a:p>
          <a:p>
            <a:pPr lvl="1" eaLnBrk="1" hangingPunct="1">
              <a:buFont typeface="Wingdings" pitchFamily="2" charset="2"/>
              <a:buNone/>
            </a:pPr>
            <a:endParaRPr lang="en-GB" altLang="en-US"/>
          </a:p>
        </p:txBody>
      </p:sp>
      <p:pic>
        <p:nvPicPr>
          <p:cNvPr id="9626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ltLang="en-US"/>
              <a:t>Principle 1: In practice </a:t>
            </a:r>
          </a:p>
        </p:txBody>
      </p:sp>
      <p:sp>
        <p:nvSpPr>
          <p:cNvPr id="58372" name="Rectangle 3"/>
          <p:cNvSpPr>
            <a:spLocks noGrp="1" noChangeArrowheads="1"/>
          </p:cNvSpPr>
          <p:nvPr>
            <p:ph type="body" idx="1"/>
          </p:nvPr>
        </p:nvSpPr>
        <p:spPr>
          <a:xfrm>
            <a:off x="755650" y="1531938"/>
            <a:ext cx="8229600" cy="4530725"/>
          </a:xfrm>
        </p:spPr>
        <p:txBody>
          <a:bodyPr/>
          <a:lstStyle/>
          <a:p>
            <a:pPr eaLnBrk="1" hangingPunct="1">
              <a:defRPr/>
            </a:pPr>
            <a:r>
              <a:rPr lang="en-US" altLang="en-US" dirty="0"/>
              <a:t>Brainstorming session to identify hazards</a:t>
            </a:r>
          </a:p>
          <a:p>
            <a:pPr lvl="1" eaLnBrk="1" hangingPunct="1">
              <a:defRPr/>
            </a:pPr>
            <a:r>
              <a:rPr lang="en-US" altLang="en-US" dirty="0"/>
              <a:t>List out possible hazards (long list)</a:t>
            </a:r>
          </a:p>
          <a:p>
            <a:pPr lvl="2" eaLnBrk="1" hangingPunct="1">
              <a:defRPr/>
            </a:pPr>
            <a:r>
              <a:rPr lang="en-GB" altLang="en-US" dirty="0"/>
              <a:t>Specific to grain</a:t>
            </a:r>
          </a:p>
          <a:p>
            <a:pPr lvl="2" eaLnBrk="1" hangingPunct="1">
              <a:defRPr/>
            </a:pPr>
            <a:r>
              <a:rPr lang="en-GB" altLang="en-US" dirty="0"/>
              <a:t>Maize: susceptible to </a:t>
            </a:r>
            <a:r>
              <a:rPr lang="en-GB" altLang="en-US" i="1" dirty="0"/>
              <a:t>Aspergillus </a:t>
            </a:r>
            <a:r>
              <a:rPr lang="en-GB" altLang="en-US" i="1" dirty="0" err="1"/>
              <a:t>sp</a:t>
            </a:r>
            <a:endParaRPr lang="en-GB" altLang="en-US" i="1" dirty="0"/>
          </a:p>
          <a:p>
            <a:pPr lvl="3" eaLnBrk="1" hangingPunct="1">
              <a:defRPr/>
            </a:pPr>
            <a:r>
              <a:rPr lang="en-GB" altLang="en-US" dirty="0"/>
              <a:t>Aflatoxins</a:t>
            </a:r>
            <a:endParaRPr lang="en-US" altLang="en-US" dirty="0"/>
          </a:p>
          <a:p>
            <a:pPr lvl="1" eaLnBrk="1" hangingPunct="1">
              <a:defRPr/>
            </a:pPr>
            <a:r>
              <a:rPr lang="en-US" altLang="en-US" dirty="0"/>
              <a:t>Consider</a:t>
            </a:r>
          </a:p>
          <a:p>
            <a:pPr lvl="2" eaLnBrk="1" hangingPunct="1">
              <a:defRPr/>
            </a:pPr>
            <a:r>
              <a:rPr lang="en-US" altLang="en-US" dirty="0"/>
              <a:t>Intrinsic factors</a:t>
            </a:r>
          </a:p>
          <a:p>
            <a:pPr lvl="2" eaLnBrk="1" hangingPunct="1">
              <a:defRPr/>
            </a:pPr>
            <a:r>
              <a:rPr lang="en-US" altLang="en-US" dirty="0"/>
              <a:t>Extrinsic factors</a:t>
            </a:r>
          </a:p>
          <a:p>
            <a:pPr marL="1023937" lvl="3" indent="0" eaLnBrk="1" hangingPunct="1">
              <a:buFont typeface="Wingdings" pitchFamily="2" charset="2"/>
              <a:buNone/>
              <a:defRPr/>
            </a:pPr>
            <a:endParaRPr lang="en-US" altLang="en-US" dirty="0"/>
          </a:p>
          <a:p>
            <a:pPr lvl="2" eaLnBrk="1" hangingPunct="1">
              <a:defRPr/>
            </a:pPr>
            <a:endParaRPr lang="en-US" altLang="en-US" dirty="0"/>
          </a:p>
        </p:txBody>
      </p:sp>
      <p:pic>
        <p:nvPicPr>
          <p:cNvPr id="9830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ltLang="en-US"/>
              <a:t>Principle 1: In practice</a:t>
            </a:r>
            <a:endParaRPr lang="en-GB" altLang="en-US"/>
          </a:p>
        </p:txBody>
      </p:sp>
      <p:sp>
        <p:nvSpPr>
          <p:cNvPr id="100355" name="Rectangle 3"/>
          <p:cNvSpPr>
            <a:spLocks noGrp="1" noChangeArrowheads="1"/>
          </p:cNvSpPr>
          <p:nvPr>
            <p:ph type="body" idx="1"/>
          </p:nvPr>
        </p:nvSpPr>
        <p:spPr/>
        <p:txBody>
          <a:bodyPr/>
          <a:lstStyle/>
          <a:p>
            <a:pPr eaLnBrk="1" hangingPunct="1"/>
            <a:r>
              <a:rPr lang="en-US" altLang="en-US" b="1"/>
              <a:t>Intrinsic </a:t>
            </a:r>
            <a:r>
              <a:rPr lang="en-US" altLang="en-US"/>
              <a:t>factors of feed </a:t>
            </a:r>
          </a:p>
          <a:p>
            <a:pPr lvl="1" eaLnBrk="1" hangingPunct="1"/>
            <a:r>
              <a:rPr lang="en-US" altLang="en-US"/>
              <a:t>Factors that might promote/control fungal growth</a:t>
            </a:r>
          </a:p>
          <a:p>
            <a:pPr lvl="2" eaLnBrk="1" hangingPunct="1"/>
            <a:r>
              <a:rPr lang="en-US" altLang="en-US"/>
              <a:t>pH, a</a:t>
            </a:r>
            <a:r>
              <a:rPr lang="en-US" altLang="en-US" sz="1800"/>
              <a:t>w</a:t>
            </a:r>
          </a:p>
          <a:p>
            <a:pPr lvl="1" eaLnBrk="1" hangingPunct="1"/>
            <a:r>
              <a:rPr lang="en-US" altLang="en-US"/>
              <a:t>Normal fungal flora of grain</a:t>
            </a:r>
            <a:endParaRPr lang="en-US" altLang="en-US" sz="2000"/>
          </a:p>
          <a:p>
            <a:pPr eaLnBrk="1" hangingPunct="1"/>
            <a:endParaRPr lang="en-GB" altLang="en-US"/>
          </a:p>
        </p:txBody>
      </p:sp>
      <p:pic>
        <p:nvPicPr>
          <p:cNvPr id="10035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ltLang="en-US"/>
              <a:t>Principle 1: In practice</a:t>
            </a:r>
            <a:endParaRPr lang="en-GB" altLang="en-US"/>
          </a:p>
        </p:txBody>
      </p:sp>
      <p:sp>
        <p:nvSpPr>
          <p:cNvPr id="102403" name="Rectangle 3"/>
          <p:cNvSpPr>
            <a:spLocks noGrp="1" noChangeArrowheads="1"/>
          </p:cNvSpPr>
          <p:nvPr>
            <p:ph type="body" idx="1"/>
          </p:nvPr>
        </p:nvSpPr>
        <p:spPr/>
        <p:txBody>
          <a:bodyPr/>
          <a:lstStyle/>
          <a:p>
            <a:pPr eaLnBrk="1" hangingPunct="1"/>
            <a:r>
              <a:rPr lang="en-US" altLang="en-US" b="1"/>
              <a:t>Extrinsic </a:t>
            </a:r>
            <a:r>
              <a:rPr lang="en-US" altLang="en-US"/>
              <a:t>–</a:t>
            </a:r>
          </a:p>
          <a:p>
            <a:pPr lvl="1" eaLnBrk="1" hangingPunct="1"/>
            <a:r>
              <a:rPr lang="en-GB" altLang="en-US"/>
              <a:t>Temperature</a:t>
            </a:r>
          </a:p>
          <a:p>
            <a:pPr lvl="1" eaLnBrk="1" hangingPunct="1"/>
            <a:r>
              <a:rPr lang="en-GB" altLang="en-US"/>
              <a:t>Humidity</a:t>
            </a:r>
            <a:endParaRPr lang="en-US" altLang="en-US"/>
          </a:p>
        </p:txBody>
      </p:sp>
      <p:pic>
        <p:nvPicPr>
          <p:cNvPr id="10240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altLang="en-US"/>
              <a:t>Principle 1: In practice</a:t>
            </a:r>
            <a:endParaRPr lang="en-GB" altLang="en-US"/>
          </a:p>
        </p:txBody>
      </p:sp>
      <p:sp>
        <p:nvSpPr>
          <p:cNvPr id="104451" name="Rectangle 3"/>
          <p:cNvSpPr>
            <a:spLocks noGrp="1" noChangeArrowheads="1"/>
          </p:cNvSpPr>
          <p:nvPr>
            <p:ph type="body" idx="1"/>
          </p:nvPr>
        </p:nvSpPr>
        <p:spPr/>
        <p:txBody>
          <a:bodyPr/>
          <a:lstStyle/>
          <a:p>
            <a:pPr eaLnBrk="1" hangingPunct="1">
              <a:defRPr/>
            </a:pPr>
            <a:r>
              <a:rPr lang="en-GB" altLang="en-US" dirty="0"/>
              <a:t>Review process operations for hazards</a:t>
            </a:r>
          </a:p>
          <a:p>
            <a:pPr lvl="1" eaLnBrk="1" hangingPunct="1">
              <a:defRPr/>
            </a:pPr>
            <a:r>
              <a:rPr lang="en-GB" altLang="en-US" dirty="0"/>
              <a:t>Examine each step of flow diagram</a:t>
            </a:r>
          </a:p>
          <a:p>
            <a:pPr lvl="1" eaLnBrk="1" hangingPunct="1">
              <a:defRPr/>
            </a:pPr>
            <a:r>
              <a:rPr lang="en-GB" altLang="en-US" dirty="0"/>
              <a:t>Consider any hazards that might occur</a:t>
            </a:r>
          </a:p>
          <a:p>
            <a:pPr lvl="1" eaLnBrk="1" hangingPunct="1">
              <a:defRPr/>
            </a:pPr>
            <a:r>
              <a:rPr lang="en-GB" altLang="en-US" dirty="0"/>
              <a:t>Consider</a:t>
            </a:r>
          </a:p>
          <a:p>
            <a:pPr lvl="2" eaLnBrk="1" hangingPunct="1">
              <a:defRPr/>
            </a:pPr>
            <a:r>
              <a:rPr lang="en-GB" altLang="en-US" dirty="0"/>
              <a:t>Product flow</a:t>
            </a:r>
          </a:p>
          <a:p>
            <a:pPr lvl="2" eaLnBrk="1" hangingPunct="1">
              <a:defRPr/>
            </a:pPr>
            <a:r>
              <a:rPr lang="en-GB" altLang="en-US" dirty="0"/>
              <a:t>Personnel flow</a:t>
            </a:r>
          </a:p>
          <a:p>
            <a:pPr lvl="3" eaLnBrk="1" hangingPunct="1">
              <a:defRPr/>
            </a:pPr>
            <a:r>
              <a:rPr lang="en-GB" altLang="en-US" dirty="0"/>
              <a:t>Identify any step where contaminant </a:t>
            </a:r>
          </a:p>
          <a:p>
            <a:pPr marL="1023937" lvl="3" indent="0" eaLnBrk="1" hangingPunct="1">
              <a:buFont typeface="Wingdings" pitchFamily="2" charset="2"/>
              <a:buNone/>
              <a:defRPr/>
            </a:pPr>
            <a:r>
              <a:rPr lang="en-GB" altLang="en-US" dirty="0"/>
              <a:t>     could be introduced</a:t>
            </a:r>
          </a:p>
        </p:txBody>
      </p:sp>
      <p:pic>
        <p:nvPicPr>
          <p:cNvPr id="10445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altLang="en-US"/>
              <a:t>Principle 1: In practice</a:t>
            </a:r>
            <a:endParaRPr lang="en-GB" altLang="en-US"/>
          </a:p>
        </p:txBody>
      </p:sp>
      <p:sp>
        <p:nvSpPr>
          <p:cNvPr id="106499" name="Rectangle 3"/>
          <p:cNvSpPr>
            <a:spLocks noGrp="1" noChangeArrowheads="1"/>
          </p:cNvSpPr>
          <p:nvPr>
            <p:ph type="body" idx="1"/>
          </p:nvPr>
        </p:nvSpPr>
        <p:spPr/>
        <p:txBody>
          <a:bodyPr/>
          <a:lstStyle/>
          <a:p>
            <a:pPr eaLnBrk="1" hangingPunct="1"/>
            <a:r>
              <a:rPr lang="en-GB" altLang="en-US"/>
              <a:t>Undertake observations of process</a:t>
            </a:r>
          </a:p>
          <a:p>
            <a:pPr lvl="1" eaLnBrk="1" hangingPunct="1"/>
            <a:r>
              <a:rPr lang="en-GB" altLang="en-US"/>
              <a:t>To be confident that steps correctly identified i.e typical process</a:t>
            </a:r>
          </a:p>
          <a:p>
            <a:pPr lvl="1" eaLnBrk="1" hangingPunct="1"/>
            <a:r>
              <a:rPr lang="en-GB" altLang="en-US"/>
              <a:t>To identify any other sources of contaminants</a:t>
            </a:r>
          </a:p>
        </p:txBody>
      </p:sp>
      <p:pic>
        <p:nvPicPr>
          <p:cNvPr id="10650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altLang="en-US"/>
              <a:t>Principle 1: In practice</a:t>
            </a:r>
            <a:endParaRPr lang="en-GB" altLang="en-US"/>
          </a:p>
        </p:txBody>
      </p:sp>
      <p:sp>
        <p:nvSpPr>
          <p:cNvPr id="108547" name="Rectangle 3"/>
          <p:cNvSpPr>
            <a:spLocks noGrp="1" noChangeArrowheads="1"/>
          </p:cNvSpPr>
          <p:nvPr>
            <p:ph type="body" idx="1"/>
          </p:nvPr>
        </p:nvSpPr>
        <p:spPr/>
        <p:txBody>
          <a:bodyPr/>
          <a:lstStyle/>
          <a:p>
            <a:pPr eaLnBrk="1" hangingPunct="1"/>
            <a:r>
              <a:rPr lang="en-GB" altLang="en-US" sz="2600"/>
              <a:t>Take measurements</a:t>
            </a:r>
          </a:p>
          <a:p>
            <a:pPr lvl="1" eaLnBrk="1" hangingPunct="1"/>
            <a:r>
              <a:rPr lang="en-GB" altLang="en-US" sz="2200"/>
              <a:t>Product temperatures</a:t>
            </a:r>
          </a:p>
          <a:p>
            <a:pPr lvl="1" eaLnBrk="1" hangingPunct="1"/>
            <a:r>
              <a:rPr lang="en-GB" altLang="en-US" sz="2200"/>
              <a:t>Time / temperature combinations</a:t>
            </a:r>
          </a:p>
          <a:p>
            <a:pPr lvl="1" eaLnBrk="1" hangingPunct="1"/>
            <a:r>
              <a:rPr lang="en-GB" altLang="en-US" sz="2200"/>
              <a:t>pH of products</a:t>
            </a:r>
          </a:p>
          <a:p>
            <a:pPr lvl="1" eaLnBrk="1" hangingPunct="1"/>
            <a:r>
              <a:rPr lang="en-GB" altLang="en-US" sz="2200"/>
              <a:t>a</a:t>
            </a:r>
            <a:r>
              <a:rPr lang="en-GB" altLang="en-US" sz="2200" baseline="-25000"/>
              <a:t>w </a:t>
            </a:r>
            <a:r>
              <a:rPr lang="en-GB" altLang="en-US" sz="2200"/>
              <a:t>of products</a:t>
            </a:r>
          </a:p>
          <a:p>
            <a:pPr lvl="1" eaLnBrk="1" hangingPunct="1"/>
            <a:r>
              <a:rPr lang="en-GB" altLang="en-US" sz="2200"/>
              <a:t>Microbiological samples</a:t>
            </a:r>
          </a:p>
          <a:p>
            <a:pPr eaLnBrk="1" hangingPunct="1"/>
            <a:r>
              <a:rPr lang="en-GB" altLang="en-US" sz="2600"/>
              <a:t>Purpose:</a:t>
            </a:r>
          </a:p>
          <a:p>
            <a:pPr lvl="1" eaLnBrk="1" hangingPunct="1"/>
            <a:r>
              <a:rPr lang="en-GB" altLang="en-US" sz="2200"/>
              <a:t>Gather as much information about:</a:t>
            </a:r>
          </a:p>
          <a:p>
            <a:pPr lvl="2" eaLnBrk="1" hangingPunct="1"/>
            <a:r>
              <a:rPr lang="en-GB" altLang="en-US" sz="2000"/>
              <a:t>Product</a:t>
            </a:r>
          </a:p>
          <a:p>
            <a:pPr lvl="2" eaLnBrk="1" hangingPunct="1"/>
            <a:r>
              <a:rPr lang="en-GB" altLang="en-US" sz="2000"/>
              <a:t>Process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GB" altLang="en-US" sz="3600"/>
              <a:t>Hazard Determination Diagram</a:t>
            </a:r>
          </a:p>
        </p:txBody>
      </p:sp>
      <p:pic>
        <p:nvPicPr>
          <p:cNvPr id="11059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81150" y="817563"/>
            <a:ext cx="5981700" cy="5970587"/>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altLang="en-US"/>
              <a:t>Principle 1: In practice</a:t>
            </a:r>
          </a:p>
        </p:txBody>
      </p:sp>
      <p:sp>
        <p:nvSpPr>
          <p:cNvPr id="112643" name="Rectangle 3"/>
          <p:cNvSpPr>
            <a:spLocks noGrp="1" noChangeArrowheads="1"/>
          </p:cNvSpPr>
          <p:nvPr>
            <p:ph type="body" idx="1"/>
          </p:nvPr>
        </p:nvSpPr>
        <p:spPr/>
        <p:txBody>
          <a:bodyPr/>
          <a:lstStyle/>
          <a:p>
            <a:pPr eaLnBrk="1" hangingPunct="1"/>
            <a:r>
              <a:rPr lang="en-US" altLang="en-US"/>
              <a:t>Evaluation of hazards </a:t>
            </a:r>
          </a:p>
          <a:p>
            <a:pPr lvl="2" eaLnBrk="1" hangingPunct="1"/>
            <a:r>
              <a:rPr lang="en-US" altLang="en-US"/>
              <a:t>Hazards quantified in terms of:</a:t>
            </a:r>
          </a:p>
          <a:p>
            <a:pPr lvl="3" eaLnBrk="1" hangingPunct="1"/>
            <a:r>
              <a:rPr lang="en-US" altLang="en-US"/>
              <a:t>Severity</a:t>
            </a:r>
          </a:p>
          <a:p>
            <a:pPr lvl="3" eaLnBrk="1" hangingPunct="1"/>
            <a:r>
              <a:rPr lang="en-US" altLang="en-US"/>
              <a:t>Likely occurrence</a:t>
            </a:r>
          </a:p>
          <a:p>
            <a:pPr lvl="2" eaLnBrk="1" hangingPunct="1"/>
            <a:r>
              <a:rPr lang="en-US" altLang="en-US"/>
              <a:t>Need to consider:</a:t>
            </a:r>
          </a:p>
          <a:p>
            <a:pPr lvl="3" eaLnBrk="1" hangingPunct="1"/>
            <a:r>
              <a:rPr lang="en-US" altLang="en-US"/>
              <a:t>Long term/ short term effects of exposure to hazard</a:t>
            </a:r>
          </a:p>
          <a:p>
            <a:pPr lvl="2" eaLnBrk="1" hangingPunct="1"/>
            <a:r>
              <a:rPr lang="en-US" altLang="en-US"/>
              <a:t>Should document discussions and conclusions for future reference</a:t>
            </a:r>
          </a:p>
          <a:p>
            <a:pPr lvl="2" eaLnBrk="1" hangingPunct="1"/>
            <a:r>
              <a:rPr lang="en-US" altLang="en-US"/>
              <a:t>Production of ‘short list’</a:t>
            </a:r>
          </a:p>
        </p:txBody>
      </p:sp>
      <p:pic>
        <p:nvPicPr>
          <p:cNvPr id="1126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GB" altLang="en-US"/>
              <a:t>Principle 1: In practice</a:t>
            </a:r>
            <a:endParaRPr lang="en-US" altLang="en-US"/>
          </a:p>
        </p:txBody>
      </p:sp>
      <p:sp>
        <p:nvSpPr>
          <p:cNvPr id="114691" name="Rectangle 3"/>
          <p:cNvSpPr>
            <a:spLocks noGrp="1" noChangeArrowheads="1"/>
          </p:cNvSpPr>
          <p:nvPr>
            <p:ph type="body" idx="1"/>
          </p:nvPr>
        </p:nvSpPr>
        <p:spPr/>
        <p:txBody>
          <a:bodyPr/>
          <a:lstStyle/>
          <a:p>
            <a:pPr eaLnBrk="1" hangingPunct="1"/>
            <a:endParaRPr lang="en-GB" altLang="en-US"/>
          </a:p>
          <a:p>
            <a:pPr eaLnBrk="1" hangingPunct="1"/>
            <a:r>
              <a:rPr lang="en-GB" altLang="en-US"/>
              <a:t>All </a:t>
            </a:r>
            <a:r>
              <a:rPr lang="en-GB" altLang="en-US">
                <a:solidFill>
                  <a:srgbClr val="FF0000"/>
                </a:solidFill>
              </a:rPr>
              <a:t>significant</a:t>
            </a:r>
            <a:r>
              <a:rPr lang="en-GB" altLang="en-US"/>
              <a:t> hazards should have been identified</a:t>
            </a:r>
          </a:p>
          <a:p>
            <a:pPr eaLnBrk="1" hangingPunct="1"/>
            <a:endParaRPr lang="en-GB" altLang="en-US"/>
          </a:p>
          <a:p>
            <a:pPr eaLnBrk="1" hangingPunct="1"/>
            <a:r>
              <a:rPr lang="en-GB" altLang="en-US"/>
              <a:t>Controls identified for each of these hazards</a:t>
            </a:r>
            <a:endParaRPr lang="en-US" altLang="en-US"/>
          </a:p>
        </p:txBody>
      </p:sp>
      <p:pic>
        <p:nvPicPr>
          <p:cNvPr id="11469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p:txBody>
          <a:bodyPr/>
          <a:lstStyle/>
          <a:p>
            <a:pPr eaLnBrk="1" hangingPunct="1"/>
            <a:r>
              <a:rPr lang="en-GB" altLang="en-US"/>
              <a:t>Introduction</a:t>
            </a:r>
            <a:endParaRPr lang="en-US" altLang="en-US"/>
          </a:p>
        </p:txBody>
      </p:sp>
      <p:pic>
        <p:nvPicPr>
          <p:cNvPr id="2458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5281613"/>
            <a:ext cx="155416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itle 4"/>
          <p:cNvSpPr>
            <a:spLocks noGrp="1"/>
          </p:cNvSpPr>
          <p:nvPr>
            <p:ph type="ctrTitle"/>
          </p:nvPr>
        </p:nvSpPr>
        <p:spPr/>
        <p:txBody>
          <a:bodyPr/>
          <a:lstStyle/>
          <a:p>
            <a:r>
              <a:rPr lang="en-GB" altLang="en-US"/>
              <a:t>Typical hazards in feed</a:t>
            </a:r>
          </a:p>
        </p:txBody>
      </p:sp>
      <p:sp>
        <p:nvSpPr>
          <p:cNvPr id="116740" name="Subtitle 5"/>
          <p:cNvSpPr>
            <a:spLocks noGrp="1"/>
          </p:cNvSpPr>
          <p:nvPr>
            <p:ph type="subTitle" idx="1"/>
          </p:nvPr>
        </p:nvSpPr>
        <p:spPr/>
        <p:txBody>
          <a:bodyPr/>
          <a:lstStyle/>
          <a:p>
            <a:r>
              <a:rPr lang="en-GB" altLang="en-US"/>
              <a:t>Mycotoxins</a:t>
            </a:r>
          </a:p>
        </p:txBody>
      </p:sp>
      <p:pic>
        <p:nvPicPr>
          <p:cNvPr id="11674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0925" y="5326063"/>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GB" altLang="en-US"/>
              <a:t>Mycotoxins</a:t>
            </a:r>
            <a:endParaRPr lang="en-US" altLang="en-US"/>
          </a:p>
        </p:txBody>
      </p:sp>
      <p:sp>
        <p:nvSpPr>
          <p:cNvPr id="118787" name="Rectangle 3"/>
          <p:cNvSpPr>
            <a:spLocks noGrp="1" noChangeArrowheads="1"/>
          </p:cNvSpPr>
          <p:nvPr>
            <p:ph type="body" idx="1"/>
          </p:nvPr>
        </p:nvSpPr>
        <p:spPr/>
        <p:txBody>
          <a:bodyPr/>
          <a:lstStyle/>
          <a:p>
            <a:pPr eaLnBrk="1" hangingPunct="1">
              <a:buFont typeface="Wingdings" pitchFamily="2" charset="2"/>
              <a:buNone/>
            </a:pPr>
            <a:r>
              <a:rPr lang="en-US" altLang="en-US"/>
              <a:t>	‘Fungal metabolites which when ingested,</a:t>
            </a:r>
          </a:p>
          <a:p>
            <a:pPr eaLnBrk="1" hangingPunct="1">
              <a:buFont typeface="Wingdings" pitchFamily="2" charset="2"/>
              <a:buNone/>
            </a:pPr>
            <a:r>
              <a:rPr lang="en-US" altLang="en-US"/>
              <a:t>	inhaled or absorbed through the skin cause lowered performance, sickness or death in man or animals, including birds.’</a:t>
            </a:r>
          </a:p>
          <a:p>
            <a:pPr eaLnBrk="1" hangingPunct="1">
              <a:buFont typeface="Wingdings" pitchFamily="2" charset="2"/>
              <a:buNone/>
            </a:pPr>
            <a:r>
              <a:rPr lang="en-GB" altLang="en-US"/>
              <a:t>	</a:t>
            </a:r>
            <a:r>
              <a:rPr lang="en-GB" altLang="en-US" sz="1800"/>
              <a:t>Pitt 1996</a:t>
            </a:r>
            <a:endParaRPr lang="en-US" altLang="en-US" sz="1800"/>
          </a:p>
        </p:txBody>
      </p:sp>
      <p:pic>
        <p:nvPicPr>
          <p:cNvPr id="11878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GB" altLang="en-US"/>
              <a:t>Mycotoxins</a:t>
            </a:r>
          </a:p>
        </p:txBody>
      </p:sp>
      <p:sp>
        <p:nvSpPr>
          <p:cNvPr id="120835" name="Rectangle 3"/>
          <p:cNvSpPr>
            <a:spLocks noGrp="1" noChangeArrowheads="1"/>
          </p:cNvSpPr>
          <p:nvPr>
            <p:ph type="body" idx="1"/>
          </p:nvPr>
        </p:nvSpPr>
        <p:spPr/>
        <p:txBody>
          <a:bodyPr/>
          <a:lstStyle/>
          <a:p>
            <a:pPr eaLnBrk="1" hangingPunct="1"/>
            <a:r>
              <a:rPr lang="en-GB" altLang="en-US"/>
              <a:t>Naturally occurring metabolites produced by certain species of moulds</a:t>
            </a:r>
          </a:p>
          <a:p>
            <a:pPr lvl="1" eaLnBrk="1" hangingPunct="1"/>
            <a:r>
              <a:rPr lang="en-GB" altLang="en-US" i="1"/>
              <a:t>Aspergillus spp, Fusarium spp</a:t>
            </a:r>
            <a:r>
              <a:rPr lang="en-GB" altLang="en-US"/>
              <a:t>, which develop at high temperatures &amp; humidity levels </a:t>
            </a:r>
          </a:p>
          <a:p>
            <a:pPr lvl="1" eaLnBrk="1" hangingPunct="1"/>
            <a:r>
              <a:rPr lang="en-GB" altLang="en-US"/>
              <a:t>Toxins vary considerably</a:t>
            </a:r>
          </a:p>
          <a:p>
            <a:pPr eaLnBrk="1" hangingPunct="1"/>
            <a:r>
              <a:rPr lang="en-GB" altLang="en-US"/>
              <a:t>Some are known to be carcinogenic</a:t>
            </a:r>
          </a:p>
          <a:p>
            <a:pPr lvl="1" eaLnBrk="1" hangingPunct="1"/>
            <a:r>
              <a:rPr lang="en-GB" altLang="en-US"/>
              <a:t>Aflatoxin B</a:t>
            </a:r>
            <a:r>
              <a:rPr lang="en-GB" altLang="en-US" baseline="-20000"/>
              <a:t>1</a:t>
            </a:r>
            <a:r>
              <a:rPr lang="en-GB" altLang="en-US"/>
              <a:t> </a:t>
            </a:r>
          </a:p>
          <a:p>
            <a:pPr lvl="2" eaLnBrk="1" hangingPunct="1"/>
            <a:r>
              <a:rPr lang="en-GB" altLang="en-US"/>
              <a:t>Risk of liver cancer</a:t>
            </a:r>
          </a:p>
          <a:p>
            <a:pPr eaLnBrk="1" hangingPunct="1"/>
            <a:endParaRPr lang="en-GB"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GB" altLang="en-US"/>
              <a:t>Mycotoxins in feed</a:t>
            </a:r>
            <a:endParaRPr lang="en-US" altLang="en-US"/>
          </a:p>
        </p:txBody>
      </p:sp>
      <p:pic>
        <p:nvPicPr>
          <p:cNvPr id="122883"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39750" y="1477963"/>
            <a:ext cx="8212138" cy="3600450"/>
          </a:xfrm>
          <a:noFill/>
        </p:spPr>
      </p:pic>
      <p:pic>
        <p:nvPicPr>
          <p:cNvPr id="12288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GB" altLang="en-US"/>
              <a:t>Growth characteristics</a:t>
            </a:r>
            <a:endParaRPr lang="en-US" altLang="en-US"/>
          </a:p>
        </p:txBody>
      </p:sp>
      <p:graphicFrame>
        <p:nvGraphicFramePr>
          <p:cNvPr id="1615948" name="Group 76"/>
          <p:cNvGraphicFramePr>
            <a:graphicFrameLocks noGrp="1"/>
          </p:cNvGraphicFramePr>
          <p:nvPr>
            <p:ph idx="1"/>
          </p:nvPr>
        </p:nvGraphicFramePr>
        <p:xfrm>
          <a:off x="457200" y="1600200"/>
          <a:ext cx="8218488" cy="3775076"/>
        </p:xfrm>
        <a:graphic>
          <a:graphicData uri="http://schemas.openxmlformats.org/drawingml/2006/table">
            <a:tbl>
              <a:tblPr/>
              <a:tblGrid>
                <a:gridCol w="1735138">
                  <a:extLst>
                    <a:ext uri="{9D8B030D-6E8A-4147-A177-3AD203B41FA5}">
                      <a16:colId xmlns:a16="http://schemas.microsoft.com/office/drawing/2014/main" val="20000"/>
                    </a:ext>
                  </a:extLst>
                </a:gridCol>
                <a:gridCol w="1793875">
                  <a:extLst>
                    <a:ext uri="{9D8B030D-6E8A-4147-A177-3AD203B41FA5}">
                      <a16:colId xmlns:a16="http://schemas.microsoft.com/office/drawing/2014/main" val="20001"/>
                    </a:ext>
                  </a:extLst>
                </a:gridCol>
                <a:gridCol w="1401762">
                  <a:extLst>
                    <a:ext uri="{9D8B030D-6E8A-4147-A177-3AD203B41FA5}">
                      <a16:colId xmlns:a16="http://schemas.microsoft.com/office/drawing/2014/main" val="20002"/>
                    </a:ext>
                  </a:extLst>
                </a:gridCol>
                <a:gridCol w="1643063">
                  <a:extLst>
                    <a:ext uri="{9D8B030D-6E8A-4147-A177-3AD203B41FA5}">
                      <a16:colId xmlns:a16="http://schemas.microsoft.com/office/drawing/2014/main" val="20003"/>
                    </a:ext>
                  </a:extLst>
                </a:gridCol>
                <a:gridCol w="1644650">
                  <a:extLst>
                    <a:ext uri="{9D8B030D-6E8A-4147-A177-3AD203B41FA5}">
                      <a16:colId xmlns:a16="http://schemas.microsoft.com/office/drawing/2014/main" val="20004"/>
                    </a:ext>
                  </a:extLst>
                </a:gridCol>
              </a:tblGrid>
              <a:tr h="755650">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1" i="0" u="none" strike="noStrike" cap="none" normalizeH="0" baseline="0">
                          <a:ln>
                            <a:noFill/>
                          </a:ln>
                          <a:solidFill>
                            <a:schemeClr val="tx1"/>
                          </a:solidFill>
                          <a:effectLst/>
                          <a:latin typeface="Arial" panose="020B0604020202020204" pitchFamily="34" charset="0"/>
                        </a:rPr>
                        <a:t>Mould</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1" i="0" u="none" strike="noStrike" cap="none" normalizeH="0" baseline="0">
                          <a:ln>
                            <a:noFill/>
                          </a:ln>
                          <a:solidFill>
                            <a:schemeClr val="tx1"/>
                          </a:solidFill>
                          <a:effectLst/>
                          <a:latin typeface="Arial" panose="020B0604020202020204" pitchFamily="34" charset="0"/>
                          <a:cs typeface="Arial" panose="020B0604020202020204" pitchFamily="34" charset="0"/>
                        </a:rPr>
                        <a:t>Mycotoxin</a:t>
                      </a:r>
                      <a:endParaRPr kumimoji="0" lang="en-US" altLang="en-US" sz="1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1" i="0" u="none" strike="noStrike" cap="none" normalizeH="0" baseline="0">
                          <a:ln>
                            <a:noFill/>
                          </a:ln>
                          <a:solidFill>
                            <a:schemeClr val="tx1"/>
                          </a:solidFill>
                          <a:effectLst/>
                          <a:latin typeface="Arial" panose="020B0604020202020204" pitchFamily="34" charset="0"/>
                        </a:rPr>
                        <a:t>Temp Range (</a:t>
                      </a:r>
                      <a:r>
                        <a:rPr kumimoji="0" lang="en-US" altLang="en-US" sz="1800" b="1"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1" i="0" u="none" strike="noStrike" cap="none" normalizeH="0" baseline="0">
                          <a:ln>
                            <a:noFill/>
                          </a:ln>
                          <a:solidFill>
                            <a:schemeClr val="tx1"/>
                          </a:solidFill>
                          <a:effectLst/>
                          <a:latin typeface="Arial" panose="020B0604020202020204" pitchFamily="34" charset="0"/>
                        </a:rPr>
                        <a:t>Optimal Temp (</a:t>
                      </a:r>
                      <a:r>
                        <a:rPr kumimoji="0" lang="en-US" altLang="en-US" sz="1800" b="1"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1" i="0" u="none" strike="noStrike" cap="none" normalizeH="0" baseline="0">
                          <a:ln>
                            <a:noFill/>
                          </a:ln>
                          <a:solidFill>
                            <a:schemeClr val="tx1"/>
                          </a:solidFill>
                          <a:effectLst/>
                          <a:latin typeface="Arial" panose="020B0604020202020204" pitchFamily="34" charset="0"/>
                        </a:rPr>
                        <a:t>a</a:t>
                      </a:r>
                      <a:r>
                        <a:rPr kumimoji="0" lang="en-GB" altLang="en-US" sz="1800" b="1" i="0" u="none" strike="noStrike" cap="none" normalizeH="0" baseline="-25000">
                          <a:ln>
                            <a:noFill/>
                          </a:ln>
                          <a:solidFill>
                            <a:schemeClr val="tx1"/>
                          </a:solidFill>
                          <a:effectLst/>
                          <a:latin typeface="Arial" panose="020B0604020202020204" pitchFamily="34" charset="0"/>
                        </a:rPr>
                        <a:t>w </a:t>
                      </a:r>
                      <a:r>
                        <a:rPr kumimoji="0" lang="en-GB" altLang="en-US" sz="1800" b="1" i="0" u="none" strike="noStrike" cap="none" normalizeH="0" baseline="0">
                          <a:ln>
                            <a:noFill/>
                          </a:ln>
                          <a:solidFill>
                            <a:schemeClr val="tx1"/>
                          </a:solidFill>
                          <a:effectLst/>
                          <a:latin typeface="Arial" panose="020B0604020202020204" pitchFamily="34" charset="0"/>
                        </a:rPr>
                        <a:t>max - min</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4063">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0" i="1" u="none" strike="noStrike" cap="none" normalizeH="0" baseline="0">
                          <a:ln>
                            <a:noFill/>
                          </a:ln>
                          <a:solidFill>
                            <a:schemeClr val="tx1"/>
                          </a:solidFill>
                          <a:effectLst/>
                          <a:latin typeface="Arial" panose="020B0604020202020204" pitchFamily="34" charset="0"/>
                        </a:rPr>
                        <a:t>A.flavus</a:t>
                      </a:r>
                      <a:endParaRPr kumimoji="0" lang="en-US" altLang="en-US" sz="1800" b="0" i="1"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0" i="0" u="none" strike="noStrike" cap="none" normalizeH="0" baseline="0">
                          <a:ln>
                            <a:noFill/>
                          </a:ln>
                          <a:solidFill>
                            <a:schemeClr val="tx1"/>
                          </a:solidFill>
                          <a:effectLst/>
                          <a:latin typeface="Arial" panose="020B0604020202020204" pitchFamily="34" charset="0"/>
                        </a:rPr>
                        <a:t>Aflatoxins B</a:t>
                      </a:r>
                      <a:r>
                        <a:rPr kumimoji="0" lang="en-GB" altLang="en-US" sz="1800" b="0" i="0" u="none" strike="noStrike" cap="none" normalizeH="0" baseline="-25000">
                          <a:ln>
                            <a:noFill/>
                          </a:ln>
                          <a:solidFill>
                            <a:schemeClr val="tx1"/>
                          </a:solidFill>
                          <a:effectLst/>
                          <a:latin typeface="Arial" panose="020B0604020202020204" pitchFamily="34" charset="0"/>
                        </a:rPr>
                        <a:t>1</a:t>
                      </a:r>
                      <a:r>
                        <a:rPr kumimoji="0" lang="en-GB" altLang="en-US" sz="1800" b="0" i="0" u="none" strike="noStrike" cap="none" normalizeH="0" baseline="0">
                          <a:ln>
                            <a:noFill/>
                          </a:ln>
                          <a:solidFill>
                            <a:schemeClr val="tx1"/>
                          </a:solidFill>
                          <a:effectLst/>
                          <a:latin typeface="Arial" panose="020B0604020202020204" pitchFamily="34" charset="0"/>
                        </a:rPr>
                        <a:t>, B</a:t>
                      </a:r>
                      <a:r>
                        <a:rPr kumimoji="0" lang="en-GB" altLang="en-US" sz="1800" b="0" i="0" u="none" strike="noStrike" cap="none" normalizeH="0" baseline="-25000">
                          <a:ln>
                            <a:noFill/>
                          </a:ln>
                          <a:solidFill>
                            <a:schemeClr val="tx1"/>
                          </a:solidFill>
                          <a:effectLst/>
                          <a:latin typeface="Arial" panose="020B0604020202020204" pitchFamily="34" charset="0"/>
                        </a:rPr>
                        <a:t>2</a:t>
                      </a:r>
                      <a:endParaRPr kumimoji="0" lang="en-US" altLang="en-US" sz="1800" b="0" i="0" u="none" strike="noStrike" cap="none" normalizeH="0" baseline="-2500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0" i="0" u="none" strike="noStrike" cap="none" normalizeH="0" baseline="0">
                          <a:ln>
                            <a:noFill/>
                          </a:ln>
                          <a:solidFill>
                            <a:schemeClr val="tx1"/>
                          </a:solidFill>
                          <a:effectLst/>
                          <a:latin typeface="Arial" panose="020B0604020202020204" pitchFamily="34" charset="0"/>
                        </a:rPr>
                        <a:t>10-43</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0" i="0" u="none" strike="noStrike" cap="none" normalizeH="0" baseline="0">
                          <a:ln>
                            <a:noFill/>
                          </a:ln>
                          <a:solidFill>
                            <a:schemeClr val="tx1"/>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0" i="0" u="none" strike="noStrike" cap="none" normalizeH="0" baseline="0">
                          <a:ln>
                            <a:noFill/>
                          </a:ln>
                          <a:solidFill>
                            <a:schemeClr val="tx1"/>
                          </a:solidFill>
                          <a:effectLst/>
                          <a:latin typeface="Arial" panose="020B0604020202020204" pitchFamily="34" charset="0"/>
                        </a:rPr>
                        <a:t>0.99 – 0.82</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5650">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0" i="1" u="none" strike="noStrike" cap="none" normalizeH="0" baseline="0">
                          <a:ln>
                            <a:noFill/>
                          </a:ln>
                          <a:solidFill>
                            <a:schemeClr val="tx1"/>
                          </a:solidFill>
                          <a:effectLst/>
                          <a:latin typeface="Arial" panose="020B0604020202020204" pitchFamily="34" charset="0"/>
                        </a:rPr>
                        <a:t>F.graminearum</a:t>
                      </a:r>
                      <a:endParaRPr kumimoji="0" lang="en-US" altLang="en-US" sz="1800" b="0" i="1"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0" i="0" u="none" strike="noStrike" cap="none" normalizeH="0" baseline="0">
                          <a:ln>
                            <a:noFill/>
                          </a:ln>
                          <a:solidFill>
                            <a:schemeClr val="tx1"/>
                          </a:solidFill>
                          <a:effectLst/>
                          <a:latin typeface="Arial" panose="020B0604020202020204" pitchFamily="34" charset="0"/>
                        </a:rPr>
                        <a:t>Zearalenone</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0" i="0" u="none" strike="noStrike" cap="none" normalizeH="0" baseline="0">
                          <a:ln>
                            <a:noFill/>
                          </a:ln>
                          <a:solidFill>
                            <a:schemeClr val="tx1"/>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0" i="0" u="none" strike="noStrike" cap="none" normalizeH="0" baseline="0">
                          <a:ln>
                            <a:noFill/>
                          </a:ln>
                          <a:solidFill>
                            <a:schemeClr val="tx1"/>
                          </a:solidFill>
                          <a:effectLst/>
                          <a:latin typeface="Arial" panose="020B0604020202020204" pitchFamily="34" charset="0"/>
                        </a:rPr>
                        <a:t>24</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0" i="0" u="none" strike="noStrike" cap="none" normalizeH="0" baseline="0">
                          <a:ln>
                            <a:noFill/>
                          </a:ln>
                          <a:solidFill>
                            <a:schemeClr val="tx1"/>
                          </a:solidFill>
                          <a:effectLst/>
                          <a:latin typeface="Arial" panose="020B0604020202020204" pitchFamily="34" charset="0"/>
                        </a:rPr>
                        <a:t>0.99 – 0.90</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5650">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0" i="1" u="none" strike="noStrike" cap="none" normalizeH="0" baseline="0">
                          <a:ln>
                            <a:noFill/>
                          </a:ln>
                          <a:solidFill>
                            <a:schemeClr val="tx1"/>
                          </a:solidFill>
                          <a:effectLst/>
                          <a:latin typeface="Arial" panose="020B0604020202020204" pitchFamily="34" charset="0"/>
                        </a:rPr>
                        <a:t>F.moniliforme</a:t>
                      </a:r>
                      <a:endParaRPr kumimoji="0" lang="en-US" altLang="en-US" sz="1800" b="0" i="1"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0" i="0" u="none" strike="noStrike" cap="none" normalizeH="0" baseline="0" dirty="0" err="1">
                          <a:ln>
                            <a:noFill/>
                          </a:ln>
                          <a:solidFill>
                            <a:schemeClr val="tx1"/>
                          </a:solidFill>
                          <a:effectLst/>
                          <a:latin typeface="Arial" panose="020B0604020202020204" pitchFamily="34" charset="0"/>
                        </a:rPr>
                        <a:t>Fumonisin</a:t>
                      </a:r>
                      <a:r>
                        <a:rPr kumimoji="0" lang="en-GB" altLang="en-US" sz="1800" b="0" i="0" u="none" strike="noStrike" cap="none" normalizeH="0" baseline="0" dirty="0">
                          <a:ln>
                            <a:noFill/>
                          </a:ln>
                          <a:solidFill>
                            <a:schemeClr val="tx1"/>
                          </a:solidFill>
                          <a:effectLst/>
                          <a:latin typeface="Arial" panose="020B0604020202020204" pitchFamily="34" charset="0"/>
                        </a:rPr>
                        <a:t> B</a:t>
                      </a:r>
                      <a:r>
                        <a:rPr kumimoji="0" lang="en-GB" altLang="en-US" sz="1800" b="0" i="0" u="none" strike="noStrike" cap="none" normalizeH="0" baseline="-25000" dirty="0">
                          <a:ln>
                            <a:noFill/>
                          </a:ln>
                          <a:solidFill>
                            <a:schemeClr val="tx1"/>
                          </a:solidFill>
                          <a:effectLst/>
                          <a:latin typeface="Arial" panose="020B0604020202020204" pitchFamily="34" charset="0"/>
                        </a:rPr>
                        <a:t>1</a:t>
                      </a:r>
                      <a:endParaRPr kumimoji="0" lang="en-US" altLang="en-US" sz="1800" b="0" i="0" u="none" strike="noStrike" cap="none" normalizeH="0" baseline="-2500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0" i="0" u="none" strike="noStrike" cap="none" normalizeH="0" baseline="0">
                          <a:ln>
                            <a:noFill/>
                          </a:ln>
                          <a:solidFill>
                            <a:schemeClr val="tx1"/>
                          </a:solidFill>
                          <a:effectLst/>
                          <a:latin typeface="Arial" panose="020B0604020202020204" pitchFamily="34" charset="0"/>
                        </a:rPr>
                        <a:t>5 - 37</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0" i="0" u="none" strike="noStrike" cap="none" normalizeH="0" baseline="0">
                          <a:ln>
                            <a:noFill/>
                          </a:ln>
                          <a:solidFill>
                            <a:schemeClr val="tx1"/>
                          </a:solidFill>
                          <a:effectLst/>
                          <a:latin typeface="Arial" panose="020B060402020202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0" i="0" u="none" strike="noStrike" cap="none" normalizeH="0" baseline="0">
                          <a:ln>
                            <a:noFill/>
                          </a:ln>
                          <a:solidFill>
                            <a:schemeClr val="tx1"/>
                          </a:solidFill>
                          <a:effectLst/>
                          <a:latin typeface="Arial" panose="020B0604020202020204" pitchFamily="34" charset="0"/>
                        </a:rPr>
                        <a:t>0.99 – 0.87</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4063">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0" i="0" u="none" strike="noStrike" cap="none" normalizeH="0" baseline="0">
                          <a:ln>
                            <a:noFill/>
                          </a:ln>
                          <a:solidFill>
                            <a:schemeClr val="tx1"/>
                          </a:solidFill>
                          <a:effectLst/>
                          <a:latin typeface="Arial" panose="020B0604020202020204" pitchFamily="34" charset="0"/>
                        </a:rPr>
                        <a:t>A.ochraceus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0" i="0" u="none" strike="noStrike" cap="none" normalizeH="0" baseline="0">
                          <a:ln>
                            <a:noFill/>
                          </a:ln>
                          <a:solidFill>
                            <a:schemeClr val="tx1"/>
                          </a:solidFill>
                          <a:effectLst/>
                          <a:latin typeface="Arial" panose="020B0604020202020204" pitchFamily="34" charset="0"/>
                        </a:rPr>
                        <a:t>Ochratoxin A</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0" i="0" u="none" strike="noStrike" cap="none" normalizeH="0" baseline="0">
                          <a:ln>
                            <a:noFill/>
                          </a:ln>
                          <a:solidFill>
                            <a:schemeClr val="tx1"/>
                          </a:solidFill>
                          <a:effectLst/>
                          <a:latin typeface="Arial" panose="020B0604020202020204" pitchFamily="34" charset="0"/>
                        </a:rPr>
                        <a:t>8 -37</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0" i="0" u="none" strike="noStrike" cap="none" normalizeH="0" baseline="0">
                          <a:ln>
                            <a:noFill/>
                          </a:ln>
                          <a:solidFill>
                            <a:schemeClr val="tx1"/>
                          </a:solidFill>
                          <a:effectLst/>
                          <a:latin typeface="Arial" panose="020B060402020202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GB" altLang="en-US" sz="1800" b="0" i="0" u="none" strike="noStrike" cap="none" normalizeH="0" baseline="0" dirty="0">
                          <a:ln>
                            <a:noFill/>
                          </a:ln>
                          <a:solidFill>
                            <a:schemeClr val="tx1"/>
                          </a:solidFill>
                          <a:effectLst/>
                          <a:latin typeface="Arial" panose="020B0604020202020204" pitchFamily="34" charset="0"/>
                        </a:rPr>
                        <a:t>0.99 – 0.79</a:t>
                      </a:r>
                      <a:endParaRPr kumimoji="0" lang="en-US" altLang="en-US" sz="1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4"/>
          <p:cNvSpPr>
            <a:spLocks noGrp="1" noChangeArrowheads="1"/>
          </p:cNvSpPr>
          <p:nvPr>
            <p:ph type="ctrTitle"/>
          </p:nvPr>
        </p:nvSpPr>
        <p:spPr/>
        <p:txBody>
          <a:bodyPr/>
          <a:lstStyle/>
          <a:p>
            <a:pPr eaLnBrk="1" hangingPunct="1"/>
            <a:r>
              <a:rPr lang="en-GB" altLang="en-US"/>
              <a:t>Principle 2</a:t>
            </a:r>
            <a:br>
              <a:rPr lang="en-GB" altLang="en-US"/>
            </a:br>
            <a:r>
              <a:rPr lang="en-US" altLang="en-US" sz="4400"/>
              <a:t>Determine Critical Control Points</a:t>
            </a:r>
            <a:r>
              <a:rPr lang="en-US" altLang="en-US"/>
              <a:t> </a:t>
            </a:r>
          </a:p>
        </p:txBody>
      </p:sp>
      <p:sp>
        <p:nvSpPr>
          <p:cNvPr id="126979" name="Rectangle 5"/>
          <p:cNvSpPr>
            <a:spLocks noGrp="1" noChangeArrowheads="1"/>
          </p:cNvSpPr>
          <p:nvPr>
            <p:ph type="subTitle" idx="1"/>
          </p:nvPr>
        </p:nvSpPr>
        <p:spPr/>
        <p:txBody>
          <a:bodyPr/>
          <a:lstStyle/>
          <a:p>
            <a:pPr eaLnBrk="1" hangingPunct="1"/>
            <a:endParaRPr lang="en-US" altLang="en-US"/>
          </a:p>
        </p:txBody>
      </p:sp>
      <p:pic>
        <p:nvPicPr>
          <p:cNvPr id="12698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0925" y="5300663"/>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altLang="en-US"/>
              <a:t>Principle 2</a:t>
            </a:r>
          </a:p>
        </p:txBody>
      </p:sp>
      <p:sp>
        <p:nvSpPr>
          <p:cNvPr id="129027" name="Rectangle 3"/>
          <p:cNvSpPr>
            <a:spLocks noGrp="1" noChangeArrowheads="1"/>
          </p:cNvSpPr>
          <p:nvPr>
            <p:ph type="body" idx="1"/>
          </p:nvPr>
        </p:nvSpPr>
        <p:spPr>
          <a:xfrm>
            <a:off x="684213" y="1628775"/>
            <a:ext cx="7885112" cy="3492500"/>
          </a:xfrm>
        </p:spPr>
        <p:txBody>
          <a:bodyPr/>
          <a:lstStyle/>
          <a:p>
            <a:pPr eaLnBrk="1" hangingPunct="1"/>
            <a:r>
              <a:rPr lang="en-US" altLang="en-US"/>
              <a:t>Determine Critical Control Points (CCPs)</a:t>
            </a:r>
          </a:p>
          <a:p>
            <a:pPr lvl="1" eaLnBrk="1" hangingPunct="1"/>
            <a:r>
              <a:rPr lang="en-US" altLang="en-US"/>
              <a:t>CCP = Step in process where </a:t>
            </a:r>
          </a:p>
          <a:p>
            <a:pPr lvl="2" eaLnBrk="1" hangingPunct="1"/>
            <a:r>
              <a:rPr lang="en-US" altLang="en-US"/>
              <a:t>Control can be applied &amp; is</a:t>
            </a:r>
          </a:p>
          <a:p>
            <a:pPr lvl="2" eaLnBrk="1" hangingPunct="1"/>
            <a:r>
              <a:rPr lang="en-US" altLang="en-US"/>
              <a:t>Essential to prevent, eliminate or reduce hazard to an acceptable level</a:t>
            </a:r>
          </a:p>
          <a:p>
            <a:pPr lvl="1" eaLnBrk="1" hangingPunct="1"/>
            <a:r>
              <a:rPr lang="en-US" altLang="en-US"/>
              <a:t>Correct identification of CCPs essential</a:t>
            </a:r>
          </a:p>
        </p:txBody>
      </p:sp>
      <p:pic>
        <p:nvPicPr>
          <p:cNvPr id="12902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GB" altLang="en-US"/>
              <a:t>Principle 2</a:t>
            </a:r>
          </a:p>
        </p:txBody>
      </p:sp>
      <p:sp>
        <p:nvSpPr>
          <p:cNvPr id="131075" name="Rectangle 3"/>
          <p:cNvSpPr>
            <a:spLocks noGrp="1" noChangeArrowheads="1"/>
          </p:cNvSpPr>
          <p:nvPr>
            <p:ph sz="half" idx="1"/>
          </p:nvPr>
        </p:nvSpPr>
        <p:spPr>
          <a:xfrm>
            <a:off x="328613" y="1157288"/>
            <a:ext cx="4011612" cy="4530725"/>
          </a:xfrm>
        </p:spPr>
        <p:txBody>
          <a:bodyPr/>
          <a:lstStyle/>
          <a:p>
            <a:pPr eaLnBrk="1" hangingPunct="1"/>
            <a:r>
              <a:rPr lang="en-US" altLang="en-US" sz="2000"/>
              <a:t>Correct determination is vital</a:t>
            </a:r>
          </a:p>
          <a:p>
            <a:pPr eaLnBrk="1" hangingPunct="1"/>
            <a:r>
              <a:rPr lang="en-US" altLang="en-US" sz="2000"/>
              <a:t>Logical approach required:</a:t>
            </a:r>
          </a:p>
          <a:p>
            <a:pPr lvl="1" eaLnBrk="1" hangingPunct="1"/>
            <a:r>
              <a:rPr lang="en-US" altLang="en-US" sz="2000"/>
              <a:t>Decision trees often used</a:t>
            </a:r>
          </a:p>
          <a:p>
            <a:pPr lvl="2" eaLnBrk="1" hangingPunct="1"/>
            <a:r>
              <a:rPr lang="en-US" altLang="en-US" sz="1600"/>
              <a:t>Not essential</a:t>
            </a:r>
            <a:endParaRPr lang="en-US" altLang="en-US" sz="1600" i="1"/>
          </a:p>
          <a:p>
            <a:pPr eaLnBrk="1" hangingPunct="1"/>
            <a:endParaRPr lang="en-GB" altLang="en-US" sz="2400"/>
          </a:p>
        </p:txBody>
      </p:sp>
      <p:pic>
        <p:nvPicPr>
          <p:cNvPr id="131076"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70375" y="307975"/>
            <a:ext cx="4754563" cy="5353050"/>
          </a:xfrm>
        </p:spPr>
      </p:pic>
      <p:pic>
        <p:nvPicPr>
          <p:cNvPr id="13107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4"/>
          <p:cNvSpPr>
            <a:spLocks noGrp="1" noChangeArrowheads="1"/>
          </p:cNvSpPr>
          <p:nvPr>
            <p:ph type="ctrTitle"/>
          </p:nvPr>
        </p:nvSpPr>
        <p:spPr/>
        <p:txBody>
          <a:bodyPr/>
          <a:lstStyle/>
          <a:p>
            <a:pPr eaLnBrk="1" hangingPunct="1"/>
            <a:r>
              <a:rPr lang="en-GB" altLang="en-US"/>
              <a:t>Principle 3</a:t>
            </a:r>
            <a:br>
              <a:rPr lang="en-GB" altLang="en-US"/>
            </a:br>
            <a:r>
              <a:rPr lang="en-US" altLang="en-US"/>
              <a:t>Establish Critical Limits</a:t>
            </a:r>
          </a:p>
        </p:txBody>
      </p:sp>
      <p:sp>
        <p:nvSpPr>
          <p:cNvPr id="133123" name="Rectangle 5"/>
          <p:cNvSpPr>
            <a:spLocks noGrp="1" noChangeArrowheads="1"/>
          </p:cNvSpPr>
          <p:nvPr>
            <p:ph type="subTitle" idx="1"/>
          </p:nvPr>
        </p:nvSpPr>
        <p:spPr/>
        <p:txBody>
          <a:bodyPr/>
          <a:lstStyle/>
          <a:p>
            <a:pPr eaLnBrk="1" hangingPunct="1"/>
            <a:endParaRPr lang="en-US" altLang="en-US"/>
          </a:p>
        </p:txBody>
      </p:sp>
      <p:pic>
        <p:nvPicPr>
          <p:cNvPr id="13312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0925" y="5326063"/>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altLang="en-US"/>
              <a:t>Principle 3</a:t>
            </a:r>
          </a:p>
        </p:txBody>
      </p:sp>
      <p:sp>
        <p:nvSpPr>
          <p:cNvPr id="134147" name="Rectangle 3"/>
          <p:cNvSpPr>
            <a:spLocks noGrp="1" noChangeArrowheads="1"/>
          </p:cNvSpPr>
          <p:nvPr>
            <p:ph type="body" idx="1"/>
          </p:nvPr>
        </p:nvSpPr>
        <p:spPr/>
        <p:txBody>
          <a:bodyPr/>
          <a:lstStyle/>
          <a:p>
            <a:pPr eaLnBrk="1" hangingPunct="1"/>
            <a:r>
              <a:rPr lang="en-US" altLang="en-US"/>
              <a:t>Establish critical limits</a:t>
            </a:r>
          </a:p>
          <a:p>
            <a:pPr lvl="1" eaLnBrk="1" hangingPunct="1"/>
            <a:r>
              <a:rPr lang="en-US" altLang="en-US"/>
              <a:t>Max/min value at which parameter must be controlled at CCP to control hazard</a:t>
            </a:r>
          </a:p>
          <a:p>
            <a:pPr lvl="1" eaLnBrk="1" hangingPunct="1"/>
            <a:r>
              <a:rPr lang="en-US" altLang="en-US"/>
              <a:t>Critical limits can be based on:</a:t>
            </a:r>
          </a:p>
          <a:p>
            <a:pPr lvl="2" eaLnBrk="1" hangingPunct="1"/>
            <a:r>
              <a:rPr lang="en-US" altLang="en-US"/>
              <a:t>Additive levels</a:t>
            </a:r>
          </a:p>
          <a:p>
            <a:pPr lvl="2" eaLnBrk="1" hangingPunct="1"/>
            <a:r>
              <a:rPr lang="en-US" altLang="en-US"/>
              <a:t>Tolerance levels for pesticides or mycotoxins</a:t>
            </a:r>
          </a:p>
          <a:p>
            <a:pPr lvl="2" eaLnBrk="1" hangingPunct="1"/>
            <a:r>
              <a:rPr lang="en-US" altLang="en-US"/>
              <a:t>Temperature</a:t>
            </a:r>
          </a:p>
          <a:p>
            <a:pPr lvl="2" eaLnBrk="1" hangingPunct="1"/>
            <a:r>
              <a:rPr lang="en-US" altLang="en-US"/>
              <a:t>Contact time</a:t>
            </a:r>
          </a:p>
          <a:p>
            <a:pPr lvl="2" eaLnBrk="1" hangingPunct="1"/>
            <a:endParaRPr lang="en-US" altLang="en-US"/>
          </a:p>
          <a:p>
            <a:pPr lvl="1" eaLnBrk="1" hangingPunct="1">
              <a:buFont typeface="Wingdings" pitchFamily="2" charset="2"/>
              <a:buNone/>
            </a:pPr>
            <a:endParaRPr lang="en-US" altLang="en-US"/>
          </a:p>
        </p:txBody>
      </p:sp>
      <p:pic>
        <p:nvPicPr>
          <p:cNvPr id="13414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altLang="en-US"/>
              <a:t>HACCP</a:t>
            </a:r>
          </a:p>
        </p:txBody>
      </p:sp>
      <p:sp>
        <p:nvSpPr>
          <p:cNvPr id="26628" name="Rectangle 3"/>
          <p:cNvSpPr>
            <a:spLocks noGrp="1" noChangeArrowheads="1"/>
          </p:cNvSpPr>
          <p:nvPr>
            <p:ph type="body" idx="1"/>
          </p:nvPr>
        </p:nvSpPr>
        <p:spPr>
          <a:xfrm>
            <a:off x="447675" y="1138238"/>
            <a:ext cx="8229600" cy="4530725"/>
          </a:xfrm>
        </p:spPr>
        <p:txBody>
          <a:bodyPr/>
          <a:lstStyle/>
          <a:p>
            <a:pPr eaLnBrk="1" hangingPunct="1">
              <a:lnSpc>
                <a:spcPct val="90000"/>
              </a:lnSpc>
            </a:pPr>
            <a:r>
              <a:rPr lang="en-GB" altLang="en-US"/>
              <a:t>HACCP</a:t>
            </a:r>
          </a:p>
          <a:p>
            <a:pPr lvl="1" eaLnBrk="1" hangingPunct="1">
              <a:lnSpc>
                <a:spcPct val="90000"/>
              </a:lnSpc>
            </a:pPr>
            <a:r>
              <a:rPr lang="en-GB" altLang="en-US"/>
              <a:t>‘Hazard Analysis Critical Control Point’</a:t>
            </a:r>
            <a:endParaRPr lang="en-US" altLang="en-US"/>
          </a:p>
          <a:p>
            <a:pPr eaLnBrk="1" hangingPunct="1">
              <a:lnSpc>
                <a:spcPct val="90000"/>
              </a:lnSpc>
            </a:pPr>
            <a:endParaRPr lang="en-US" altLang="en-US" sz="1200"/>
          </a:p>
          <a:p>
            <a:pPr eaLnBrk="1" hangingPunct="1">
              <a:lnSpc>
                <a:spcPct val="90000"/>
              </a:lnSpc>
            </a:pPr>
            <a:r>
              <a:rPr lang="en-US" altLang="en-US"/>
              <a:t>Food/feed safety management system</a:t>
            </a:r>
          </a:p>
          <a:p>
            <a:pPr eaLnBrk="1" hangingPunct="1">
              <a:lnSpc>
                <a:spcPct val="90000"/>
              </a:lnSpc>
            </a:pPr>
            <a:r>
              <a:rPr lang="en-US" altLang="en-US"/>
              <a:t>Developed for US space programme</a:t>
            </a:r>
          </a:p>
          <a:p>
            <a:pPr eaLnBrk="1" hangingPunct="1">
              <a:lnSpc>
                <a:spcPct val="90000"/>
              </a:lnSpc>
            </a:pPr>
            <a:r>
              <a:rPr lang="en-US" altLang="en-US"/>
              <a:t>Involves analysis &amp; control of hazards:</a:t>
            </a:r>
          </a:p>
          <a:p>
            <a:pPr lvl="1" eaLnBrk="1" hangingPunct="1">
              <a:lnSpc>
                <a:spcPct val="90000"/>
              </a:lnSpc>
            </a:pPr>
            <a:r>
              <a:rPr lang="en-US" altLang="en-US"/>
              <a:t>Biological</a:t>
            </a:r>
          </a:p>
          <a:p>
            <a:pPr lvl="1" eaLnBrk="1" hangingPunct="1">
              <a:lnSpc>
                <a:spcPct val="90000"/>
              </a:lnSpc>
            </a:pPr>
            <a:r>
              <a:rPr lang="en-US" altLang="en-US"/>
              <a:t>Physical</a:t>
            </a:r>
          </a:p>
          <a:p>
            <a:pPr lvl="1" eaLnBrk="1" hangingPunct="1">
              <a:lnSpc>
                <a:spcPct val="90000"/>
              </a:lnSpc>
            </a:pPr>
            <a:r>
              <a:rPr lang="en-US" altLang="en-US"/>
              <a:t>Chemical</a:t>
            </a:r>
          </a:p>
          <a:p>
            <a:pPr eaLnBrk="1" hangingPunct="1">
              <a:lnSpc>
                <a:spcPct val="90000"/>
              </a:lnSpc>
              <a:buFont typeface="Wingdings" pitchFamily="2" charset="2"/>
              <a:buNone/>
            </a:pPr>
            <a:endParaRPr lang="en-US" altLang="en-US"/>
          </a:p>
        </p:txBody>
      </p:sp>
      <p:pic>
        <p:nvPicPr>
          <p:cNvPr id="2663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altLang="en-US"/>
              <a:t>Principle 3: In practice</a:t>
            </a:r>
            <a:endParaRPr lang="en-GB" altLang="en-US"/>
          </a:p>
        </p:txBody>
      </p:sp>
      <p:sp>
        <p:nvSpPr>
          <p:cNvPr id="136195" name="Rectangle 3"/>
          <p:cNvSpPr>
            <a:spLocks noGrp="1" noChangeArrowheads="1"/>
          </p:cNvSpPr>
          <p:nvPr>
            <p:ph type="body" idx="1"/>
          </p:nvPr>
        </p:nvSpPr>
        <p:spPr/>
        <p:txBody>
          <a:bodyPr/>
          <a:lstStyle/>
          <a:p>
            <a:pPr eaLnBrk="1" hangingPunct="1"/>
            <a:r>
              <a:rPr lang="en-GB" altLang="en-US"/>
              <a:t>Critical limits for mycotoxins:</a:t>
            </a:r>
          </a:p>
          <a:p>
            <a:pPr lvl="1" eaLnBrk="1" hangingPunct="1"/>
            <a:r>
              <a:rPr lang="en-GB" altLang="en-US"/>
              <a:t>Maize: B</a:t>
            </a:r>
            <a:r>
              <a:rPr lang="en-GB" altLang="en-US" baseline="-25000"/>
              <a:t>1 </a:t>
            </a:r>
            <a:r>
              <a:rPr lang="en-GB" altLang="en-US"/>
              <a:t>5.0</a:t>
            </a:r>
            <a:r>
              <a:rPr lang="en-GB" altLang="en-US" baseline="-25000"/>
              <a:t> </a:t>
            </a:r>
            <a:r>
              <a:rPr lang="en-US" altLang="en-US">
                <a:cs typeface="Arial" pitchFamily="34" charset="0"/>
              </a:rPr>
              <a:t>µg/kg, </a:t>
            </a:r>
            <a:r>
              <a:rPr lang="en-GB" altLang="en-US"/>
              <a:t>Total </a:t>
            </a:r>
            <a:r>
              <a:rPr lang="en-GB" altLang="en-US" baseline="-25000"/>
              <a:t> </a:t>
            </a:r>
            <a:r>
              <a:rPr lang="en-GB" altLang="en-US"/>
              <a:t>10.0</a:t>
            </a:r>
            <a:r>
              <a:rPr lang="en-GB" altLang="en-US" baseline="-25000"/>
              <a:t> </a:t>
            </a:r>
            <a:r>
              <a:rPr lang="en-US" altLang="en-US">
                <a:cs typeface="Arial" pitchFamily="34" charset="0"/>
              </a:rPr>
              <a:t>µg/kg</a:t>
            </a:r>
          </a:p>
          <a:p>
            <a:pPr lvl="1" eaLnBrk="1" hangingPunct="1"/>
            <a:r>
              <a:rPr lang="en-GB" altLang="en-US">
                <a:cs typeface="Arial" pitchFamily="34" charset="0"/>
              </a:rPr>
              <a:t>a</a:t>
            </a:r>
            <a:r>
              <a:rPr lang="en-GB" altLang="en-US" baseline="-25000">
                <a:cs typeface="Arial" pitchFamily="34" charset="0"/>
              </a:rPr>
              <a:t>w</a:t>
            </a:r>
            <a:r>
              <a:rPr lang="en-GB" altLang="en-US">
                <a:cs typeface="Arial" pitchFamily="34" charset="0"/>
              </a:rPr>
              <a:t> &lt; 0.70</a:t>
            </a:r>
          </a:p>
          <a:p>
            <a:pPr lvl="1" eaLnBrk="1" hangingPunct="1"/>
            <a:r>
              <a:rPr lang="en-GB" altLang="en-US">
                <a:cs typeface="Arial" pitchFamily="34" charset="0"/>
              </a:rPr>
              <a:t>Moisture content &lt; 14%</a:t>
            </a:r>
            <a:endParaRPr lang="en-US" altLang="en-US">
              <a:cs typeface="Arial" pitchFamily="34" charset="0"/>
            </a:endParaRPr>
          </a:p>
          <a:p>
            <a:pPr lvl="1" eaLnBrk="1" hangingPunct="1"/>
            <a:endParaRPr lang="en-GB" altLang="en-US"/>
          </a:p>
        </p:txBody>
      </p:sp>
      <p:pic>
        <p:nvPicPr>
          <p:cNvPr id="13619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4"/>
          <p:cNvSpPr>
            <a:spLocks noGrp="1" noChangeArrowheads="1"/>
          </p:cNvSpPr>
          <p:nvPr>
            <p:ph type="ctrTitle"/>
          </p:nvPr>
        </p:nvSpPr>
        <p:spPr/>
        <p:txBody>
          <a:bodyPr/>
          <a:lstStyle/>
          <a:p>
            <a:pPr eaLnBrk="1" hangingPunct="1"/>
            <a:r>
              <a:rPr lang="en-GB" altLang="en-US"/>
              <a:t>Principle 4</a:t>
            </a:r>
            <a:br>
              <a:rPr lang="en-GB" altLang="en-US"/>
            </a:br>
            <a:r>
              <a:rPr lang="en-US" altLang="en-US" sz="3600"/>
              <a:t>Establish monitoring procedures</a:t>
            </a:r>
          </a:p>
        </p:txBody>
      </p:sp>
      <p:sp>
        <p:nvSpPr>
          <p:cNvPr id="138243" name="Rectangle 5"/>
          <p:cNvSpPr>
            <a:spLocks noGrp="1" noChangeArrowheads="1"/>
          </p:cNvSpPr>
          <p:nvPr>
            <p:ph type="subTitle" idx="1"/>
          </p:nvPr>
        </p:nvSpPr>
        <p:spPr/>
        <p:txBody>
          <a:bodyPr/>
          <a:lstStyle/>
          <a:p>
            <a:pPr eaLnBrk="1" hangingPunct="1"/>
            <a:endParaRPr lang="en-US" altLang="en-US"/>
          </a:p>
        </p:txBody>
      </p:sp>
      <p:pic>
        <p:nvPicPr>
          <p:cNvPr id="1382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3325" y="5326063"/>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altLang="en-US"/>
              <a:t>Principle 4</a:t>
            </a:r>
          </a:p>
        </p:txBody>
      </p:sp>
      <p:sp>
        <p:nvSpPr>
          <p:cNvPr id="140291" name="Rectangle 3"/>
          <p:cNvSpPr>
            <a:spLocks noGrp="1" noChangeArrowheads="1"/>
          </p:cNvSpPr>
          <p:nvPr>
            <p:ph type="body" idx="1"/>
          </p:nvPr>
        </p:nvSpPr>
        <p:spPr>
          <a:xfrm>
            <a:off x="457200" y="1222375"/>
            <a:ext cx="8362950" cy="4114800"/>
          </a:xfrm>
        </p:spPr>
        <p:txBody>
          <a:bodyPr/>
          <a:lstStyle/>
          <a:p>
            <a:pPr eaLnBrk="1" hangingPunct="1"/>
            <a:r>
              <a:rPr lang="en-US" altLang="en-US"/>
              <a:t>Establish monitoring procedures</a:t>
            </a:r>
          </a:p>
          <a:p>
            <a:pPr lvl="1" eaLnBrk="1" hangingPunct="1"/>
            <a:r>
              <a:rPr lang="en-US" altLang="en-US"/>
              <a:t>Planned sequence of:</a:t>
            </a:r>
          </a:p>
          <a:p>
            <a:pPr lvl="2" eaLnBrk="1" hangingPunct="1"/>
            <a:r>
              <a:rPr lang="en-US" altLang="en-US"/>
              <a:t>Observations</a:t>
            </a:r>
          </a:p>
          <a:p>
            <a:pPr lvl="2" eaLnBrk="1" hangingPunct="1"/>
            <a:r>
              <a:rPr lang="en-US" altLang="en-US"/>
              <a:t>Measurements</a:t>
            </a:r>
          </a:p>
          <a:p>
            <a:pPr lvl="1" eaLnBrk="1" hangingPunct="1"/>
            <a:endParaRPr lang="en-US" altLang="en-US"/>
          </a:p>
          <a:p>
            <a:pPr lvl="1" eaLnBrk="1" hangingPunct="1"/>
            <a:r>
              <a:rPr lang="en-US" altLang="en-US"/>
              <a:t>Effective monitoring involves trend analysis</a:t>
            </a:r>
          </a:p>
          <a:p>
            <a:pPr lvl="2" eaLnBrk="1" hangingPunct="1"/>
            <a:r>
              <a:rPr lang="en-US" altLang="en-US"/>
              <a:t>Intervention before loss of control occurs</a:t>
            </a:r>
          </a:p>
          <a:p>
            <a:pPr lvl="2" eaLnBrk="1" hangingPunct="1"/>
            <a:endParaRPr lang="en-US" altLang="en-US"/>
          </a:p>
          <a:p>
            <a:pPr lvl="1" eaLnBrk="1" hangingPunct="1"/>
            <a:r>
              <a:rPr lang="en-US" altLang="en-US"/>
              <a:t>Loss of control at CCP = Imminent risk </a:t>
            </a:r>
          </a:p>
        </p:txBody>
      </p:sp>
      <p:pic>
        <p:nvPicPr>
          <p:cNvPr id="14029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altLang="en-US"/>
              <a:t>Principle 4</a:t>
            </a:r>
          </a:p>
        </p:txBody>
      </p:sp>
      <p:sp>
        <p:nvSpPr>
          <p:cNvPr id="142339" name="Rectangle 3"/>
          <p:cNvSpPr>
            <a:spLocks noGrp="1" noChangeArrowheads="1"/>
          </p:cNvSpPr>
          <p:nvPr>
            <p:ph type="body" idx="1"/>
          </p:nvPr>
        </p:nvSpPr>
        <p:spPr>
          <a:xfrm>
            <a:off x="457200" y="1412875"/>
            <a:ext cx="8229600" cy="4968875"/>
          </a:xfrm>
        </p:spPr>
        <p:txBody>
          <a:bodyPr/>
          <a:lstStyle/>
          <a:p>
            <a:pPr eaLnBrk="1" hangingPunct="1"/>
            <a:r>
              <a:rPr lang="en-US" altLang="en-US"/>
              <a:t>Monitoring of controls:</a:t>
            </a:r>
          </a:p>
          <a:p>
            <a:pPr lvl="1" eaLnBrk="1" hangingPunct="1"/>
            <a:r>
              <a:rPr lang="en-US" altLang="en-US"/>
              <a:t>Only required at critical points</a:t>
            </a:r>
          </a:p>
          <a:p>
            <a:pPr lvl="1" eaLnBrk="1" hangingPunct="1"/>
            <a:r>
              <a:rPr lang="en-US" altLang="en-US"/>
              <a:t>Frequency depends on:</a:t>
            </a:r>
          </a:p>
          <a:p>
            <a:pPr lvl="2" eaLnBrk="1" hangingPunct="1"/>
            <a:r>
              <a:rPr lang="en-US" altLang="en-US"/>
              <a:t>Nature of product i.e uniform size</a:t>
            </a:r>
          </a:p>
          <a:p>
            <a:pPr lvl="2" eaLnBrk="1" hangingPunct="1"/>
            <a:r>
              <a:rPr lang="en-US" altLang="en-US"/>
              <a:t>Nature of process i.e automated/manual</a:t>
            </a:r>
          </a:p>
          <a:p>
            <a:pPr lvl="2" eaLnBrk="1" hangingPunct="1"/>
            <a:r>
              <a:rPr lang="en-US" altLang="en-US"/>
              <a:t>Nature of production i.e batch size </a:t>
            </a:r>
          </a:p>
          <a:p>
            <a:pPr lvl="2" eaLnBrk="1" hangingPunct="1"/>
            <a:r>
              <a:rPr lang="en-US" altLang="en-US"/>
              <a:t>History of previous checks</a:t>
            </a:r>
          </a:p>
        </p:txBody>
      </p:sp>
      <p:pic>
        <p:nvPicPr>
          <p:cNvPr id="14234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en-US" altLang="en-US"/>
              <a:t>Principle 4</a:t>
            </a:r>
          </a:p>
        </p:txBody>
      </p:sp>
      <p:sp>
        <p:nvSpPr>
          <p:cNvPr id="144387" name="Rectangle 3"/>
          <p:cNvSpPr>
            <a:spLocks noGrp="1" noChangeArrowheads="1"/>
          </p:cNvSpPr>
          <p:nvPr>
            <p:ph type="body" idx="1"/>
          </p:nvPr>
        </p:nvSpPr>
        <p:spPr>
          <a:xfrm>
            <a:off x="457200" y="1225550"/>
            <a:ext cx="8229600" cy="4530725"/>
          </a:xfrm>
        </p:spPr>
        <p:txBody>
          <a:bodyPr/>
          <a:lstStyle/>
          <a:p>
            <a:pPr eaLnBrk="1" hangingPunct="1"/>
            <a:r>
              <a:rPr lang="en-US" altLang="en-US"/>
              <a:t>Monitoring may include:</a:t>
            </a:r>
          </a:p>
          <a:p>
            <a:pPr lvl="1" eaLnBrk="1" hangingPunct="1"/>
            <a:r>
              <a:rPr lang="en-US" altLang="en-US"/>
              <a:t>Temperature checks</a:t>
            </a:r>
          </a:p>
          <a:p>
            <a:pPr lvl="1" eaLnBrk="1" hangingPunct="1"/>
            <a:r>
              <a:rPr lang="en-GB" altLang="en-US"/>
              <a:t>a</a:t>
            </a:r>
            <a:r>
              <a:rPr lang="en-GB" altLang="en-US" baseline="-25000"/>
              <a:t>w</a:t>
            </a:r>
            <a:r>
              <a:rPr lang="en-GB" altLang="en-US"/>
              <a:t> checks</a:t>
            </a:r>
            <a:endParaRPr lang="en-US" altLang="en-US"/>
          </a:p>
          <a:p>
            <a:pPr lvl="1" eaLnBrk="1" hangingPunct="1"/>
            <a:r>
              <a:rPr lang="en-US" altLang="en-US"/>
              <a:t>Visual checks</a:t>
            </a:r>
          </a:p>
          <a:p>
            <a:pPr lvl="1" eaLnBrk="1" hangingPunct="1"/>
            <a:r>
              <a:rPr lang="en-US" altLang="en-US"/>
              <a:t>Timing of process</a:t>
            </a:r>
          </a:p>
          <a:p>
            <a:pPr lvl="1" eaLnBrk="1" hangingPunct="1"/>
            <a:r>
              <a:rPr lang="en-US" altLang="en-US"/>
              <a:t>pH checks</a:t>
            </a:r>
          </a:p>
          <a:p>
            <a:pPr lvl="1" eaLnBrk="1" hangingPunct="1"/>
            <a:r>
              <a:rPr lang="en-US" altLang="en-US"/>
              <a:t>Gas monitoring (MAP)</a:t>
            </a:r>
          </a:p>
          <a:p>
            <a:pPr lvl="1" eaLnBrk="1" hangingPunct="1"/>
            <a:r>
              <a:rPr lang="en-US" altLang="en-US"/>
              <a:t>Chemical analysis</a:t>
            </a:r>
          </a:p>
        </p:txBody>
      </p:sp>
      <p:pic>
        <p:nvPicPr>
          <p:cNvPr id="14439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r>
              <a:rPr lang="en-US" altLang="en-US"/>
              <a:t>Principle 4</a:t>
            </a:r>
            <a:endParaRPr lang="en-GB" altLang="en-US"/>
          </a:p>
        </p:txBody>
      </p:sp>
      <p:sp>
        <p:nvSpPr>
          <p:cNvPr id="146435" name="Rectangle 3"/>
          <p:cNvSpPr>
            <a:spLocks noGrp="1" noChangeArrowheads="1"/>
          </p:cNvSpPr>
          <p:nvPr>
            <p:ph type="body" idx="1"/>
          </p:nvPr>
        </p:nvSpPr>
        <p:spPr>
          <a:xfrm>
            <a:off x="457200" y="1341438"/>
            <a:ext cx="8362950" cy="4530725"/>
          </a:xfrm>
        </p:spPr>
        <p:txBody>
          <a:bodyPr/>
          <a:lstStyle/>
          <a:p>
            <a:pPr eaLnBrk="1" hangingPunct="1"/>
            <a:r>
              <a:rPr lang="en-GB" altLang="en-US"/>
              <a:t>Microbiological examination</a:t>
            </a:r>
          </a:p>
          <a:p>
            <a:pPr lvl="1" eaLnBrk="1" hangingPunct="1"/>
            <a:r>
              <a:rPr lang="en-GB" altLang="en-US"/>
              <a:t>Seldom effective form of monitoring</a:t>
            </a:r>
          </a:p>
          <a:p>
            <a:pPr lvl="1" eaLnBrk="1" hangingPunct="1"/>
            <a:r>
              <a:rPr lang="en-GB" altLang="en-US"/>
              <a:t>Most effective as verification tool</a:t>
            </a:r>
          </a:p>
          <a:p>
            <a:pPr lvl="1" eaLnBrk="1" hangingPunct="1"/>
            <a:endParaRPr lang="en-GB" altLang="en-US"/>
          </a:p>
          <a:p>
            <a:pPr eaLnBrk="1" hangingPunct="1"/>
            <a:r>
              <a:rPr lang="en-GB" altLang="en-US"/>
              <a:t>Chemical analysis:</a:t>
            </a:r>
          </a:p>
          <a:p>
            <a:pPr lvl="1" eaLnBrk="1" hangingPunct="1"/>
            <a:r>
              <a:rPr lang="en-GB" altLang="en-US"/>
              <a:t>Better to measure conditions rather than contaminants</a:t>
            </a:r>
          </a:p>
          <a:p>
            <a:pPr lvl="1" eaLnBrk="1" hangingPunct="1"/>
            <a:r>
              <a:rPr lang="en-GB" altLang="en-US"/>
              <a:t>Rapid tests may be useful</a:t>
            </a:r>
          </a:p>
        </p:txBody>
      </p:sp>
      <p:pic>
        <p:nvPicPr>
          <p:cNvPr id="14643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4"/>
          <p:cNvSpPr>
            <a:spLocks noGrp="1" noChangeArrowheads="1"/>
          </p:cNvSpPr>
          <p:nvPr>
            <p:ph type="ctrTitle"/>
          </p:nvPr>
        </p:nvSpPr>
        <p:spPr/>
        <p:txBody>
          <a:bodyPr/>
          <a:lstStyle/>
          <a:p>
            <a:pPr eaLnBrk="1" hangingPunct="1"/>
            <a:r>
              <a:rPr lang="en-GB" altLang="en-US"/>
              <a:t>Principle 5</a:t>
            </a:r>
            <a:br>
              <a:rPr lang="en-GB" altLang="en-US"/>
            </a:br>
            <a:r>
              <a:rPr lang="en-US" altLang="en-US" sz="3600"/>
              <a:t>Establish corrective actions</a:t>
            </a:r>
          </a:p>
        </p:txBody>
      </p:sp>
      <p:sp>
        <p:nvSpPr>
          <p:cNvPr id="148483" name="Rectangle 5"/>
          <p:cNvSpPr>
            <a:spLocks noGrp="1" noChangeArrowheads="1"/>
          </p:cNvSpPr>
          <p:nvPr>
            <p:ph type="subTitle" idx="1"/>
          </p:nvPr>
        </p:nvSpPr>
        <p:spPr>
          <a:xfrm>
            <a:off x="1984375" y="3933825"/>
            <a:ext cx="6553200" cy="1752600"/>
          </a:xfrm>
        </p:spPr>
        <p:txBody>
          <a:bodyPr/>
          <a:lstStyle/>
          <a:p>
            <a:pPr eaLnBrk="1" hangingPunct="1"/>
            <a:endParaRPr lang="en-US" altLang="en-US"/>
          </a:p>
        </p:txBody>
      </p:sp>
      <p:pic>
        <p:nvPicPr>
          <p:cNvPr id="14848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5297488"/>
            <a:ext cx="155416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n-US" altLang="en-US"/>
              <a:t>Principle 5</a:t>
            </a:r>
          </a:p>
        </p:txBody>
      </p:sp>
      <p:sp>
        <p:nvSpPr>
          <p:cNvPr id="149507" name="Rectangle 3"/>
          <p:cNvSpPr>
            <a:spLocks noGrp="1" noChangeArrowheads="1"/>
          </p:cNvSpPr>
          <p:nvPr>
            <p:ph type="body" idx="1"/>
          </p:nvPr>
        </p:nvSpPr>
        <p:spPr/>
        <p:txBody>
          <a:bodyPr/>
          <a:lstStyle/>
          <a:p>
            <a:pPr eaLnBrk="1" hangingPunct="1"/>
            <a:r>
              <a:rPr lang="en-US" altLang="en-US"/>
              <a:t>Establish corrective actions</a:t>
            </a:r>
          </a:p>
          <a:p>
            <a:pPr lvl="1" eaLnBrk="1" hangingPunct="1"/>
            <a:r>
              <a:rPr lang="en-US" altLang="en-US"/>
              <a:t>Essential when deviation from critical limits occurs</a:t>
            </a:r>
          </a:p>
          <a:p>
            <a:pPr lvl="1" eaLnBrk="1" hangingPunct="1"/>
            <a:r>
              <a:rPr lang="en-US" altLang="en-US"/>
              <a:t>HACCP plan should identify:</a:t>
            </a:r>
          </a:p>
          <a:p>
            <a:pPr lvl="2" eaLnBrk="1" hangingPunct="1"/>
            <a:r>
              <a:rPr lang="en-US" altLang="en-US"/>
              <a:t>Action required when deviation occurs</a:t>
            </a:r>
          </a:p>
          <a:p>
            <a:pPr lvl="2" eaLnBrk="1" hangingPunct="1"/>
            <a:r>
              <a:rPr lang="en-US" altLang="en-US"/>
              <a:t>Who is responsible for implementing corrective action</a:t>
            </a:r>
          </a:p>
          <a:p>
            <a:pPr lvl="2" eaLnBrk="1" hangingPunct="1"/>
            <a:r>
              <a:rPr lang="en-US" altLang="en-US"/>
              <a:t>What records should be made</a:t>
            </a:r>
          </a:p>
          <a:p>
            <a:pPr lvl="1" eaLnBrk="1" hangingPunct="1"/>
            <a:endParaRPr lang="en-US" altLang="en-US" i="1"/>
          </a:p>
        </p:txBody>
      </p:sp>
      <p:pic>
        <p:nvPicPr>
          <p:cNvPr id="14950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altLang="en-US"/>
              <a:t>Principle 5</a:t>
            </a:r>
            <a:endParaRPr lang="en-GB" altLang="en-US"/>
          </a:p>
        </p:txBody>
      </p:sp>
      <p:sp>
        <p:nvSpPr>
          <p:cNvPr id="151555" name="Rectangle 3"/>
          <p:cNvSpPr>
            <a:spLocks noGrp="1" noChangeArrowheads="1"/>
          </p:cNvSpPr>
          <p:nvPr>
            <p:ph type="body" idx="1"/>
          </p:nvPr>
        </p:nvSpPr>
        <p:spPr/>
        <p:txBody>
          <a:bodyPr/>
          <a:lstStyle/>
          <a:p>
            <a:pPr eaLnBrk="1" hangingPunct="1"/>
            <a:r>
              <a:rPr lang="en-GB" altLang="en-US"/>
              <a:t>Some corrective actions specified in pre-requisites i.e:</a:t>
            </a:r>
          </a:p>
          <a:p>
            <a:pPr lvl="1" eaLnBrk="1" hangingPunct="1"/>
            <a:r>
              <a:rPr lang="en-GB" altLang="en-US"/>
              <a:t>Product withdrawal</a:t>
            </a:r>
          </a:p>
          <a:p>
            <a:pPr lvl="2" eaLnBrk="1" hangingPunct="1"/>
            <a:endParaRPr lang="en-GB" altLang="en-US"/>
          </a:p>
          <a:p>
            <a:pPr lvl="2" eaLnBrk="1" hangingPunct="1"/>
            <a:r>
              <a:rPr lang="en-GB" altLang="en-US"/>
              <a:t>NB requirement for FBO to inform competent authority if unsafe feed has left their control.  Article 20 of 178/2002</a:t>
            </a:r>
          </a:p>
        </p:txBody>
      </p:sp>
      <p:pic>
        <p:nvPicPr>
          <p:cNvPr id="15155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US" altLang="en-US"/>
              <a:t>Principle 5</a:t>
            </a:r>
            <a:endParaRPr lang="en-GB" altLang="en-US"/>
          </a:p>
        </p:txBody>
      </p:sp>
      <p:sp>
        <p:nvSpPr>
          <p:cNvPr id="153603" name="Rectangle 3"/>
          <p:cNvSpPr>
            <a:spLocks noGrp="1" noChangeArrowheads="1"/>
          </p:cNvSpPr>
          <p:nvPr>
            <p:ph type="body" idx="1"/>
          </p:nvPr>
        </p:nvSpPr>
        <p:spPr/>
        <p:txBody>
          <a:bodyPr/>
          <a:lstStyle/>
          <a:p>
            <a:pPr eaLnBrk="1" hangingPunct="1"/>
            <a:r>
              <a:rPr lang="en-GB" altLang="en-US"/>
              <a:t>Effective corrective action involves:</a:t>
            </a:r>
          </a:p>
          <a:p>
            <a:pPr lvl="1" eaLnBrk="1" hangingPunct="1"/>
            <a:r>
              <a:rPr lang="en-GB" altLang="en-US"/>
              <a:t>Investigation of cause and correction of non-compliance</a:t>
            </a:r>
          </a:p>
          <a:p>
            <a:pPr lvl="1" eaLnBrk="1" hangingPunct="1"/>
            <a:r>
              <a:rPr lang="en-GB" altLang="en-US"/>
              <a:t>Identify and retrieve affected product</a:t>
            </a:r>
          </a:p>
          <a:p>
            <a:pPr lvl="1" eaLnBrk="1" hangingPunct="1"/>
            <a:r>
              <a:rPr lang="en-GB" altLang="en-US"/>
              <a:t>Record the above</a:t>
            </a:r>
          </a:p>
          <a:p>
            <a:pPr eaLnBrk="1" hangingPunct="1"/>
            <a:endParaRPr lang="en-GB" altLang="en-US"/>
          </a:p>
        </p:txBody>
      </p:sp>
      <p:pic>
        <p:nvPicPr>
          <p:cNvPr id="15360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altLang="en-US"/>
              <a:t>Principles of HACCP</a:t>
            </a:r>
            <a:endParaRPr lang="en-US" altLang="en-US"/>
          </a:p>
        </p:txBody>
      </p:sp>
      <p:sp>
        <p:nvSpPr>
          <p:cNvPr id="28675" name="Rectangle 3"/>
          <p:cNvSpPr>
            <a:spLocks noGrp="1" noChangeArrowheads="1"/>
          </p:cNvSpPr>
          <p:nvPr>
            <p:ph type="body" idx="1"/>
          </p:nvPr>
        </p:nvSpPr>
        <p:spPr>
          <a:xfrm>
            <a:off x="454025" y="1395413"/>
            <a:ext cx="8229600" cy="4530725"/>
          </a:xfrm>
        </p:spPr>
        <p:txBody>
          <a:bodyPr/>
          <a:lstStyle/>
          <a:p>
            <a:pPr eaLnBrk="1" hangingPunct="1"/>
            <a:r>
              <a:rPr lang="en-GB" altLang="en-US" i="1"/>
              <a:t>Codex alimentarius</a:t>
            </a:r>
          </a:p>
          <a:p>
            <a:pPr lvl="1" eaLnBrk="1" hangingPunct="1"/>
            <a:r>
              <a:rPr lang="en-GB" altLang="en-US"/>
              <a:t>HACCP System and Guidelines for its Application</a:t>
            </a:r>
          </a:p>
          <a:p>
            <a:pPr lvl="2" eaLnBrk="1" hangingPunct="1"/>
            <a:r>
              <a:rPr lang="en-GB" altLang="en-US"/>
              <a:t>CAC/RCP-1 (1969), Rev 4 (2003)</a:t>
            </a:r>
          </a:p>
          <a:p>
            <a:pPr lvl="2" eaLnBrk="1" hangingPunct="1"/>
            <a:endParaRPr lang="en-GB" altLang="en-US" sz="1000"/>
          </a:p>
          <a:p>
            <a:pPr eaLnBrk="1" hangingPunct="1"/>
            <a:r>
              <a:rPr lang="en-US" altLang="en-US"/>
              <a:t>Internationally recognised system</a:t>
            </a:r>
          </a:p>
          <a:p>
            <a:pPr lvl="1" eaLnBrk="1" hangingPunct="1"/>
            <a:r>
              <a:rPr lang="en-US" altLang="en-US"/>
              <a:t>Not legal requirement in EU</a:t>
            </a:r>
          </a:p>
          <a:p>
            <a:pPr lvl="1" eaLnBrk="1" hangingPunct="1"/>
            <a:r>
              <a:rPr lang="en-US" altLang="en-US"/>
              <a:t>Compliance with Codex HACCP will satisfy legal obligations (if fully implemented)</a:t>
            </a:r>
          </a:p>
          <a:p>
            <a:pPr lvl="2" eaLnBrk="1" hangingPunct="1"/>
            <a:endParaRPr lang="en-US" altLang="en-US"/>
          </a:p>
        </p:txBody>
      </p:sp>
      <p:pic>
        <p:nvPicPr>
          <p:cNvPr id="2867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Grp="1" noChangeArrowheads="1"/>
          </p:cNvSpPr>
          <p:nvPr>
            <p:ph type="ctrTitle"/>
          </p:nvPr>
        </p:nvSpPr>
        <p:spPr/>
        <p:txBody>
          <a:bodyPr/>
          <a:lstStyle/>
          <a:p>
            <a:pPr eaLnBrk="1" hangingPunct="1"/>
            <a:r>
              <a:rPr lang="en-GB" altLang="en-US"/>
              <a:t>Principle 6</a:t>
            </a:r>
            <a:br>
              <a:rPr lang="en-GB" altLang="en-US"/>
            </a:br>
            <a:r>
              <a:rPr lang="en-US" altLang="en-US" sz="4000"/>
              <a:t>Establish verification procedures</a:t>
            </a:r>
          </a:p>
        </p:txBody>
      </p:sp>
      <p:sp>
        <p:nvSpPr>
          <p:cNvPr id="155651" name="Rectangle 5"/>
          <p:cNvSpPr>
            <a:spLocks noGrp="1" noChangeArrowheads="1"/>
          </p:cNvSpPr>
          <p:nvPr>
            <p:ph type="subTitle" idx="1"/>
          </p:nvPr>
        </p:nvSpPr>
        <p:spPr/>
        <p:txBody>
          <a:bodyPr/>
          <a:lstStyle/>
          <a:p>
            <a:pPr eaLnBrk="1" hangingPunct="1"/>
            <a:endParaRPr lang="en-US" altLang="en-US"/>
          </a:p>
        </p:txBody>
      </p:sp>
      <p:pic>
        <p:nvPicPr>
          <p:cNvPr id="15565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5326063"/>
            <a:ext cx="155416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altLang="en-US"/>
              <a:t>Principle 6</a:t>
            </a:r>
          </a:p>
        </p:txBody>
      </p:sp>
      <p:sp>
        <p:nvSpPr>
          <p:cNvPr id="156675" name="Rectangle 3"/>
          <p:cNvSpPr>
            <a:spLocks noGrp="1" noChangeArrowheads="1"/>
          </p:cNvSpPr>
          <p:nvPr>
            <p:ph type="body" idx="1"/>
          </p:nvPr>
        </p:nvSpPr>
        <p:spPr>
          <a:xfrm>
            <a:off x="438150" y="1195388"/>
            <a:ext cx="8229600" cy="4530725"/>
          </a:xfrm>
        </p:spPr>
        <p:txBody>
          <a:bodyPr/>
          <a:lstStyle/>
          <a:p>
            <a:pPr eaLnBrk="1" hangingPunct="1"/>
            <a:r>
              <a:rPr lang="en-US" altLang="en-US"/>
              <a:t>Establish verification procedures</a:t>
            </a:r>
          </a:p>
          <a:p>
            <a:pPr lvl="1" eaLnBrk="1" hangingPunct="1"/>
            <a:r>
              <a:rPr lang="en-GB" altLang="en-US"/>
              <a:t>Includes validation</a:t>
            </a:r>
            <a:endParaRPr lang="en-US" altLang="en-US"/>
          </a:p>
          <a:p>
            <a:pPr lvl="1" eaLnBrk="1" hangingPunct="1"/>
            <a:r>
              <a:rPr lang="en-US" altLang="en-US"/>
              <a:t>Check that HACCP is being implemented</a:t>
            </a:r>
          </a:p>
          <a:p>
            <a:pPr lvl="1" eaLnBrk="1" hangingPunct="1"/>
            <a:r>
              <a:rPr lang="en-US" altLang="en-US"/>
              <a:t>Ensure that all controls are scientifically sound</a:t>
            </a:r>
          </a:p>
          <a:p>
            <a:pPr lvl="1" eaLnBrk="1" hangingPunct="1"/>
            <a:r>
              <a:rPr lang="en-US" altLang="en-US"/>
              <a:t>Independent verification useful</a:t>
            </a:r>
          </a:p>
          <a:p>
            <a:pPr lvl="1" eaLnBrk="1" hangingPunct="1"/>
            <a:r>
              <a:rPr lang="en-US" altLang="en-US"/>
              <a:t>Additional verification required:</a:t>
            </a:r>
          </a:p>
          <a:p>
            <a:pPr lvl="2" eaLnBrk="1" hangingPunct="1"/>
            <a:r>
              <a:rPr lang="en-US" altLang="en-US"/>
              <a:t>For new products</a:t>
            </a:r>
          </a:p>
          <a:p>
            <a:pPr lvl="2" eaLnBrk="1" hangingPunct="1"/>
            <a:r>
              <a:rPr lang="en-US" altLang="en-US"/>
              <a:t>Where new hazards identified</a:t>
            </a:r>
          </a:p>
        </p:txBody>
      </p:sp>
      <p:pic>
        <p:nvPicPr>
          <p:cNvPr id="15667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4"/>
          <p:cNvSpPr>
            <a:spLocks noGrp="1" noChangeArrowheads="1"/>
          </p:cNvSpPr>
          <p:nvPr>
            <p:ph type="ctrTitle"/>
          </p:nvPr>
        </p:nvSpPr>
        <p:spPr/>
        <p:txBody>
          <a:bodyPr/>
          <a:lstStyle/>
          <a:p>
            <a:pPr eaLnBrk="1" hangingPunct="1"/>
            <a:r>
              <a:rPr lang="en-GB" altLang="en-US"/>
              <a:t>Principle 7</a:t>
            </a:r>
            <a:br>
              <a:rPr lang="en-GB" altLang="en-US"/>
            </a:br>
            <a:r>
              <a:rPr lang="en-GB" altLang="en-US" sz="3600"/>
              <a:t>Documentation</a:t>
            </a:r>
            <a:endParaRPr lang="en-US" altLang="en-US" sz="3600"/>
          </a:p>
        </p:txBody>
      </p:sp>
      <p:sp>
        <p:nvSpPr>
          <p:cNvPr id="158723" name="Rectangle 5"/>
          <p:cNvSpPr>
            <a:spLocks noGrp="1" noChangeArrowheads="1"/>
          </p:cNvSpPr>
          <p:nvPr>
            <p:ph type="subTitle" idx="1"/>
          </p:nvPr>
        </p:nvSpPr>
        <p:spPr/>
        <p:txBody>
          <a:bodyPr/>
          <a:lstStyle/>
          <a:p>
            <a:pPr eaLnBrk="1" hangingPunct="1"/>
            <a:endParaRPr lang="en-US" altLang="en-US"/>
          </a:p>
        </p:txBody>
      </p:sp>
      <p:pic>
        <p:nvPicPr>
          <p:cNvPr id="15872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3325" y="5359400"/>
            <a:ext cx="15557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altLang="en-US"/>
              <a:t>Principle 7</a:t>
            </a:r>
          </a:p>
        </p:txBody>
      </p:sp>
      <p:sp>
        <p:nvSpPr>
          <p:cNvPr id="159747" name="Rectangle 3"/>
          <p:cNvSpPr>
            <a:spLocks noGrp="1" noChangeArrowheads="1"/>
          </p:cNvSpPr>
          <p:nvPr>
            <p:ph type="body" idx="1"/>
          </p:nvPr>
        </p:nvSpPr>
        <p:spPr>
          <a:xfrm>
            <a:off x="457200" y="957263"/>
            <a:ext cx="8229600" cy="4530725"/>
          </a:xfrm>
        </p:spPr>
        <p:txBody>
          <a:bodyPr/>
          <a:lstStyle/>
          <a:p>
            <a:pPr eaLnBrk="1" hangingPunct="1"/>
            <a:r>
              <a:rPr lang="en-US" altLang="en-US"/>
              <a:t>Establish documentation</a:t>
            </a:r>
          </a:p>
          <a:p>
            <a:pPr lvl="1" eaLnBrk="1" hangingPunct="1"/>
            <a:r>
              <a:rPr lang="en-US" altLang="en-US"/>
              <a:t>Should include:</a:t>
            </a:r>
          </a:p>
          <a:p>
            <a:pPr lvl="2" eaLnBrk="1" hangingPunct="1"/>
            <a:r>
              <a:rPr lang="en-US" altLang="en-US"/>
              <a:t>Summary of hazard analysis</a:t>
            </a:r>
          </a:p>
          <a:p>
            <a:pPr lvl="2" eaLnBrk="1" hangingPunct="1"/>
            <a:r>
              <a:rPr lang="en-US" altLang="en-US"/>
              <a:t>Rationale in hazard identification</a:t>
            </a:r>
          </a:p>
          <a:p>
            <a:pPr lvl="2" eaLnBrk="1" hangingPunct="1"/>
            <a:r>
              <a:rPr lang="en-US" altLang="en-US"/>
              <a:t>HACCP team / responsibilities</a:t>
            </a:r>
          </a:p>
          <a:p>
            <a:pPr lvl="2" eaLnBrk="1" hangingPunct="1"/>
            <a:r>
              <a:rPr lang="en-US" altLang="en-US"/>
              <a:t>Description of food, distribution etc</a:t>
            </a:r>
          </a:p>
          <a:p>
            <a:pPr lvl="2" eaLnBrk="1" hangingPunct="1"/>
            <a:r>
              <a:rPr lang="en-US" altLang="en-US"/>
              <a:t>Verified flow diagram</a:t>
            </a:r>
          </a:p>
          <a:p>
            <a:pPr lvl="2" eaLnBrk="1" hangingPunct="1"/>
            <a:r>
              <a:rPr lang="en-US" altLang="en-US"/>
              <a:t>HACCP plan diagram</a:t>
            </a:r>
          </a:p>
          <a:p>
            <a:pPr eaLnBrk="1" hangingPunct="1"/>
            <a:r>
              <a:rPr lang="en-US" altLang="en-US"/>
              <a:t>Purpose of documentation</a:t>
            </a:r>
          </a:p>
          <a:p>
            <a:pPr lvl="1" eaLnBrk="1" hangingPunct="1"/>
            <a:r>
              <a:rPr lang="en-US" altLang="en-US"/>
              <a:t>To ensure effective implementation</a:t>
            </a:r>
          </a:p>
          <a:p>
            <a:pPr lvl="2" eaLnBrk="1" hangingPunct="1"/>
            <a:endParaRPr lang="en-US" altLang="en-US"/>
          </a:p>
          <a:p>
            <a:pPr eaLnBrk="1" hangingPunct="1"/>
            <a:endParaRPr lang="en-US" altLang="en-US" i="1"/>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ctrTitle"/>
          </p:nvPr>
        </p:nvSpPr>
        <p:spPr/>
        <p:txBody>
          <a:bodyPr/>
          <a:lstStyle/>
          <a:p>
            <a:pPr eaLnBrk="1" hangingPunct="1"/>
            <a:r>
              <a:rPr lang="en-GB" altLang="en-US"/>
              <a:t>Maize based animal feed</a:t>
            </a:r>
            <a:endParaRPr lang="en-US" altLang="en-US"/>
          </a:p>
        </p:txBody>
      </p:sp>
      <p:sp>
        <p:nvSpPr>
          <p:cNvPr id="161795" name="Rectangle 3"/>
          <p:cNvSpPr>
            <a:spLocks noGrp="1" noChangeArrowheads="1"/>
          </p:cNvSpPr>
          <p:nvPr>
            <p:ph type="subTitle" idx="1"/>
          </p:nvPr>
        </p:nvSpPr>
        <p:spPr/>
        <p:txBody>
          <a:bodyPr/>
          <a:lstStyle/>
          <a:p>
            <a:pPr eaLnBrk="1" hangingPunct="1"/>
            <a:r>
              <a:rPr lang="en-GB" altLang="en-US"/>
              <a:t>A Case Study</a:t>
            </a:r>
            <a:endParaRPr lang="en-US" altLang="en-US"/>
          </a:p>
        </p:txBody>
      </p:sp>
      <p:pic>
        <p:nvPicPr>
          <p:cNvPr id="16179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GB" altLang="en-US"/>
              <a:t>HACCP team</a:t>
            </a:r>
            <a:endParaRPr lang="en-US" altLang="en-US"/>
          </a:p>
        </p:txBody>
      </p:sp>
      <p:sp>
        <p:nvSpPr>
          <p:cNvPr id="163843" name="Rectangle 3"/>
          <p:cNvSpPr>
            <a:spLocks noGrp="1" noChangeArrowheads="1"/>
          </p:cNvSpPr>
          <p:nvPr>
            <p:ph type="body" idx="1"/>
          </p:nvPr>
        </p:nvSpPr>
        <p:spPr/>
        <p:txBody>
          <a:bodyPr/>
          <a:lstStyle/>
          <a:p>
            <a:pPr eaLnBrk="1" hangingPunct="1"/>
            <a:r>
              <a:rPr lang="en-GB" altLang="en-US"/>
              <a:t>Plant manager</a:t>
            </a:r>
          </a:p>
          <a:p>
            <a:pPr lvl="1" eaLnBrk="1" hangingPunct="1"/>
            <a:r>
              <a:rPr lang="en-GB" altLang="en-US"/>
              <a:t>Deputy</a:t>
            </a:r>
          </a:p>
          <a:p>
            <a:pPr eaLnBrk="1" hangingPunct="1"/>
            <a:r>
              <a:rPr lang="en-GB" altLang="en-US"/>
              <a:t>Quality control manager</a:t>
            </a:r>
          </a:p>
          <a:p>
            <a:pPr eaLnBrk="1" hangingPunct="1"/>
            <a:r>
              <a:rPr lang="en-GB" altLang="en-US"/>
              <a:t>Procurement manager</a:t>
            </a:r>
          </a:p>
          <a:p>
            <a:pPr eaLnBrk="1" hangingPunct="1"/>
            <a:r>
              <a:rPr lang="en-GB" altLang="en-US"/>
              <a:t>Senior engineer</a:t>
            </a:r>
          </a:p>
          <a:p>
            <a:pPr eaLnBrk="1" hangingPunct="1"/>
            <a:r>
              <a:rPr lang="en-GB" altLang="en-US"/>
              <a:t>Laboratory manager</a:t>
            </a:r>
            <a:endParaRPr lang="en-US" altLang="en-US"/>
          </a:p>
        </p:txBody>
      </p:sp>
      <p:pic>
        <p:nvPicPr>
          <p:cNvPr id="16384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GB" altLang="en-US"/>
              <a:t>Product description/ intended use</a:t>
            </a:r>
            <a:endParaRPr lang="en-US" altLang="en-US"/>
          </a:p>
        </p:txBody>
      </p:sp>
      <p:pic>
        <p:nvPicPr>
          <p:cNvPr id="165891"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07950" y="981075"/>
            <a:ext cx="9142413" cy="4679950"/>
          </a:xfr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en-GB" altLang="en-US" sz="3800"/>
              <a:t>Flow diagram</a:t>
            </a:r>
            <a:br>
              <a:rPr lang="en-GB" altLang="en-US" sz="3800"/>
            </a:br>
            <a:r>
              <a:rPr lang="en-GB" altLang="en-US" sz="2800"/>
              <a:t>(verified)</a:t>
            </a:r>
            <a:endParaRPr lang="en-US" altLang="en-US" sz="2800"/>
          </a:p>
        </p:txBody>
      </p:sp>
      <p:pic>
        <p:nvPicPr>
          <p:cNvPr id="167939"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t="8665"/>
          <a:stretch>
            <a:fillRect/>
          </a:stretch>
        </p:blipFill>
        <p:spPr>
          <a:xfrm>
            <a:off x="3492500" y="155575"/>
            <a:ext cx="3024188" cy="6573838"/>
          </a:xfrm>
          <a:noFill/>
        </p:spPr>
      </p:pic>
      <p:pic>
        <p:nvPicPr>
          <p:cNvPr id="16794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GB" altLang="en-US" sz="3800"/>
              <a:t>Hazard analysis – </a:t>
            </a:r>
            <a:br>
              <a:rPr lang="en-GB" altLang="en-US" sz="3800"/>
            </a:br>
            <a:r>
              <a:rPr lang="en-GB" altLang="en-US" sz="3800"/>
              <a:t>Identification/evaluation of hazard</a:t>
            </a:r>
            <a:endParaRPr lang="en-US" altLang="en-US" sz="3800"/>
          </a:p>
        </p:txBody>
      </p:sp>
      <p:sp>
        <p:nvSpPr>
          <p:cNvPr id="169987" name="Rectangle 3"/>
          <p:cNvSpPr>
            <a:spLocks noGrp="1" noChangeArrowheads="1"/>
          </p:cNvSpPr>
          <p:nvPr>
            <p:ph type="body" idx="1"/>
          </p:nvPr>
        </p:nvSpPr>
        <p:spPr>
          <a:xfrm>
            <a:off x="395288" y="1566863"/>
            <a:ext cx="8229600" cy="4530725"/>
          </a:xfrm>
        </p:spPr>
        <p:txBody>
          <a:bodyPr/>
          <a:lstStyle/>
          <a:p>
            <a:pPr eaLnBrk="1" hangingPunct="1"/>
            <a:r>
              <a:rPr lang="en-GB" altLang="en-US"/>
              <a:t>Maize susceptible to:</a:t>
            </a:r>
          </a:p>
          <a:p>
            <a:pPr lvl="1" eaLnBrk="1" hangingPunct="1"/>
            <a:r>
              <a:rPr lang="en-GB" altLang="en-US"/>
              <a:t>Aflatoxins, fumonisin B</a:t>
            </a:r>
            <a:r>
              <a:rPr lang="en-GB" altLang="en-US" baseline="-25000"/>
              <a:t>1</a:t>
            </a:r>
            <a:r>
              <a:rPr lang="en-GB" altLang="en-US"/>
              <a:t> and ochratoxin A</a:t>
            </a:r>
          </a:p>
          <a:p>
            <a:pPr lvl="2" eaLnBrk="1" hangingPunct="1"/>
            <a:r>
              <a:rPr lang="en-GB" altLang="en-US"/>
              <a:t>Can have several mycotoxins present</a:t>
            </a:r>
          </a:p>
          <a:p>
            <a:pPr lvl="1" eaLnBrk="1" hangingPunct="1"/>
            <a:r>
              <a:rPr lang="en-GB" altLang="en-US"/>
              <a:t>Scientific studies demonstrate aflatoxin by far most prevalent</a:t>
            </a:r>
          </a:p>
          <a:p>
            <a:pPr lvl="2" eaLnBrk="1" hangingPunct="1"/>
            <a:r>
              <a:rPr lang="en-GB" altLang="en-US"/>
              <a:t>Other mycotoxins theoretically associated with maize</a:t>
            </a:r>
          </a:p>
          <a:p>
            <a:pPr lvl="1" eaLnBrk="1" hangingPunct="1"/>
            <a:endParaRPr lang="en-GB" altLang="en-US"/>
          </a:p>
          <a:p>
            <a:pPr lvl="1" eaLnBrk="1" hangingPunct="1"/>
            <a:r>
              <a:rPr lang="en-GB" altLang="en-US"/>
              <a:t>Therefore HACCP will consider control of aflatoxins</a:t>
            </a:r>
          </a:p>
          <a:p>
            <a:pPr lvl="2" eaLnBrk="1" hangingPunct="1"/>
            <a:endParaRPr lang="en-GB" altLang="en-US"/>
          </a:p>
          <a:p>
            <a:pPr eaLnBrk="1" hangingPunct="1"/>
            <a:endParaRPr lang="en-GB"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en-GB" altLang="en-US" sz="3800"/>
              <a:t>Hazard analysis – </a:t>
            </a:r>
            <a:r>
              <a:rPr lang="en-GB" altLang="en-US" sz="3200"/>
              <a:t>likely occurrence of hazard</a:t>
            </a:r>
            <a:endParaRPr lang="en-US" altLang="en-US" sz="3200"/>
          </a:p>
        </p:txBody>
      </p:sp>
      <p:pic>
        <p:nvPicPr>
          <p:cNvPr id="172035" name="Picture 4"/>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t="8665"/>
          <a:stretch>
            <a:fillRect/>
          </a:stretch>
        </p:blipFill>
        <p:spPr>
          <a:xfrm>
            <a:off x="1201738" y="836613"/>
            <a:ext cx="2227262" cy="5294312"/>
          </a:xfrm>
          <a:noFill/>
        </p:spPr>
      </p:pic>
      <p:sp>
        <p:nvSpPr>
          <p:cNvPr id="172036" name="Rectangle 5"/>
          <p:cNvSpPr>
            <a:spLocks noGrp="1" noChangeArrowheads="1"/>
          </p:cNvSpPr>
          <p:nvPr>
            <p:ph type="body" sz="half" idx="2"/>
          </p:nvPr>
        </p:nvSpPr>
        <p:spPr>
          <a:xfrm>
            <a:off x="3429000" y="895350"/>
            <a:ext cx="5535613" cy="5294313"/>
          </a:xfrm>
        </p:spPr>
        <p:txBody>
          <a:bodyPr/>
          <a:lstStyle/>
          <a:p>
            <a:pPr marL="495300" indent="-495300" eaLnBrk="1" hangingPunct="1">
              <a:buFont typeface="Wingdings" pitchFamily="2" charset="2"/>
              <a:buAutoNum type="arabicParenR"/>
            </a:pPr>
            <a:r>
              <a:rPr lang="en-GB" altLang="en-US" sz="2000"/>
              <a:t>Aflatoxins in incoming feed</a:t>
            </a:r>
          </a:p>
          <a:p>
            <a:pPr marL="495300" indent="-495300" eaLnBrk="1" hangingPunct="1">
              <a:buFont typeface="Wingdings" pitchFamily="2" charset="2"/>
              <a:buAutoNum type="arabicParenR"/>
            </a:pPr>
            <a:r>
              <a:rPr lang="en-GB" altLang="en-US" sz="2000"/>
              <a:t>Contamination unlikely</a:t>
            </a:r>
          </a:p>
          <a:p>
            <a:pPr marL="495300" indent="-495300" eaLnBrk="1" hangingPunct="1">
              <a:buFont typeface="Wingdings" pitchFamily="2" charset="2"/>
              <a:buAutoNum type="arabicParenR"/>
            </a:pPr>
            <a:r>
              <a:rPr lang="en-GB" altLang="en-US" sz="2000"/>
              <a:t>Contamination unlikely</a:t>
            </a:r>
          </a:p>
          <a:p>
            <a:pPr marL="495300" indent="-495300" eaLnBrk="1" hangingPunct="1">
              <a:buFont typeface="Wingdings" pitchFamily="2" charset="2"/>
              <a:buAutoNum type="arabicParenR"/>
            </a:pPr>
            <a:r>
              <a:rPr lang="en-GB" altLang="en-US" sz="2000"/>
              <a:t>Contamination unlikely</a:t>
            </a:r>
          </a:p>
          <a:p>
            <a:pPr marL="495300" indent="-495300" eaLnBrk="1" hangingPunct="1">
              <a:buFont typeface="Wingdings" pitchFamily="2" charset="2"/>
              <a:buAutoNum type="arabicParenR"/>
            </a:pPr>
            <a:r>
              <a:rPr lang="en-GB" altLang="en-US" sz="2000"/>
              <a:t>Too much water added can promote aflatoxin production</a:t>
            </a:r>
          </a:p>
          <a:p>
            <a:pPr marL="495300" indent="-495300" eaLnBrk="1" hangingPunct="1">
              <a:buFont typeface="Wingdings" pitchFamily="2" charset="2"/>
              <a:buAutoNum type="arabicParenR"/>
            </a:pPr>
            <a:r>
              <a:rPr lang="en-GB" altLang="en-US" sz="2000"/>
              <a:t>Contamination unlikely</a:t>
            </a:r>
          </a:p>
          <a:p>
            <a:pPr marL="495300" indent="-495300" eaLnBrk="1" hangingPunct="1">
              <a:buFont typeface="Wingdings" pitchFamily="2" charset="2"/>
              <a:buAutoNum type="arabicParenR"/>
            </a:pPr>
            <a:r>
              <a:rPr lang="en-GB" altLang="en-US" sz="2000"/>
              <a:t>Appropriate labelling required</a:t>
            </a:r>
          </a:p>
          <a:p>
            <a:pPr marL="495300" indent="-495300" eaLnBrk="1" hangingPunct="1">
              <a:buFont typeface="Wingdings" pitchFamily="2" charset="2"/>
              <a:buAutoNum type="arabicParenR"/>
            </a:pPr>
            <a:r>
              <a:rPr lang="en-GB" altLang="en-US" sz="2000"/>
              <a:t>Feed not stored for more than 3 days</a:t>
            </a:r>
          </a:p>
          <a:p>
            <a:pPr marL="495300" indent="-495300" eaLnBrk="1" hangingPunct="1">
              <a:buFont typeface="Wingdings" pitchFamily="2" charset="2"/>
              <a:buAutoNum type="arabicParenR"/>
            </a:pPr>
            <a:r>
              <a:rPr lang="en-GB" altLang="en-US" sz="2000"/>
              <a:t>Contamination unlikely</a:t>
            </a:r>
          </a:p>
          <a:p>
            <a:pPr marL="495300" indent="-495300" eaLnBrk="1" hangingPunct="1">
              <a:buFont typeface="Wingdings" pitchFamily="2" charset="2"/>
              <a:buAutoNum type="arabicParenR"/>
            </a:pPr>
            <a:r>
              <a:rPr lang="en-GB" altLang="en-US" sz="2000"/>
              <a:t>Contamination unlikely</a:t>
            </a:r>
          </a:p>
          <a:p>
            <a:pPr marL="495300" indent="-495300" eaLnBrk="1" hangingPunct="1">
              <a:buFont typeface="Wingdings" pitchFamily="2" charset="2"/>
              <a:buAutoNum type="arabicParenR"/>
            </a:pPr>
            <a:r>
              <a:rPr lang="en-GB" altLang="en-US" sz="2000"/>
              <a:t>Poor handling may result in contamination</a:t>
            </a:r>
            <a:endParaRPr lang="en-US" altLang="en-US"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a:t>Codex seven principles</a:t>
            </a:r>
          </a:p>
        </p:txBody>
      </p:sp>
      <p:sp>
        <p:nvSpPr>
          <p:cNvPr id="1595395" name="Rectangle 3"/>
          <p:cNvSpPr>
            <a:spLocks noGrp="1" noChangeArrowheads="1"/>
          </p:cNvSpPr>
          <p:nvPr>
            <p:ph type="body" idx="1"/>
          </p:nvPr>
        </p:nvSpPr>
        <p:spPr>
          <a:xfrm>
            <a:off x="304800" y="1268413"/>
            <a:ext cx="8839200" cy="4679950"/>
          </a:xfrm>
        </p:spPr>
        <p:txBody>
          <a:bodyPr/>
          <a:lstStyle/>
          <a:p>
            <a:pPr marL="514350" indent="-514350" eaLnBrk="1" hangingPunct="1">
              <a:buFont typeface="+mj-lt"/>
              <a:buAutoNum type="arabicPeriod"/>
              <a:defRPr/>
            </a:pPr>
            <a:r>
              <a:rPr lang="en-US" altLang="en-US" dirty="0"/>
              <a:t>Conduct a Hazard Analysis</a:t>
            </a:r>
          </a:p>
          <a:p>
            <a:pPr marL="514350" indent="-514350" eaLnBrk="1" hangingPunct="1">
              <a:buFont typeface="+mj-lt"/>
              <a:buAutoNum type="arabicPeriod"/>
              <a:defRPr/>
            </a:pPr>
            <a:r>
              <a:rPr lang="en-US" altLang="en-US" dirty="0"/>
              <a:t>Determine the Critical Control Points</a:t>
            </a:r>
          </a:p>
          <a:p>
            <a:pPr marL="514350" indent="-514350" eaLnBrk="1" hangingPunct="1">
              <a:buFont typeface="+mj-lt"/>
              <a:buAutoNum type="arabicPeriod"/>
              <a:defRPr/>
            </a:pPr>
            <a:r>
              <a:rPr lang="en-US" altLang="en-US" dirty="0"/>
              <a:t>Establish Critical Limits</a:t>
            </a:r>
          </a:p>
          <a:p>
            <a:pPr marL="514350" indent="-514350" eaLnBrk="1" hangingPunct="1">
              <a:buFont typeface="+mj-lt"/>
              <a:buAutoNum type="arabicPeriod"/>
              <a:defRPr/>
            </a:pPr>
            <a:r>
              <a:rPr lang="en-US" altLang="en-US" dirty="0"/>
              <a:t>Establish monitoring procedures</a:t>
            </a:r>
          </a:p>
          <a:p>
            <a:pPr marL="514350" indent="-514350" eaLnBrk="1" hangingPunct="1">
              <a:buFont typeface="+mj-lt"/>
              <a:buAutoNum type="arabicPeriod"/>
              <a:defRPr/>
            </a:pPr>
            <a:r>
              <a:rPr lang="en-US" altLang="en-US" dirty="0"/>
              <a:t>Establish corrective actions</a:t>
            </a:r>
          </a:p>
          <a:p>
            <a:pPr marL="514350" indent="-514350" eaLnBrk="1" hangingPunct="1">
              <a:buFont typeface="+mj-lt"/>
              <a:buAutoNum type="arabicPeriod"/>
              <a:defRPr/>
            </a:pPr>
            <a:r>
              <a:rPr lang="en-US" altLang="en-US" dirty="0"/>
              <a:t>Establish verification procedures</a:t>
            </a:r>
          </a:p>
          <a:p>
            <a:pPr marL="514350" indent="-514350" eaLnBrk="1" hangingPunct="1">
              <a:buFont typeface="+mj-lt"/>
              <a:buAutoNum type="arabicPeriod"/>
              <a:defRPr/>
            </a:pPr>
            <a:r>
              <a:rPr lang="en-US" altLang="en-US" dirty="0"/>
              <a:t>Establish record keeping and documentation</a:t>
            </a:r>
          </a:p>
          <a:p>
            <a:pPr eaLnBrk="1" hangingPunct="1">
              <a:defRPr/>
            </a:pPr>
            <a:endParaRPr lang="en-US" altLang="en-US" dirty="0"/>
          </a:p>
        </p:txBody>
      </p:sp>
      <p:pic>
        <p:nvPicPr>
          <p:cNvPr id="3072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95395">
                                            <p:txEl>
                                              <p:pRg st="0" end="0"/>
                                            </p:txEl>
                                          </p:spTgt>
                                        </p:tgtEl>
                                        <p:attrNameLst>
                                          <p:attrName>style.visibility</p:attrName>
                                        </p:attrNameLst>
                                      </p:cBhvr>
                                      <p:to>
                                        <p:strVal val="visible"/>
                                      </p:to>
                                    </p:set>
                                    <p:animEffect transition="in" filter="fade">
                                      <p:cBhvr>
                                        <p:cTn id="7" dur="1000"/>
                                        <p:tgtEl>
                                          <p:spTgt spid="1595395">
                                            <p:txEl>
                                              <p:pRg st="0" end="0"/>
                                            </p:txEl>
                                          </p:spTgt>
                                        </p:tgtEl>
                                      </p:cBhvr>
                                    </p:animEffect>
                                    <p:anim calcmode="lin" valueType="num">
                                      <p:cBhvr>
                                        <p:cTn id="8" dur="1000" fill="hold"/>
                                        <p:tgtEl>
                                          <p:spTgt spid="15953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953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95395">
                                            <p:txEl>
                                              <p:pRg st="1" end="1"/>
                                            </p:txEl>
                                          </p:spTgt>
                                        </p:tgtEl>
                                        <p:attrNameLst>
                                          <p:attrName>style.visibility</p:attrName>
                                        </p:attrNameLst>
                                      </p:cBhvr>
                                      <p:to>
                                        <p:strVal val="visible"/>
                                      </p:to>
                                    </p:set>
                                    <p:animEffect transition="in" filter="fade">
                                      <p:cBhvr>
                                        <p:cTn id="14" dur="1000"/>
                                        <p:tgtEl>
                                          <p:spTgt spid="1595395">
                                            <p:txEl>
                                              <p:pRg st="1" end="1"/>
                                            </p:txEl>
                                          </p:spTgt>
                                        </p:tgtEl>
                                      </p:cBhvr>
                                    </p:animEffect>
                                    <p:anim calcmode="lin" valueType="num">
                                      <p:cBhvr>
                                        <p:cTn id="15" dur="1000" fill="hold"/>
                                        <p:tgtEl>
                                          <p:spTgt spid="15953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953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95395">
                                            <p:txEl>
                                              <p:pRg st="2" end="2"/>
                                            </p:txEl>
                                          </p:spTgt>
                                        </p:tgtEl>
                                        <p:attrNameLst>
                                          <p:attrName>style.visibility</p:attrName>
                                        </p:attrNameLst>
                                      </p:cBhvr>
                                      <p:to>
                                        <p:strVal val="visible"/>
                                      </p:to>
                                    </p:set>
                                    <p:animEffect transition="in" filter="fade">
                                      <p:cBhvr>
                                        <p:cTn id="21" dur="1000"/>
                                        <p:tgtEl>
                                          <p:spTgt spid="1595395">
                                            <p:txEl>
                                              <p:pRg st="2" end="2"/>
                                            </p:txEl>
                                          </p:spTgt>
                                        </p:tgtEl>
                                      </p:cBhvr>
                                    </p:animEffect>
                                    <p:anim calcmode="lin" valueType="num">
                                      <p:cBhvr>
                                        <p:cTn id="22" dur="1000" fill="hold"/>
                                        <p:tgtEl>
                                          <p:spTgt spid="15953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953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95395">
                                            <p:txEl>
                                              <p:pRg st="3" end="3"/>
                                            </p:txEl>
                                          </p:spTgt>
                                        </p:tgtEl>
                                        <p:attrNameLst>
                                          <p:attrName>style.visibility</p:attrName>
                                        </p:attrNameLst>
                                      </p:cBhvr>
                                      <p:to>
                                        <p:strVal val="visible"/>
                                      </p:to>
                                    </p:set>
                                    <p:animEffect transition="in" filter="fade">
                                      <p:cBhvr>
                                        <p:cTn id="28" dur="1000"/>
                                        <p:tgtEl>
                                          <p:spTgt spid="1595395">
                                            <p:txEl>
                                              <p:pRg st="3" end="3"/>
                                            </p:txEl>
                                          </p:spTgt>
                                        </p:tgtEl>
                                      </p:cBhvr>
                                    </p:animEffect>
                                    <p:anim calcmode="lin" valueType="num">
                                      <p:cBhvr>
                                        <p:cTn id="29" dur="1000" fill="hold"/>
                                        <p:tgtEl>
                                          <p:spTgt spid="159539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953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95395">
                                            <p:txEl>
                                              <p:pRg st="4" end="4"/>
                                            </p:txEl>
                                          </p:spTgt>
                                        </p:tgtEl>
                                        <p:attrNameLst>
                                          <p:attrName>style.visibility</p:attrName>
                                        </p:attrNameLst>
                                      </p:cBhvr>
                                      <p:to>
                                        <p:strVal val="visible"/>
                                      </p:to>
                                    </p:set>
                                    <p:animEffect transition="in" filter="fade">
                                      <p:cBhvr>
                                        <p:cTn id="35" dur="1000"/>
                                        <p:tgtEl>
                                          <p:spTgt spid="1595395">
                                            <p:txEl>
                                              <p:pRg st="4" end="4"/>
                                            </p:txEl>
                                          </p:spTgt>
                                        </p:tgtEl>
                                      </p:cBhvr>
                                    </p:animEffect>
                                    <p:anim calcmode="lin" valueType="num">
                                      <p:cBhvr>
                                        <p:cTn id="36" dur="1000" fill="hold"/>
                                        <p:tgtEl>
                                          <p:spTgt spid="159539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953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95395">
                                            <p:txEl>
                                              <p:pRg st="5" end="5"/>
                                            </p:txEl>
                                          </p:spTgt>
                                        </p:tgtEl>
                                        <p:attrNameLst>
                                          <p:attrName>style.visibility</p:attrName>
                                        </p:attrNameLst>
                                      </p:cBhvr>
                                      <p:to>
                                        <p:strVal val="visible"/>
                                      </p:to>
                                    </p:set>
                                    <p:animEffect transition="in" filter="fade">
                                      <p:cBhvr>
                                        <p:cTn id="42" dur="1000"/>
                                        <p:tgtEl>
                                          <p:spTgt spid="1595395">
                                            <p:txEl>
                                              <p:pRg st="5" end="5"/>
                                            </p:txEl>
                                          </p:spTgt>
                                        </p:tgtEl>
                                      </p:cBhvr>
                                    </p:animEffect>
                                    <p:anim calcmode="lin" valueType="num">
                                      <p:cBhvr>
                                        <p:cTn id="43" dur="1000" fill="hold"/>
                                        <p:tgtEl>
                                          <p:spTgt spid="159539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59539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95395">
                                            <p:txEl>
                                              <p:pRg st="6" end="6"/>
                                            </p:txEl>
                                          </p:spTgt>
                                        </p:tgtEl>
                                        <p:attrNameLst>
                                          <p:attrName>style.visibility</p:attrName>
                                        </p:attrNameLst>
                                      </p:cBhvr>
                                      <p:to>
                                        <p:strVal val="visible"/>
                                      </p:to>
                                    </p:set>
                                    <p:animEffect transition="in" filter="fade">
                                      <p:cBhvr>
                                        <p:cTn id="49" dur="1000"/>
                                        <p:tgtEl>
                                          <p:spTgt spid="1595395">
                                            <p:txEl>
                                              <p:pRg st="6" end="6"/>
                                            </p:txEl>
                                          </p:spTgt>
                                        </p:tgtEl>
                                      </p:cBhvr>
                                    </p:animEffect>
                                    <p:anim calcmode="lin" valueType="num">
                                      <p:cBhvr>
                                        <p:cTn id="50" dur="1000" fill="hold"/>
                                        <p:tgtEl>
                                          <p:spTgt spid="159539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59539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539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GB" altLang="en-US"/>
              <a:t>Hazard analysis - controls</a:t>
            </a:r>
            <a:endParaRPr lang="en-US" altLang="en-US"/>
          </a:p>
        </p:txBody>
      </p:sp>
      <p:pic>
        <p:nvPicPr>
          <p:cNvPr id="174083" name="Picture 4"/>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t="8665"/>
          <a:stretch>
            <a:fillRect/>
          </a:stretch>
        </p:blipFill>
        <p:spPr>
          <a:xfrm>
            <a:off x="611188" y="1052513"/>
            <a:ext cx="2179637" cy="5184775"/>
          </a:xfrm>
          <a:noFill/>
        </p:spPr>
      </p:pic>
      <p:sp>
        <p:nvSpPr>
          <p:cNvPr id="174084" name="Rectangle 5"/>
          <p:cNvSpPr>
            <a:spLocks noGrp="1" noChangeArrowheads="1"/>
          </p:cNvSpPr>
          <p:nvPr>
            <p:ph type="body" sz="half" idx="2"/>
          </p:nvPr>
        </p:nvSpPr>
        <p:spPr>
          <a:xfrm>
            <a:off x="3108325" y="1143000"/>
            <a:ext cx="5732463" cy="4530725"/>
          </a:xfrm>
        </p:spPr>
        <p:txBody>
          <a:bodyPr/>
          <a:lstStyle/>
          <a:p>
            <a:pPr marL="495300" indent="-495300" eaLnBrk="1" hangingPunct="1">
              <a:buFont typeface="Wingdings" pitchFamily="2" charset="2"/>
              <a:buNone/>
            </a:pPr>
            <a:r>
              <a:rPr lang="en-GB" altLang="en-US" sz="2000"/>
              <a:t>1)	Purchase of ‘certified’ maize Sampling and positive release Control of moisture content</a:t>
            </a:r>
          </a:p>
          <a:p>
            <a:pPr marL="495300" indent="-495300" eaLnBrk="1" hangingPunct="1">
              <a:buFont typeface="Wingdings" pitchFamily="2" charset="2"/>
              <a:buNone/>
            </a:pPr>
            <a:endParaRPr lang="en-GB" altLang="en-US" sz="2000"/>
          </a:p>
          <a:p>
            <a:pPr marL="495300" indent="-495300" eaLnBrk="1" hangingPunct="1">
              <a:buFont typeface="Wingdings" pitchFamily="2" charset="2"/>
              <a:buNone/>
            </a:pPr>
            <a:r>
              <a:rPr lang="en-GB" altLang="en-US" sz="2000"/>
              <a:t>5) 	Use of dry steam and appropriate cooling of pellets</a:t>
            </a:r>
          </a:p>
          <a:p>
            <a:pPr marL="495300" indent="-495300" eaLnBrk="1" hangingPunct="1">
              <a:buFont typeface="Wingdings" pitchFamily="2" charset="2"/>
              <a:buNone/>
            </a:pPr>
            <a:endParaRPr lang="en-GB" altLang="en-US" sz="2000"/>
          </a:p>
          <a:p>
            <a:pPr marL="495300" indent="-495300" eaLnBrk="1" hangingPunct="1">
              <a:buFont typeface="Wingdings" pitchFamily="2" charset="2"/>
              <a:buNone/>
            </a:pPr>
            <a:r>
              <a:rPr lang="en-GB" altLang="en-US" sz="2000"/>
              <a:t>7)	Details of animal species, conditions of storage and use</a:t>
            </a:r>
          </a:p>
          <a:p>
            <a:pPr marL="495300" indent="-495300" eaLnBrk="1" hangingPunct="1">
              <a:buFont typeface="Wingdings" pitchFamily="2" charset="2"/>
              <a:buNone/>
            </a:pPr>
            <a:endParaRPr lang="en-GB" altLang="en-US" sz="2000"/>
          </a:p>
          <a:p>
            <a:pPr marL="495300" indent="-495300" eaLnBrk="1" hangingPunct="1">
              <a:buFont typeface="Wingdings" pitchFamily="2" charset="2"/>
              <a:buNone/>
            </a:pPr>
            <a:r>
              <a:rPr lang="en-GB" altLang="en-US" sz="2000"/>
              <a:t>11) Durability date provided. Advice on cleaning of feed dispensers given</a:t>
            </a:r>
            <a:endParaRPr lang="en-US" altLang="en-US" sz="20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en-GB" altLang="en-US" sz="3800"/>
              <a:t>Identification of Critical Control Points</a:t>
            </a:r>
            <a:endParaRPr lang="en-US" altLang="en-US" sz="3800"/>
          </a:p>
        </p:txBody>
      </p:sp>
      <p:pic>
        <p:nvPicPr>
          <p:cNvPr id="176131" name="Picture 4"/>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t="8665"/>
          <a:stretch>
            <a:fillRect/>
          </a:stretch>
        </p:blipFill>
        <p:spPr>
          <a:xfrm>
            <a:off x="827088" y="908050"/>
            <a:ext cx="2239962" cy="5329238"/>
          </a:xfrm>
          <a:noFill/>
        </p:spPr>
      </p:pic>
      <p:sp>
        <p:nvSpPr>
          <p:cNvPr id="176132" name="Rectangle 5"/>
          <p:cNvSpPr>
            <a:spLocks noGrp="1" noChangeArrowheads="1"/>
          </p:cNvSpPr>
          <p:nvPr>
            <p:ph type="body" sz="half" idx="2"/>
          </p:nvPr>
        </p:nvSpPr>
        <p:spPr>
          <a:xfrm>
            <a:off x="3779838" y="1052513"/>
            <a:ext cx="4038600" cy="5111750"/>
          </a:xfrm>
        </p:spPr>
        <p:txBody>
          <a:bodyPr/>
          <a:lstStyle/>
          <a:p>
            <a:pPr eaLnBrk="1" hangingPunct="1">
              <a:buFont typeface="Wingdings" pitchFamily="2" charset="2"/>
              <a:buNone/>
            </a:pPr>
            <a:r>
              <a:rPr lang="en-GB" altLang="en-US" sz="2600"/>
              <a:t>CCP 1</a:t>
            </a:r>
          </a:p>
          <a:p>
            <a:pPr eaLnBrk="1" hangingPunct="1">
              <a:buFont typeface="Wingdings" pitchFamily="2" charset="2"/>
              <a:buNone/>
            </a:pPr>
            <a:endParaRPr lang="en-GB" altLang="en-US" sz="2600"/>
          </a:p>
          <a:p>
            <a:pPr eaLnBrk="1" hangingPunct="1">
              <a:buFont typeface="Wingdings" pitchFamily="2" charset="2"/>
              <a:buNone/>
            </a:pPr>
            <a:endParaRPr lang="en-GB" altLang="en-US" sz="2600"/>
          </a:p>
          <a:p>
            <a:pPr eaLnBrk="1" hangingPunct="1">
              <a:buFont typeface="Wingdings" pitchFamily="2" charset="2"/>
              <a:buNone/>
            </a:pPr>
            <a:endParaRPr lang="en-GB" altLang="en-US" sz="2600"/>
          </a:p>
          <a:p>
            <a:pPr eaLnBrk="1" hangingPunct="1">
              <a:buFont typeface="Wingdings" pitchFamily="2" charset="2"/>
              <a:buNone/>
            </a:pPr>
            <a:r>
              <a:rPr lang="en-GB" altLang="en-US" sz="2600"/>
              <a:t>CCP 2</a:t>
            </a:r>
          </a:p>
          <a:p>
            <a:pPr eaLnBrk="1" hangingPunct="1">
              <a:buFont typeface="Wingdings" pitchFamily="2" charset="2"/>
              <a:buNone/>
            </a:pPr>
            <a:endParaRPr lang="en-US" altLang="en-US" sz="2600"/>
          </a:p>
        </p:txBody>
      </p:sp>
      <p:sp>
        <p:nvSpPr>
          <p:cNvPr id="176133" name="Line 6"/>
          <p:cNvSpPr>
            <a:spLocks noChangeShapeType="1"/>
          </p:cNvSpPr>
          <p:nvPr/>
        </p:nvSpPr>
        <p:spPr bwMode="auto">
          <a:xfrm flipH="1">
            <a:off x="3059113" y="3213100"/>
            <a:ext cx="7921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6134" name="Line 7"/>
          <p:cNvSpPr>
            <a:spLocks noChangeShapeType="1"/>
          </p:cNvSpPr>
          <p:nvPr/>
        </p:nvSpPr>
        <p:spPr bwMode="auto">
          <a:xfrm flipH="1">
            <a:off x="3059113" y="1268413"/>
            <a:ext cx="7921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GB" altLang="en-US"/>
              <a:t>Critical limits</a:t>
            </a:r>
            <a:endParaRPr lang="en-US" altLang="en-US"/>
          </a:p>
        </p:txBody>
      </p:sp>
      <p:sp>
        <p:nvSpPr>
          <p:cNvPr id="178179" name="Rectangle 7"/>
          <p:cNvSpPr>
            <a:spLocks noGrp="1" noChangeArrowheads="1"/>
          </p:cNvSpPr>
          <p:nvPr>
            <p:ph type="body" idx="1"/>
          </p:nvPr>
        </p:nvSpPr>
        <p:spPr>
          <a:xfrm>
            <a:off x="457200" y="1125538"/>
            <a:ext cx="8229600" cy="4530725"/>
          </a:xfrm>
        </p:spPr>
        <p:txBody>
          <a:bodyPr/>
          <a:lstStyle/>
          <a:p>
            <a:pPr eaLnBrk="1" hangingPunct="1"/>
            <a:r>
              <a:rPr lang="en-GB" altLang="en-US"/>
              <a:t>CCP 1</a:t>
            </a:r>
          </a:p>
          <a:p>
            <a:pPr lvl="1" eaLnBrk="1" hangingPunct="1"/>
            <a:r>
              <a:rPr lang="en-GB" altLang="en-US"/>
              <a:t>B</a:t>
            </a:r>
            <a:r>
              <a:rPr lang="en-GB" altLang="en-US" baseline="-25000"/>
              <a:t>1 </a:t>
            </a:r>
            <a:r>
              <a:rPr lang="en-GB" altLang="en-US"/>
              <a:t>5.0</a:t>
            </a:r>
            <a:r>
              <a:rPr lang="en-GB" altLang="en-US" baseline="-25000"/>
              <a:t> </a:t>
            </a:r>
            <a:r>
              <a:rPr lang="en-US" altLang="en-US">
                <a:cs typeface="Arial" pitchFamily="34" charset="0"/>
              </a:rPr>
              <a:t>µg/kg, </a:t>
            </a:r>
            <a:r>
              <a:rPr lang="en-GB" altLang="en-US"/>
              <a:t>Total </a:t>
            </a:r>
            <a:r>
              <a:rPr lang="en-GB" altLang="en-US" baseline="-25000"/>
              <a:t> </a:t>
            </a:r>
            <a:r>
              <a:rPr lang="en-GB" altLang="en-US"/>
              <a:t>10.0</a:t>
            </a:r>
            <a:r>
              <a:rPr lang="en-GB" altLang="en-US" baseline="-25000"/>
              <a:t> </a:t>
            </a:r>
            <a:r>
              <a:rPr lang="en-US" altLang="en-US">
                <a:cs typeface="Arial" pitchFamily="34" charset="0"/>
              </a:rPr>
              <a:t>µg/kg</a:t>
            </a:r>
          </a:p>
          <a:p>
            <a:pPr lvl="1" eaLnBrk="1" hangingPunct="1"/>
            <a:r>
              <a:rPr lang="en-GB" altLang="en-US">
                <a:cs typeface="Arial" pitchFamily="34" charset="0"/>
              </a:rPr>
              <a:t>a</a:t>
            </a:r>
            <a:r>
              <a:rPr lang="en-GB" altLang="en-US" baseline="-25000">
                <a:cs typeface="Arial" pitchFamily="34" charset="0"/>
              </a:rPr>
              <a:t>w</a:t>
            </a:r>
            <a:r>
              <a:rPr lang="en-GB" altLang="en-US">
                <a:cs typeface="Arial" pitchFamily="34" charset="0"/>
              </a:rPr>
              <a:t> &lt; 0.70</a:t>
            </a:r>
          </a:p>
          <a:p>
            <a:pPr lvl="1" eaLnBrk="1" hangingPunct="1"/>
            <a:r>
              <a:rPr lang="en-GB" altLang="en-US">
                <a:cs typeface="Arial" pitchFamily="34" charset="0"/>
              </a:rPr>
              <a:t>Moisture content &lt; 14%</a:t>
            </a:r>
            <a:endParaRPr lang="en-US" altLang="en-US">
              <a:cs typeface="Arial" pitchFamily="34" charset="0"/>
            </a:endParaRPr>
          </a:p>
          <a:p>
            <a:pPr lvl="1" eaLnBrk="1" hangingPunct="1"/>
            <a:endParaRPr lang="en-GB" altLang="en-US">
              <a:cs typeface="Arial" pitchFamily="34" charset="0"/>
            </a:endParaRPr>
          </a:p>
          <a:p>
            <a:pPr eaLnBrk="1" hangingPunct="1"/>
            <a:r>
              <a:rPr lang="en-GB" altLang="en-US"/>
              <a:t>CCP 2</a:t>
            </a:r>
          </a:p>
          <a:p>
            <a:pPr lvl="1" eaLnBrk="1" hangingPunct="1"/>
            <a:r>
              <a:rPr lang="en-GB" altLang="en-US"/>
              <a:t>Moisture content of pellets 13%</a:t>
            </a:r>
          </a:p>
          <a:p>
            <a:pPr lvl="1" eaLnBrk="1" hangingPunct="1"/>
            <a:r>
              <a:rPr lang="en-GB" altLang="en-US"/>
              <a:t>Dry steam 110</a:t>
            </a:r>
            <a:r>
              <a:rPr lang="en-US" altLang="en-US">
                <a:cs typeface="Arial" pitchFamily="34" charset="0"/>
              </a:rPr>
              <a:t>°C</a:t>
            </a:r>
          </a:p>
          <a:p>
            <a:pPr lvl="1" eaLnBrk="1" hangingPunct="1"/>
            <a:endParaRPr lang="en-US" altLang="en-US"/>
          </a:p>
        </p:txBody>
      </p:sp>
      <p:pic>
        <p:nvPicPr>
          <p:cNvPr id="17818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r>
              <a:rPr lang="en-GB" altLang="en-US"/>
              <a:t>Monitoring</a:t>
            </a:r>
            <a:endParaRPr lang="en-US" altLang="en-US"/>
          </a:p>
        </p:txBody>
      </p:sp>
      <p:sp>
        <p:nvSpPr>
          <p:cNvPr id="180227" name="Rectangle 3"/>
          <p:cNvSpPr>
            <a:spLocks noGrp="1" noChangeArrowheads="1"/>
          </p:cNvSpPr>
          <p:nvPr>
            <p:ph type="body" idx="1"/>
          </p:nvPr>
        </p:nvSpPr>
        <p:spPr>
          <a:xfrm>
            <a:off x="457200" y="1600200"/>
            <a:ext cx="5770563" cy="4530725"/>
          </a:xfrm>
        </p:spPr>
        <p:txBody>
          <a:bodyPr/>
          <a:lstStyle/>
          <a:p>
            <a:pPr eaLnBrk="1" hangingPunct="1"/>
            <a:r>
              <a:rPr lang="en-GB" altLang="en-US"/>
              <a:t>CCP 1:</a:t>
            </a:r>
          </a:p>
          <a:p>
            <a:pPr lvl="1" eaLnBrk="1" hangingPunct="1"/>
            <a:r>
              <a:rPr lang="en-GB" altLang="en-US"/>
              <a:t>Rapid aflatoxin test of each batch</a:t>
            </a:r>
          </a:p>
          <a:p>
            <a:pPr lvl="1" eaLnBrk="1" hangingPunct="1"/>
            <a:r>
              <a:rPr lang="en-GB" altLang="en-US"/>
              <a:t>Moisture check each batch</a:t>
            </a:r>
          </a:p>
          <a:p>
            <a:pPr lvl="1" eaLnBrk="1" hangingPunct="1"/>
            <a:endParaRPr lang="en-GB" altLang="en-US"/>
          </a:p>
          <a:p>
            <a:pPr eaLnBrk="1" hangingPunct="1"/>
            <a:r>
              <a:rPr lang="en-GB" altLang="en-US"/>
              <a:t>CCP 2</a:t>
            </a:r>
          </a:p>
          <a:p>
            <a:pPr lvl="1" eaLnBrk="1" hangingPunct="1"/>
            <a:r>
              <a:rPr lang="en-GB" altLang="en-US"/>
              <a:t>Moisture check each batch</a:t>
            </a:r>
          </a:p>
          <a:p>
            <a:pPr lvl="1" eaLnBrk="1" hangingPunct="1"/>
            <a:r>
              <a:rPr lang="en-GB" altLang="en-US"/>
              <a:t>Alarmed thermocouple in steam line</a:t>
            </a:r>
          </a:p>
          <a:p>
            <a:pPr lvl="1" eaLnBrk="1" hangingPunct="1"/>
            <a:endParaRPr lang="en-GB" altLang="en-US"/>
          </a:p>
          <a:p>
            <a:pPr lvl="1" eaLnBrk="1" hangingPunct="1"/>
            <a:endParaRPr lang="en-US"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r>
              <a:rPr lang="en-GB" altLang="en-US"/>
              <a:t>Corrective action</a:t>
            </a:r>
            <a:endParaRPr lang="en-US" altLang="en-US"/>
          </a:p>
        </p:txBody>
      </p:sp>
      <p:sp>
        <p:nvSpPr>
          <p:cNvPr id="182275" name="Rectangle 3"/>
          <p:cNvSpPr>
            <a:spLocks noGrp="1" noChangeArrowheads="1"/>
          </p:cNvSpPr>
          <p:nvPr>
            <p:ph type="body" idx="1"/>
          </p:nvPr>
        </p:nvSpPr>
        <p:spPr/>
        <p:txBody>
          <a:bodyPr/>
          <a:lstStyle/>
          <a:p>
            <a:pPr eaLnBrk="1" hangingPunct="1"/>
            <a:r>
              <a:rPr lang="en-GB" altLang="en-US"/>
              <a:t>CCP 1: </a:t>
            </a:r>
          </a:p>
          <a:p>
            <a:pPr lvl="1" eaLnBrk="1" hangingPunct="1"/>
            <a:r>
              <a:rPr lang="en-GB" altLang="en-US"/>
              <a:t>Aflatoxin:</a:t>
            </a:r>
          </a:p>
          <a:p>
            <a:pPr lvl="2" eaLnBrk="1" hangingPunct="1"/>
            <a:r>
              <a:rPr lang="en-GB" altLang="en-US"/>
              <a:t>Reject batch</a:t>
            </a:r>
          </a:p>
          <a:p>
            <a:pPr lvl="2" eaLnBrk="1" hangingPunct="1"/>
            <a:r>
              <a:rPr lang="en-GB" altLang="en-US"/>
              <a:t>Investigate supplier</a:t>
            </a:r>
          </a:p>
          <a:p>
            <a:pPr lvl="1" eaLnBrk="1" hangingPunct="1"/>
            <a:r>
              <a:rPr lang="en-GB" altLang="en-US"/>
              <a:t>Moisture</a:t>
            </a:r>
          </a:p>
          <a:p>
            <a:pPr lvl="2" eaLnBrk="1" hangingPunct="1"/>
            <a:r>
              <a:rPr lang="en-GB" altLang="en-US"/>
              <a:t>Dry or reject</a:t>
            </a:r>
          </a:p>
          <a:p>
            <a:pPr eaLnBrk="1" hangingPunct="1"/>
            <a:r>
              <a:rPr lang="en-GB" altLang="en-US"/>
              <a:t>CCP 2:</a:t>
            </a:r>
          </a:p>
          <a:p>
            <a:pPr lvl="2" eaLnBrk="1" hangingPunct="1"/>
            <a:r>
              <a:rPr lang="en-GB" altLang="en-US"/>
              <a:t>Additional drying</a:t>
            </a:r>
          </a:p>
          <a:p>
            <a:pPr lvl="2" eaLnBrk="1" hangingPunct="1"/>
            <a:r>
              <a:rPr lang="en-GB" altLang="en-US"/>
              <a:t>Investigate process</a:t>
            </a:r>
          </a:p>
          <a:p>
            <a:pPr lvl="1" eaLnBrk="1" hangingPunct="1"/>
            <a:endParaRPr lang="en-US" alt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r>
              <a:rPr lang="en-GB" altLang="en-US"/>
              <a:t>Verification</a:t>
            </a:r>
            <a:endParaRPr lang="en-US" altLang="en-US"/>
          </a:p>
        </p:txBody>
      </p:sp>
      <p:sp>
        <p:nvSpPr>
          <p:cNvPr id="184323" name="Rectangle 3"/>
          <p:cNvSpPr>
            <a:spLocks noGrp="1" noChangeArrowheads="1"/>
          </p:cNvSpPr>
          <p:nvPr>
            <p:ph type="body" idx="1"/>
          </p:nvPr>
        </p:nvSpPr>
        <p:spPr/>
        <p:txBody>
          <a:bodyPr/>
          <a:lstStyle/>
          <a:p>
            <a:pPr eaLnBrk="1" hangingPunct="1"/>
            <a:r>
              <a:rPr lang="en-GB" altLang="en-US"/>
              <a:t>Validation</a:t>
            </a:r>
          </a:p>
          <a:p>
            <a:pPr lvl="1" eaLnBrk="1" hangingPunct="1"/>
            <a:r>
              <a:rPr lang="en-GB" altLang="en-US"/>
              <a:t>Aflatoxin levels</a:t>
            </a:r>
          </a:p>
          <a:p>
            <a:pPr lvl="2" eaLnBrk="1" hangingPunct="1"/>
            <a:r>
              <a:rPr lang="en-GB" altLang="en-US"/>
              <a:t>Directive 2002/32/EC</a:t>
            </a:r>
          </a:p>
          <a:p>
            <a:pPr lvl="1" eaLnBrk="1" hangingPunct="1"/>
            <a:r>
              <a:rPr lang="en-GB" altLang="en-US"/>
              <a:t>Moisture levels:</a:t>
            </a:r>
          </a:p>
          <a:p>
            <a:pPr lvl="2" eaLnBrk="1" hangingPunct="1"/>
            <a:r>
              <a:rPr lang="en-GB" altLang="en-US"/>
              <a:t>FAO Food and Nutrition Paper 73 (2001)</a:t>
            </a:r>
          </a:p>
          <a:p>
            <a:pPr lvl="1" eaLnBrk="1" hangingPunct="1"/>
            <a:r>
              <a:rPr lang="en-GB" altLang="en-US"/>
              <a:t>ISO accredited laboratory methods</a:t>
            </a:r>
          </a:p>
          <a:p>
            <a:pPr lvl="1" eaLnBrk="1" hangingPunct="1"/>
            <a:r>
              <a:rPr lang="en-GB" altLang="en-US"/>
              <a:t>Equipment calibration to industry standard</a:t>
            </a:r>
          </a:p>
          <a:p>
            <a:pPr eaLnBrk="1" hangingPunct="1"/>
            <a:r>
              <a:rPr lang="en-GB" altLang="en-US"/>
              <a:t>Verification</a:t>
            </a:r>
          </a:p>
          <a:p>
            <a:pPr lvl="1" eaLnBrk="1" hangingPunct="1"/>
            <a:r>
              <a:rPr lang="en-GB" altLang="en-US"/>
              <a:t>Targeted sample plan.</a:t>
            </a:r>
          </a:p>
          <a:p>
            <a:pPr lvl="1" eaLnBrk="1" hangingPunct="1">
              <a:buFont typeface="Wingdings" pitchFamily="2" charset="2"/>
              <a:buNone/>
            </a:pPr>
            <a:endParaRPr lang="en-US" alt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r>
              <a:rPr lang="en-GB" altLang="en-US"/>
              <a:t>Documentation</a:t>
            </a:r>
            <a:endParaRPr lang="en-US" altLang="en-US"/>
          </a:p>
        </p:txBody>
      </p:sp>
      <p:pic>
        <p:nvPicPr>
          <p:cNvPr id="186371"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68313" y="1206500"/>
            <a:ext cx="8347075" cy="4894263"/>
          </a:xfr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r>
              <a:rPr lang="en-GB" altLang="en-US"/>
              <a:t>Documentation</a:t>
            </a:r>
            <a:endParaRPr lang="en-US" altLang="en-US"/>
          </a:p>
        </p:txBody>
      </p:sp>
      <p:sp>
        <p:nvSpPr>
          <p:cNvPr id="188419" name="Rectangle 3"/>
          <p:cNvSpPr>
            <a:spLocks noGrp="1" noChangeArrowheads="1"/>
          </p:cNvSpPr>
          <p:nvPr>
            <p:ph type="body" idx="1"/>
          </p:nvPr>
        </p:nvSpPr>
        <p:spPr/>
        <p:txBody>
          <a:bodyPr/>
          <a:lstStyle/>
          <a:p>
            <a:pPr eaLnBrk="1" hangingPunct="1"/>
            <a:r>
              <a:rPr lang="en-GB" altLang="en-US"/>
              <a:t>Records maintained of:</a:t>
            </a:r>
          </a:p>
          <a:p>
            <a:pPr lvl="1" eaLnBrk="1" hangingPunct="1"/>
            <a:r>
              <a:rPr lang="en-GB" altLang="en-US"/>
              <a:t>HACCP plan</a:t>
            </a:r>
          </a:p>
          <a:p>
            <a:pPr lvl="1" eaLnBrk="1" hangingPunct="1"/>
            <a:r>
              <a:rPr lang="en-GB" altLang="en-US"/>
              <a:t>Monitoring of CCP 1 and CCP 2</a:t>
            </a:r>
          </a:p>
          <a:p>
            <a:pPr lvl="1" eaLnBrk="1" hangingPunct="1"/>
            <a:r>
              <a:rPr lang="en-GB" altLang="en-US"/>
              <a:t>Deviations</a:t>
            </a:r>
          </a:p>
          <a:p>
            <a:pPr lvl="1" eaLnBrk="1" hangingPunct="1"/>
            <a:r>
              <a:rPr lang="en-GB" altLang="en-US"/>
              <a:t>Corrective actions</a:t>
            </a:r>
            <a:endParaRPr lang="en-US" altLang="en-US"/>
          </a:p>
        </p:txBody>
      </p:sp>
      <p:pic>
        <p:nvPicPr>
          <p:cNvPr id="18842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4"/>
          <p:cNvSpPr>
            <a:spLocks noGrp="1" noChangeArrowheads="1"/>
          </p:cNvSpPr>
          <p:nvPr>
            <p:ph type="ctrTitle"/>
          </p:nvPr>
        </p:nvSpPr>
        <p:spPr/>
        <p:txBody>
          <a:bodyPr/>
          <a:lstStyle/>
          <a:p>
            <a:pPr eaLnBrk="1" hangingPunct="1"/>
            <a:r>
              <a:rPr lang="en-GB" altLang="en-US"/>
              <a:t>Assessment of HACCP Systems</a:t>
            </a:r>
            <a:endParaRPr lang="en-US" altLang="en-US"/>
          </a:p>
        </p:txBody>
      </p:sp>
      <p:sp>
        <p:nvSpPr>
          <p:cNvPr id="190468" name="Rectangle 5"/>
          <p:cNvSpPr>
            <a:spLocks noGrp="1" noChangeArrowheads="1"/>
          </p:cNvSpPr>
          <p:nvPr>
            <p:ph type="subTitle" idx="1"/>
          </p:nvPr>
        </p:nvSpPr>
        <p:spPr/>
        <p:txBody>
          <a:bodyPr/>
          <a:lstStyle/>
          <a:p>
            <a:pPr eaLnBrk="1" hangingPunct="1"/>
            <a:endParaRPr lang="en-US" altLang="en-US"/>
          </a:p>
        </p:txBody>
      </p:sp>
      <p:pic>
        <p:nvPicPr>
          <p:cNvPr id="19047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0925" y="5326063"/>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r>
              <a:rPr lang="en-GB" altLang="en-US"/>
              <a:t>Assessment of HACCP</a:t>
            </a:r>
            <a:endParaRPr lang="en-US" altLang="en-US"/>
          </a:p>
        </p:txBody>
      </p:sp>
      <p:sp>
        <p:nvSpPr>
          <p:cNvPr id="191491" name="Rectangle 3"/>
          <p:cNvSpPr>
            <a:spLocks noGrp="1" noChangeArrowheads="1"/>
          </p:cNvSpPr>
          <p:nvPr>
            <p:ph type="body" idx="1"/>
          </p:nvPr>
        </p:nvSpPr>
        <p:spPr/>
        <p:txBody>
          <a:bodyPr/>
          <a:lstStyle/>
          <a:p>
            <a:pPr eaLnBrk="1" hangingPunct="1"/>
            <a:r>
              <a:rPr lang="en-GB" altLang="en-US"/>
              <a:t>Two methods of assessment:</a:t>
            </a:r>
          </a:p>
          <a:p>
            <a:pPr eaLnBrk="1" hangingPunct="1"/>
            <a:endParaRPr lang="en-GB" altLang="en-US"/>
          </a:p>
          <a:p>
            <a:pPr eaLnBrk="1" hangingPunct="1"/>
            <a:r>
              <a:rPr lang="en-GB" altLang="en-US"/>
              <a:t>Assessment of compliance with Codex</a:t>
            </a:r>
          </a:p>
          <a:p>
            <a:pPr lvl="1" eaLnBrk="1" hangingPunct="1"/>
            <a:r>
              <a:rPr lang="en-GB" altLang="en-US"/>
              <a:t>Not a legal requirement</a:t>
            </a:r>
          </a:p>
          <a:p>
            <a:pPr lvl="1" eaLnBrk="1" hangingPunct="1"/>
            <a:endParaRPr lang="en-GB" altLang="en-US"/>
          </a:p>
          <a:p>
            <a:pPr eaLnBrk="1" hangingPunct="1"/>
            <a:r>
              <a:rPr lang="en-GB" altLang="en-US"/>
              <a:t>Assessment of compliance with legislation</a:t>
            </a:r>
          </a:p>
          <a:p>
            <a:pPr lvl="1" eaLnBrk="1" hangingPunct="1"/>
            <a:r>
              <a:rPr lang="en-GB" altLang="en-US"/>
              <a:t>‘System based on HACCP principles’</a:t>
            </a:r>
            <a:endParaRPr lang="en-US" altLang="en-US"/>
          </a:p>
        </p:txBody>
      </p:sp>
      <p:pic>
        <p:nvPicPr>
          <p:cNvPr id="19149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altLang="en-US"/>
              <a:t>Legislative framework</a:t>
            </a:r>
          </a:p>
        </p:txBody>
      </p:sp>
      <p:sp>
        <p:nvSpPr>
          <p:cNvPr id="1502211" name="Rectangle 3"/>
          <p:cNvSpPr>
            <a:spLocks noGrp="1" noChangeArrowheads="1"/>
          </p:cNvSpPr>
          <p:nvPr>
            <p:ph type="body" idx="1"/>
          </p:nvPr>
        </p:nvSpPr>
        <p:spPr>
          <a:xfrm>
            <a:off x="422275" y="1146175"/>
            <a:ext cx="8613775" cy="4414838"/>
          </a:xfrm>
        </p:spPr>
        <p:txBody>
          <a:bodyPr/>
          <a:lstStyle/>
          <a:p>
            <a:pPr marL="0" indent="0" eaLnBrk="1" hangingPunct="1">
              <a:lnSpc>
                <a:spcPct val="80000"/>
              </a:lnSpc>
              <a:buFont typeface="Wingdings" pitchFamily="2" charset="2"/>
              <a:buNone/>
              <a:defRPr/>
            </a:pPr>
            <a:endParaRPr lang="en-GB" altLang="en-US" sz="2000" dirty="0"/>
          </a:p>
          <a:p>
            <a:pPr eaLnBrk="1" hangingPunct="1">
              <a:lnSpc>
                <a:spcPct val="80000"/>
              </a:lnSpc>
              <a:defRPr/>
            </a:pPr>
            <a:r>
              <a:rPr lang="en-GB" altLang="en-US" sz="2800" dirty="0"/>
              <a:t>Feed Hygiene</a:t>
            </a:r>
          </a:p>
          <a:p>
            <a:pPr lvl="1" eaLnBrk="1" hangingPunct="1">
              <a:lnSpc>
                <a:spcPct val="80000"/>
              </a:lnSpc>
              <a:defRPr/>
            </a:pPr>
            <a:r>
              <a:rPr lang="en-GB" altLang="en-US" sz="2800" dirty="0"/>
              <a:t>Article 6 of Regulation 183/2005</a:t>
            </a:r>
          </a:p>
          <a:p>
            <a:pPr eaLnBrk="1" hangingPunct="1">
              <a:lnSpc>
                <a:spcPct val="80000"/>
              </a:lnSpc>
              <a:defRPr/>
            </a:pPr>
            <a:endParaRPr lang="en-GB" altLang="en-US" sz="2800" dirty="0"/>
          </a:p>
          <a:p>
            <a:pPr lvl="1" eaLnBrk="1" hangingPunct="1">
              <a:lnSpc>
                <a:spcPct val="80000"/>
              </a:lnSpc>
              <a:defRPr/>
            </a:pPr>
            <a:r>
              <a:rPr lang="en-GB" altLang="en-US" sz="2800" i="1" dirty="0"/>
              <a:t>‘Feed business operators carrying out operations other than those referred to in Article 5(1) shall put in place, implement and maintain, a permanent written procedure or procedures </a:t>
            </a:r>
            <a:r>
              <a:rPr lang="en-GB" altLang="en-US" sz="2800" b="1" i="1" dirty="0">
                <a:solidFill>
                  <a:srgbClr val="FF0000"/>
                </a:solidFill>
              </a:rPr>
              <a:t>based on the HACCP principles</a:t>
            </a:r>
            <a:r>
              <a:rPr lang="en-GB" altLang="en-US" sz="2800" i="1" dirty="0"/>
              <a:t>.’</a:t>
            </a:r>
            <a:endParaRPr lang="en-US" altLang="en-US" sz="2800" i="1" dirty="0"/>
          </a:p>
          <a:p>
            <a:pPr eaLnBrk="1" hangingPunct="1">
              <a:lnSpc>
                <a:spcPct val="80000"/>
              </a:lnSpc>
              <a:defRPr/>
            </a:pPr>
            <a:endParaRPr lang="en-GB" altLang="en-US" sz="2100" i="1" dirty="0"/>
          </a:p>
        </p:txBody>
      </p:sp>
      <p:pic>
        <p:nvPicPr>
          <p:cNvPr id="3277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r>
              <a:rPr lang="en-GB" altLang="en-US"/>
              <a:t>Assessment against Codex</a:t>
            </a:r>
            <a:endParaRPr lang="en-US" altLang="en-US"/>
          </a:p>
        </p:txBody>
      </p:sp>
      <p:sp>
        <p:nvSpPr>
          <p:cNvPr id="193539" name="Rectangle 3"/>
          <p:cNvSpPr>
            <a:spLocks noGrp="1" noChangeArrowheads="1"/>
          </p:cNvSpPr>
          <p:nvPr>
            <p:ph type="body" idx="1"/>
          </p:nvPr>
        </p:nvSpPr>
        <p:spPr/>
        <p:txBody>
          <a:bodyPr/>
          <a:lstStyle/>
          <a:p>
            <a:pPr eaLnBrk="1" hangingPunct="1"/>
            <a:r>
              <a:rPr lang="en-GB" altLang="en-US"/>
              <a:t>Standard aide memoire</a:t>
            </a:r>
          </a:p>
          <a:p>
            <a:pPr lvl="1" eaLnBrk="1" hangingPunct="1"/>
            <a:r>
              <a:rPr lang="en-GB" altLang="en-US"/>
              <a:t>Assessment of:</a:t>
            </a:r>
          </a:p>
          <a:p>
            <a:pPr lvl="2" eaLnBrk="1" hangingPunct="1"/>
            <a:r>
              <a:rPr lang="en-GB" altLang="en-US"/>
              <a:t>Documentation</a:t>
            </a:r>
          </a:p>
          <a:p>
            <a:pPr lvl="2" eaLnBrk="1" hangingPunct="1"/>
            <a:r>
              <a:rPr lang="en-GB" altLang="en-US"/>
              <a:t>Preliminary steps</a:t>
            </a:r>
          </a:p>
          <a:p>
            <a:pPr lvl="2" eaLnBrk="1" hangingPunct="1"/>
            <a:r>
              <a:rPr lang="en-GB" altLang="en-US"/>
              <a:t>Application of HACCP principles</a:t>
            </a:r>
          </a:p>
          <a:p>
            <a:pPr lvl="1" eaLnBrk="1" hangingPunct="1"/>
            <a:endParaRPr lang="en-US" altLang="en-US"/>
          </a:p>
        </p:txBody>
      </p:sp>
      <p:pic>
        <p:nvPicPr>
          <p:cNvPr id="19354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337175"/>
            <a:ext cx="1555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4"/>
          <p:cNvSpPr>
            <a:spLocks noGrp="1" noChangeArrowheads="1"/>
          </p:cNvSpPr>
          <p:nvPr>
            <p:ph type="ctrTitle"/>
          </p:nvPr>
        </p:nvSpPr>
        <p:spPr/>
        <p:txBody>
          <a:bodyPr/>
          <a:lstStyle/>
          <a:p>
            <a:r>
              <a:rPr lang="en-GB" altLang="en-US" dirty="0"/>
              <a:t>Questions/summary</a:t>
            </a:r>
          </a:p>
        </p:txBody>
      </p:sp>
      <p:sp>
        <p:nvSpPr>
          <p:cNvPr id="2" name="Slide Number Placeholder 1"/>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88BE0AD-AF7B-4893-A34B-DDEC5E961D68}" type="slidenum">
              <a:rPr lang="en-US" altLang="en-US">
                <a:solidFill>
                  <a:srgbClr val="000000"/>
                </a:solidFill>
                <a:latin typeface="Garamond" pitchFamily="18" charset="0"/>
              </a:rPr>
              <a:pPr/>
              <a:t>91</a:t>
            </a:fld>
            <a:endParaRPr lang="en-US" altLang="en-US">
              <a:solidFill>
                <a:srgbClr val="000000"/>
              </a:solidFill>
              <a:latin typeface="Garamond" pitchFamily="18" charset="0"/>
            </a:endParaRPr>
          </a:p>
        </p:txBody>
      </p:sp>
    </p:spTree>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D02EB472922944AB39A92DEEFDB167" ma:contentTypeVersion="2" ma:contentTypeDescription="Create a new document." ma:contentTypeScope="" ma:versionID="364e9c3c5b14d4883641bab25c945ad9">
  <xsd:schema xmlns:xsd="http://www.w3.org/2001/XMLSchema" xmlns:xs="http://www.w3.org/2001/XMLSchema" xmlns:p="http://schemas.microsoft.com/office/2006/metadata/properties" xmlns:ns2="7465e2d9-27c5-4c4f-bb6f-58b2139b2fc4" targetNamespace="http://schemas.microsoft.com/office/2006/metadata/properties" ma:root="true" ma:fieldsID="4fe60806499e0205319215a699434c67" ns2:_="">
    <xsd:import namespace="7465e2d9-27c5-4c4f-bb6f-58b2139b2fc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65e2d9-27c5-4c4f-bb6f-58b2139b2fc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C19631-AC09-436E-8F09-AEDFCD45F31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465e2d9-27c5-4c4f-bb6f-58b2139b2fc4"/>
    <ds:schemaRef ds:uri="http://www.w3.org/XML/1998/namespace"/>
    <ds:schemaRef ds:uri="http://purl.org/dc/dcmitype/"/>
  </ds:schemaRefs>
</ds:datastoreItem>
</file>

<file path=customXml/itemProps2.xml><?xml version="1.0" encoding="utf-8"?>
<ds:datastoreItem xmlns:ds="http://schemas.openxmlformats.org/officeDocument/2006/customXml" ds:itemID="{CF228C78-5AA6-40EA-81FE-32A30052F7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65e2d9-27c5-4c4f-bb6f-58b2139b2f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Edge</Template>
  <TotalTime>5847</TotalTime>
  <Words>12391</Words>
  <Application>Microsoft Office PowerPoint</Application>
  <PresentationFormat>On-screen Show (4:3)</PresentationFormat>
  <Paragraphs>1138</Paragraphs>
  <Slides>91</Slides>
  <Notes>83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91</vt:i4>
      </vt:variant>
    </vt:vector>
  </HeadingPairs>
  <TitlesOfParts>
    <vt:vector size="97" baseType="lpstr">
      <vt:lpstr>Arial</vt:lpstr>
      <vt:lpstr>EUAlbertina-Regular-Identity-H</vt:lpstr>
      <vt:lpstr>Garamond</vt:lpstr>
      <vt:lpstr>Wingdings</vt:lpstr>
      <vt:lpstr>Edge</vt:lpstr>
      <vt:lpstr>1_Edge</vt:lpstr>
      <vt:lpstr>HACCP in Feed Establishments</vt:lpstr>
      <vt:lpstr>Aims</vt:lpstr>
      <vt:lpstr>Objectives</vt:lpstr>
      <vt:lpstr>Programme</vt:lpstr>
      <vt:lpstr>Introduction</vt:lpstr>
      <vt:lpstr>HACCP</vt:lpstr>
      <vt:lpstr>Principles of HACCP</vt:lpstr>
      <vt:lpstr>Codex seven principles</vt:lpstr>
      <vt:lpstr>Legislative framework</vt:lpstr>
      <vt:lpstr>Exempt from HACCP requirements</vt:lpstr>
      <vt:lpstr>HACCP principles Article 6(2) 183/2005</vt:lpstr>
      <vt:lpstr>Implementation of HACCP</vt:lpstr>
      <vt:lpstr>Flexibility Recital 15 183/2005</vt:lpstr>
      <vt:lpstr>Flexibility</vt:lpstr>
      <vt:lpstr>Preliminaries</vt:lpstr>
      <vt:lpstr>Preliminaries</vt:lpstr>
      <vt:lpstr>Pre-requisites</vt:lpstr>
      <vt:lpstr>Pre-requisites</vt:lpstr>
      <vt:lpstr>Feed assurance schemes</vt:lpstr>
      <vt:lpstr>Preparing a HACCP</vt:lpstr>
      <vt:lpstr>Preparing a HACCP</vt:lpstr>
      <vt:lpstr>MyHACCP</vt:lpstr>
      <vt:lpstr>MyHACCP</vt:lpstr>
      <vt:lpstr>MyHACCP</vt:lpstr>
      <vt:lpstr>MyHACCP</vt:lpstr>
      <vt:lpstr>HACCP – First Steps</vt:lpstr>
      <vt:lpstr>HACCP team</vt:lpstr>
      <vt:lpstr>HACCP team</vt:lpstr>
      <vt:lpstr>Description of Feed</vt:lpstr>
      <vt:lpstr>Intended use</vt:lpstr>
      <vt:lpstr>PowerPoint Presentation</vt:lpstr>
      <vt:lpstr>Flow diagram</vt:lpstr>
      <vt:lpstr>Process Flow diagram (PFD)</vt:lpstr>
      <vt:lpstr>Verification of flow diagram</vt:lpstr>
      <vt:lpstr>Codex seven principles</vt:lpstr>
      <vt:lpstr>Principle 1 Conduct a Hazard Analysis</vt:lpstr>
      <vt:lpstr>Principle 1</vt:lpstr>
      <vt:lpstr>Principle 1</vt:lpstr>
      <vt:lpstr>Principle 1</vt:lpstr>
      <vt:lpstr>Principle 1: In practice</vt:lpstr>
      <vt:lpstr>Principle 1: In practice </vt:lpstr>
      <vt:lpstr>Principle 1: In practice</vt:lpstr>
      <vt:lpstr>Principle 1: In practice</vt:lpstr>
      <vt:lpstr>Principle 1: In practice</vt:lpstr>
      <vt:lpstr>Principle 1: In practice</vt:lpstr>
      <vt:lpstr>Principle 1: In practice</vt:lpstr>
      <vt:lpstr>Hazard Determination Diagram</vt:lpstr>
      <vt:lpstr>Principle 1: In practice</vt:lpstr>
      <vt:lpstr>Principle 1: In practice</vt:lpstr>
      <vt:lpstr>Typical hazards in feed</vt:lpstr>
      <vt:lpstr>Mycotoxins</vt:lpstr>
      <vt:lpstr>Mycotoxins</vt:lpstr>
      <vt:lpstr>Mycotoxins in feed</vt:lpstr>
      <vt:lpstr>Growth characteristics</vt:lpstr>
      <vt:lpstr>Principle 2 Determine Critical Control Points </vt:lpstr>
      <vt:lpstr>Principle 2</vt:lpstr>
      <vt:lpstr>Principle 2</vt:lpstr>
      <vt:lpstr>Principle 3 Establish Critical Limits</vt:lpstr>
      <vt:lpstr>Principle 3</vt:lpstr>
      <vt:lpstr>Principle 3: In practice</vt:lpstr>
      <vt:lpstr>Principle 4 Establish monitoring procedures</vt:lpstr>
      <vt:lpstr>Principle 4</vt:lpstr>
      <vt:lpstr>Principle 4</vt:lpstr>
      <vt:lpstr>Principle 4</vt:lpstr>
      <vt:lpstr>Principle 4</vt:lpstr>
      <vt:lpstr>Principle 5 Establish corrective actions</vt:lpstr>
      <vt:lpstr>Principle 5</vt:lpstr>
      <vt:lpstr>Principle 5</vt:lpstr>
      <vt:lpstr>Principle 5</vt:lpstr>
      <vt:lpstr>Principle 6 Establish verification procedures</vt:lpstr>
      <vt:lpstr>Principle 6</vt:lpstr>
      <vt:lpstr>Principle 7 Documentation</vt:lpstr>
      <vt:lpstr>Principle 7</vt:lpstr>
      <vt:lpstr>Maize based animal feed</vt:lpstr>
      <vt:lpstr>HACCP team</vt:lpstr>
      <vt:lpstr>Product description/ intended use</vt:lpstr>
      <vt:lpstr>Flow diagram (verified)</vt:lpstr>
      <vt:lpstr>Hazard analysis –  Identification/evaluation of hazard</vt:lpstr>
      <vt:lpstr>Hazard analysis – likely occurrence of hazard</vt:lpstr>
      <vt:lpstr>Hazard analysis - controls</vt:lpstr>
      <vt:lpstr>Identification of Critical Control Points</vt:lpstr>
      <vt:lpstr>Critical limits</vt:lpstr>
      <vt:lpstr>Monitoring</vt:lpstr>
      <vt:lpstr>Corrective action</vt:lpstr>
      <vt:lpstr>Verification</vt:lpstr>
      <vt:lpstr>Documentation</vt:lpstr>
      <vt:lpstr>Documentation</vt:lpstr>
      <vt:lpstr>Assessment of HACCP Systems</vt:lpstr>
      <vt:lpstr>Assessment of HACCP</vt:lpstr>
      <vt:lpstr>Assessment against Codex</vt:lpstr>
      <vt:lpstr>Questions/summary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haccpinfeedbusinesses1</dc:title>
  <dc:creator>Andy Bowles</dc:creator>
  <cp:lastModifiedBy>Nelson, Lisa</cp:lastModifiedBy>
  <cp:revision>338</cp:revision>
  <cp:lastPrinted>2016-04-14T09:29:25Z</cp:lastPrinted>
  <dcterms:created xsi:type="dcterms:W3CDTF">2003-01-17T13:40:07Z</dcterms:created>
  <dcterms:modified xsi:type="dcterms:W3CDTF">2017-11-17T09:38:02Z</dcterms:modified>
</cp:coreProperties>
</file>