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9"/>
  </p:notesMasterIdLst>
  <p:sldIdLst>
    <p:sldId id="264" r:id="rId2"/>
    <p:sldId id="414" r:id="rId3"/>
    <p:sldId id="418" r:id="rId4"/>
    <p:sldId id="415" r:id="rId5"/>
    <p:sldId id="416" r:id="rId6"/>
    <p:sldId id="417" r:id="rId7"/>
    <p:sldId id="305" r:id="rId8"/>
    <p:sldId id="266" r:id="rId9"/>
    <p:sldId id="271" r:id="rId10"/>
    <p:sldId id="268" r:id="rId11"/>
    <p:sldId id="272" r:id="rId12"/>
    <p:sldId id="267" r:id="rId13"/>
    <p:sldId id="302" r:id="rId14"/>
    <p:sldId id="297" r:id="rId15"/>
    <p:sldId id="286" r:id="rId16"/>
    <p:sldId id="301" r:id="rId17"/>
    <p:sldId id="300" r:id="rId18"/>
    <p:sldId id="275" r:id="rId19"/>
    <p:sldId id="303" r:id="rId20"/>
    <p:sldId id="284" r:id="rId21"/>
    <p:sldId id="285" r:id="rId22"/>
    <p:sldId id="280" r:id="rId23"/>
    <p:sldId id="287" r:id="rId24"/>
    <p:sldId id="288" r:id="rId25"/>
    <p:sldId id="293" r:id="rId26"/>
    <p:sldId id="309" r:id="rId27"/>
    <p:sldId id="310" r:id="rId28"/>
    <p:sldId id="313" r:id="rId29"/>
    <p:sldId id="314" r:id="rId30"/>
    <p:sldId id="306" r:id="rId31"/>
    <p:sldId id="308" r:id="rId32"/>
    <p:sldId id="312" r:id="rId33"/>
    <p:sldId id="317" r:id="rId34"/>
    <p:sldId id="311" r:id="rId35"/>
    <p:sldId id="316" r:id="rId36"/>
    <p:sldId id="315" r:id="rId37"/>
    <p:sldId id="342" r:id="rId38"/>
    <p:sldId id="334" r:id="rId39"/>
    <p:sldId id="333" r:id="rId40"/>
    <p:sldId id="318" r:id="rId41"/>
    <p:sldId id="319" r:id="rId42"/>
    <p:sldId id="397" r:id="rId43"/>
    <p:sldId id="413" r:id="rId44"/>
    <p:sldId id="398" r:id="rId45"/>
    <p:sldId id="399" r:id="rId46"/>
    <p:sldId id="400" r:id="rId47"/>
    <p:sldId id="332" r:id="rId48"/>
    <p:sldId id="402" r:id="rId49"/>
    <p:sldId id="403" r:id="rId50"/>
    <p:sldId id="404" r:id="rId51"/>
    <p:sldId id="405" r:id="rId52"/>
    <p:sldId id="406" r:id="rId53"/>
    <p:sldId id="407" r:id="rId54"/>
    <p:sldId id="335" r:id="rId55"/>
    <p:sldId id="408" r:id="rId56"/>
    <p:sldId id="409" r:id="rId57"/>
    <p:sldId id="410" r:id="rId58"/>
    <p:sldId id="411" r:id="rId59"/>
    <p:sldId id="412" r:id="rId60"/>
    <p:sldId id="337" r:id="rId61"/>
    <p:sldId id="321" r:id="rId62"/>
    <p:sldId id="339" r:id="rId63"/>
    <p:sldId id="340" r:id="rId64"/>
    <p:sldId id="341" r:id="rId65"/>
    <p:sldId id="345" r:id="rId66"/>
    <p:sldId id="322" r:id="rId67"/>
    <p:sldId id="343" r:id="rId68"/>
    <p:sldId id="347" r:id="rId69"/>
    <p:sldId id="348" r:id="rId70"/>
    <p:sldId id="349" r:id="rId71"/>
    <p:sldId id="350" r:id="rId72"/>
    <p:sldId id="351" r:id="rId73"/>
    <p:sldId id="352" r:id="rId74"/>
    <p:sldId id="353" r:id="rId75"/>
    <p:sldId id="354" r:id="rId76"/>
    <p:sldId id="357" r:id="rId77"/>
    <p:sldId id="358" r:id="rId78"/>
    <p:sldId id="355" r:id="rId79"/>
    <p:sldId id="356"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23" r:id="rId119"/>
    <p:sldId id="330" r:id="rId120"/>
    <p:sldId id="331" r:id="rId121"/>
    <p:sldId id="325" r:id="rId122"/>
    <p:sldId id="338" r:id="rId123"/>
    <p:sldId id="327" r:id="rId124"/>
    <p:sldId id="328" r:id="rId125"/>
    <p:sldId id="326" r:id="rId126"/>
    <p:sldId id="346" r:id="rId127"/>
    <p:sldId id="344"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85" d="100"/>
          <a:sy n="85" d="100"/>
        </p:scale>
        <p:origin x="-3128" y="-151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02" d="100"/>
          <a:sy n="102" d="100"/>
        </p:scale>
        <p:origin x="-413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defRPr>
            </a:lvl1pPr>
          </a:lstStyle>
          <a:p>
            <a:fld id="{CDB28852-6E5B-4751-A5E0-9A4A082D4A7D}" type="datetimeFigureOut">
              <a:rPr lang="en-GB" smtClean="0"/>
              <a:pPr/>
              <a:t>28/09/2015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defRPr>
            </a:lvl1pPr>
          </a:lstStyle>
          <a:p>
            <a:fld id="{BBE6F83C-62CC-4551-8999-6E7411AE958F}" type="slidenum">
              <a:rPr lang="en-GB" smtClean="0"/>
              <a:pPr/>
              <a:t>‹#›</a:t>
            </a:fld>
            <a:endParaRPr lang="en-GB" dirty="0"/>
          </a:p>
        </p:txBody>
      </p:sp>
    </p:spTree>
    <p:extLst>
      <p:ext uri="{BB962C8B-B14F-4D97-AF65-F5344CB8AC3E}">
        <p14:creationId xmlns:p14="http://schemas.microsoft.com/office/powerpoint/2010/main" val="4207083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3EC77F6-F808-3E4F-B3DE-758493E16278}" type="slidenum">
              <a:rPr lang="en-GB">
                <a:latin typeface="Arial"/>
              </a:rPr>
              <a:pPr eaLnBrk="1" hangingPunct="1"/>
              <a:t>1</a:t>
            </a:fld>
            <a:endParaRPr lang="en-GB" dirty="0">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Limitations in size and scale of packing.</a:t>
            </a:r>
          </a:p>
          <a:p>
            <a:r>
              <a:rPr lang="en-US" dirty="0" smtClean="0"/>
              <a:t>Size of Machine and pouches</a:t>
            </a:r>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29</a:t>
            </a:fld>
            <a:endParaRPr lang="en-GB"/>
          </a:p>
        </p:txBody>
      </p:sp>
    </p:spTree>
    <p:extLst>
      <p:ext uri="{BB962C8B-B14F-4D97-AF65-F5344CB8AC3E}">
        <p14:creationId xmlns:p14="http://schemas.microsoft.com/office/powerpoint/2010/main" val="1053494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5502"/>
          </a:xfrm>
        </p:spPr>
        <p:txBody>
          <a:bodyPr/>
          <a:lstStyle/>
          <a:p>
            <a:r>
              <a:rPr lang="en-US" dirty="0" smtClean="0"/>
              <a:t>Important that the material does not change on storage – that it is stable and that it does not allow excessive of gas from the environment into the pack.  If barrier packaging is not suitable for the purpose then the desired atmosphere will not be maintained.  Recommended that the suitability of the packaging system used is assessing and measuring the conditions of the pack after storage.</a:t>
            </a:r>
          </a:p>
          <a:p>
            <a:endParaRPr lang="en-US" dirty="0"/>
          </a:p>
          <a:p>
            <a:r>
              <a:rPr lang="en-US" dirty="0" smtClean="0"/>
              <a:t>Water </a:t>
            </a:r>
            <a:r>
              <a:rPr lang="en-US" dirty="0" err="1" smtClean="0"/>
              <a:t>Vapour</a:t>
            </a:r>
            <a:r>
              <a:rPr lang="en-US" dirty="0" smtClean="0"/>
              <a:t> Transmission – important that the packaging used does not allow excessive transfer of moisture.  Loss of water moisture from the pack may lead to a decrease in product quality whilst any ingress of moisture to the pack may disturb the balance of the preservative factors, which in turn may  lead to food </a:t>
            </a:r>
            <a:r>
              <a:rPr lang="en-US" dirty="0" err="1" smtClean="0"/>
              <a:t>safeyt</a:t>
            </a:r>
            <a:r>
              <a:rPr lang="en-US" dirty="0" smtClean="0"/>
              <a:t> being compromised.</a:t>
            </a:r>
          </a:p>
          <a:p>
            <a:endParaRPr lang="en-US" dirty="0"/>
          </a:p>
          <a:p>
            <a:r>
              <a:rPr lang="en-US" dirty="0" smtClean="0"/>
              <a:t>Mechanical Properties material must be suitable to withstand puncture and the mechanical stress during normal pack handling. When the wrong type of packaging is used , excessive damage, gas leakage or loss of vacuum could occur.</a:t>
            </a:r>
          </a:p>
          <a:p>
            <a:endParaRPr lang="en-US" dirty="0"/>
          </a:p>
          <a:p>
            <a:r>
              <a:rPr lang="en-US" dirty="0" smtClean="0"/>
              <a:t>Sealing reliability – in both processes seal integrity is extremely important to ensure the correct internal atmosphere is maintained</a:t>
            </a:r>
          </a:p>
          <a:p>
            <a:endParaRPr lang="en-US" dirty="0"/>
          </a:p>
          <a:p>
            <a:r>
              <a:rPr lang="en-US" dirty="0" smtClean="0"/>
              <a:t>Material Type – the material used will be different for VP and MAP and will consist of different components and specific characteristics.   </a:t>
            </a:r>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38</a:t>
            </a:fld>
            <a:endParaRPr lang="en-GB"/>
          </a:p>
        </p:txBody>
      </p:sp>
    </p:spTree>
    <p:extLst>
      <p:ext uri="{BB962C8B-B14F-4D97-AF65-F5344CB8AC3E}">
        <p14:creationId xmlns:p14="http://schemas.microsoft.com/office/powerpoint/2010/main" val="1196151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 statements are from Manufacturers stating that packaging meets the requirements of legislation.</a:t>
            </a:r>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39</a:t>
            </a:fld>
            <a:endParaRPr lang="en-GB"/>
          </a:p>
        </p:txBody>
      </p:sp>
    </p:spTree>
    <p:extLst>
      <p:ext uri="{BB962C8B-B14F-4D97-AF65-F5344CB8AC3E}">
        <p14:creationId xmlns:p14="http://schemas.microsoft.com/office/powerpoint/2010/main" val="2939940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FBO needs to monitor gas levels in packaging and this should be monitored and tested</a:t>
            </a:r>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40</a:t>
            </a:fld>
            <a:endParaRPr lang="en-GB"/>
          </a:p>
        </p:txBody>
      </p:sp>
    </p:spTree>
    <p:extLst>
      <p:ext uri="{BB962C8B-B14F-4D97-AF65-F5344CB8AC3E}">
        <p14:creationId xmlns:p14="http://schemas.microsoft.com/office/powerpoint/2010/main" val="901278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E6F83C-62CC-4551-8999-6E7411AE958F}" type="slidenum">
              <a:rPr lang="en-GB" smtClean="0"/>
              <a:t>41</a:t>
            </a:fld>
            <a:endParaRPr lang="en-GB"/>
          </a:p>
        </p:txBody>
      </p:sp>
    </p:spTree>
    <p:extLst>
      <p:ext uri="{BB962C8B-B14F-4D97-AF65-F5344CB8AC3E}">
        <p14:creationId xmlns:p14="http://schemas.microsoft.com/office/powerpoint/2010/main" val="407383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Advice on how to use from the manufacturers.  Carried out as part of a routine start up procedure.</a:t>
            </a:r>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43</a:t>
            </a:fld>
            <a:endParaRPr lang="en-GB"/>
          </a:p>
        </p:txBody>
      </p:sp>
    </p:spTree>
    <p:extLst>
      <p:ext uri="{BB962C8B-B14F-4D97-AF65-F5344CB8AC3E}">
        <p14:creationId xmlns:p14="http://schemas.microsoft.com/office/powerpoint/2010/main" val="37926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A5F3AE1-4448-9E44-BB5E-15655D05D011}" type="slidenum">
              <a:rPr lang="en-GB">
                <a:latin typeface="Arial"/>
              </a:rPr>
              <a:pPr eaLnBrk="1" hangingPunct="1"/>
              <a:t>44</a:t>
            </a:fld>
            <a:endParaRPr lang="en-GB" dirty="0">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E6F83C-62CC-4551-8999-6E7411AE958F}" type="slidenum">
              <a:rPr lang="en-GB" smtClean="0"/>
              <a:t>47</a:t>
            </a:fld>
            <a:endParaRPr lang="en-GB"/>
          </a:p>
        </p:txBody>
      </p:sp>
    </p:spTree>
    <p:extLst>
      <p:ext uri="{BB962C8B-B14F-4D97-AF65-F5344CB8AC3E}">
        <p14:creationId xmlns:p14="http://schemas.microsoft.com/office/powerpoint/2010/main" val="256614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and Manual inspections</a:t>
            </a:r>
          </a:p>
          <a:p>
            <a:endParaRPr lang="en-US" dirty="0"/>
          </a:p>
          <a:p>
            <a:r>
              <a:rPr lang="en-US" dirty="0" smtClean="0"/>
              <a:t>On production line then an automated in line testing where pneumatic plungers measure pack resistance to pressure automatically rejects leaky packs</a:t>
            </a:r>
          </a:p>
          <a:p>
            <a:endParaRPr lang="en-US" dirty="0"/>
          </a:p>
          <a:p>
            <a:r>
              <a:rPr lang="en-US" dirty="0" smtClean="0"/>
              <a:t>Destructive Tests are usually carried out when the equipment is being set up and includes </a:t>
            </a:r>
          </a:p>
          <a:p>
            <a:pPr marL="171450" indent="-171450">
              <a:buFont typeface="Arial"/>
              <a:buChar char="•"/>
            </a:pPr>
            <a:r>
              <a:rPr lang="en-US" dirty="0" smtClean="0"/>
              <a:t>Burst test</a:t>
            </a:r>
          </a:p>
          <a:p>
            <a:pPr marL="171450" indent="-171450">
              <a:buFont typeface="Arial"/>
              <a:buChar char="•"/>
            </a:pPr>
            <a:r>
              <a:rPr lang="en-US" dirty="0" smtClean="0"/>
              <a:t>Leak test</a:t>
            </a:r>
          </a:p>
          <a:p>
            <a:pPr marL="171450" indent="-171450">
              <a:buFont typeface="Arial"/>
              <a:buChar char="•"/>
            </a:pPr>
            <a:r>
              <a:rPr lang="en-US" dirty="0" smtClean="0"/>
              <a:t>Electrolyte test</a:t>
            </a:r>
          </a:p>
          <a:p>
            <a:pPr marL="171450" indent="-171450">
              <a:buFont typeface="Arial"/>
              <a:buChar char="•"/>
            </a:pPr>
            <a:r>
              <a:rPr lang="en-US" dirty="0" smtClean="0"/>
              <a:t>Dye penetration test</a:t>
            </a:r>
          </a:p>
          <a:p>
            <a:pPr marL="171450" indent="-171450">
              <a:buFont typeface="Arial"/>
              <a:buChar char="•"/>
            </a:pPr>
            <a:r>
              <a:rPr lang="en-US" dirty="0" smtClean="0"/>
              <a:t>Drop test</a:t>
            </a:r>
          </a:p>
          <a:p>
            <a:pPr marL="171450" indent="-171450">
              <a:buFont typeface="Arial"/>
              <a:buChar char="•"/>
            </a:pPr>
            <a:r>
              <a:rPr lang="en-US" dirty="0" smtClean="0"/>
              <a:t>Peel test</a:t>
            </a:r>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54</a:t>
            </a:fld>
            <a:endParaRPr lang="en-GB"/>
          </a:p>
        </p:txBody>
      </p:sp>
    </p:spTree>
    <p:extLst>
      <p:ext uri="{BB962C8B-B14F-4D97-AF65-F5344CB8AC3E}">
        <p14:creationId xmlns:p14="http://schemas.microsoft.com/office/powerpoint/2010/main" val="4072799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397F88B-5791-2C4F-A7A6-E9531BF2D97E}" type="slidenum">
              <a:rPr lang="en-GB">
                <a:latin typeface="Arial"/>
              </a:rPr>
              <a:pPr eaLnBrk="1" hangingPunct="1"/>
              <a:t>56</a:t>
            </a:fld>
            <a:endParaRPr lang="en-GB" dirty="0">
              <a:latin typeface="Arial"/>
            </a:endParaRPr>
          </a:p>
        </p:txBody>
      </p:sp>
      <p:sp>
        <p:nvSpPr>
          <p:cNvPr id="34819" name="Rectangle 2"/>
          <p:cNvSpPr>
            <a:spLocks noGrp="1" noChangeArrowheads="1"/>
          </p:cNvSpPr>
          <p:nvPr>
            <p:ph type="body" idx="1"/>
          </p:nvPr>
        </p:nvSpPr>
        <p:spPr bwMode="auto">
          <a:xfrm>
            <a:off x="914400" y="4348163"/>
            <a:ext cx="5029200" cy="384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74" tIns="44444" rIns="90474" bIns="44444"/>
          <a:lstStyle/>
          <a:p>
            <a:endParaRPr lang="en-US" dirty="0"/>
          </a:p>
        </p:txBody>
      </p:sp>
      <p:sp>
        <p:nvSpPr>
          <p:cNvPr id="34820" name="Rectangle 3"/>
          <p:cNvSpPr>
            <a:spLocks noGrp="1" noRot="1" noChangeAspect="1" noChangeArrowheads="1" noTextEdit="1"/>
          </p:cNvSpPr>
          <p:nvPr>
            <p:ph type="sldImg"/>
          </p:nvPr>
        </p:nvSpPr>
        <p:spPr bwMode="auto">
          <a:xfrm>
            <a:off x="1584325" y="723900"/>
            <a:ext cx="3865563" cy="289877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5CC55-11E9-9B40-BFD7-9686F9E9A06E}" type="slidenum">
              <a:rPr lang="en-GB">
                <a:latin typeface="Arial"/>
              </a:rPr>
              <a:pPr eaLnBrk="1" hangingPunct="1"/>
              <a:t>11</a:t>
            </a:fld>
            <a:endParaRPr lang="en-GB" dirty="0">
              <a:latin typeface="Arial"/>
            </a:endParaRPr>
          </a:p>
        </p:txBody>
      </p:sp>
      <p:sp>
        <p:nvSpPr>
          <p:cNvPr id="89091" name="Rectangle 2"/>
          <p:cNvSpPr>
            <a:spLocks noGrp="1" noChangeArrowheads="1"/>
          </p:cNvSpPr>
          <p:nvPr>
            <p:ph type="body" idx="1"/>
          </p:nvPr>
        </p:nvSpPr>
        <p:spPr bwMode="auto">
          <a:xfrm>
            <a:off x="914400" y="4346575"/>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8" tIns="44450" rIns="90488" bIns="44450"/>
          <a:lstStyle/>
          <a:p>
            <a:endParaRPr lang="en-US" dirty="0"/>
          </a:p>
        </p:txBody>
      </p:sp>
      <p:sp>
        <p:nvSpPr>
          <p:cNvPr id="89092" name="Rectangle 3"/>
          <p:cNvSpPr>
            <a:spLocks noGrp="1" noRot="1" noChangeAspect="1" noChangeArrowheads="1" noTextEdit="1"/>
          </p:cNvSpPr>
          <p:nvPr>
            <p:ph type="sldImg"/>
          </p:nvPr>
        </p:nvSpPr>
        <p:spPr bwMode="auto">
          <a:xfrm>
            <a:off x="1306513" y="808038"/>
            <a:ext cx="4246562" cy="31845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E6F83C-62CC-4551-8999-6E7411AE958F}" type="slidenum">
              <a:rPr lang="en-GB" smtClean="0"/>
              <a:t>61</a:t>
            </a:fld>
            <a:endParaRPr lang="en-GB"/>
          </a:p>
        </p:txBody>
      </p:sp>
    </p:spTree>
    <p:extLst>
      <p:ext uri="{BB962C8B-B14F-4D97-AF65-F5344CB8AC3E}">
        <p14:creationId xmlns:p14="http://schemas.microsoft.com/office/powerpoint/2010/main" val="1318596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Controlling product temperature is utmost important during the production of VP and MAP foods from receipt and storage of perishable food ingredients to distribution of end use products</a:t>
            </a:r>
          </a:p>
          <a:p>
            <a:endParaRPr lang="en-US" dirty="0"/>
          </a:p>
          <a:p>
            <a:r>
              <a:rPr lang="en-US" dirty="0" smtClean="0"/>
              <a:t>Target temperatures recommended for each manufacturing stage are based on scientific information on growth and death characteristics of relevant bacteria and should be adhered to.</a:t>
            </a:r>
          </a:p>
          <a:p>
            <a:endParaRPr lang="en-US" dirty="0"/>
          </a:p>
          <a:p>
            <a:endParaRPr lang="en-US" dirty="0"/>
          </a:p>
        </p:txBody>
      </p:sp>
      <p:sp>
        <p:nvSpPr>
          <p:cNvPr id="4" name="Slide Number Placeholder 3"/>
          <p:cNvSpPr>
            <a:spLocks noGrp="1"/>
          </p:cNvSpPr>
          <p:nvPr>
            <p:ph type="sldNum" sz="quarter" idx="10"/>
          </p:nvPr>
        </p:nvSpPr>
        <p:spPr/>
        <p:txBody>
          <a:bodyPr/>
          <a:lstStyle/>
          <a:p>
            <a:fld id="{BBE6F83C-62CC-4551-8999-6E7411AE958F}" type="slidenum">
              <a:rPr lang="en-GB" smtClean="0"/>
              <a:t>65</a:t>
            </a:fld>
            <a:endParaRPr lang="en-GB"/>
          </a:p>
        </p:txBody>
      </p:sp>
    </p:spTree>
    <p:extLst>
      <p:ext uri="{BB962C8B-B14F-4D97-AF65-F5344CB8AC3E}">
        <p14:creationId xmlns:p14="http://schemas.microsoft.com/office/powerpoint/2010/main" val="228290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C57E61-8740-A849-94F4-5E9A733706CE}" type="slidenum">
              <a:rPr lang="en-GB">
                <a:latin typeface="Arial"/>
              </a:rPr>
              <a:pPr eaLnBrk="1" hangingPunct="1"/>
              <a:t>68</a:t>
            </a:fld>
            <a:endParaRPr lang="en-GB"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5F5F5F"/>
                </a:solidFill>
                <a:latin typeface="Arial" charset="0"/>
                <a:ea typeface="ＭＳ Ｐゴシック" charset="0"/>
              </a:defRPr>
            </a:lvl1pPr>
            <a:lvl2pPr marL="742950" indent="-285750">
              <a:defRPr sz="2800">
                <a:solidFill>
                  <a:srgbClr val="5F5F5F"/>
                </a:solidFill>
                <a:latin typeface="Arial" charset="0"/>
                <a:ea typeface="ＭＳ Ｐゴシック" charset="0"/>
              </a:defRPr>
            </a:lvl2pPr>
            <a:lvl3pPr marL="1143000" indent="-228600">
              <a:defRPr sz="2800">
                <a:solidFill>
                  <a:srgbClr val="5F5F5F"/>
                </a:solidFill>
                <a:latin typeface="Arial" charset="0"/>
                <a:ea typeface="ＭＳ Ｐゴシック" charset="0"/>
              </a:defRPr>
            </a:lvl3pPr>
            <a:lvl4pPr marL="1600200" indent="-228600">
              <a:defRPr sz="2800">
                <a:solidFill>
                  <a:srgbClr val="5F5F5F"/>
                </a:solidFill>
                <a:latin typeface="Arial" charset="0"/>
                <a:ea typeface="ＭＳ Ｐゴシック" charset="0"/>
              </a:defRPr>
            </a:lvl4pPr>
            <a:lvl5pPr marL="2057400" indent="-228600">
              <a:defRPr sz="2800">
                <a:solidFill>
                  <a:srgbClr val="5F5F5F"/>
                </a:solidFill>
                <a:latin typeface="Arial" charset="0"/>
                <a:ea typeface="ＭＳ Ｐゴシック" charset="0"/>
              </a:defRPr>
            </a:lvl5pPr>
            <a:lvl6pPr marL="2514600" indent="-228600" eaLnBrk="0" fontAlgn="base" hangingPunct="0">
              <a:spcBef>
                <a:spcPct val="50000"/>
              </a:spcBef>
              <a:spcAft>
                <a:spcPct val="0"/>
              </a:spcAft>
              <a:defRPr sz="2800">
                <a:solidFill>
                  <a:srgbClr val="5F5F5F"/>
                </a:solidFill>
                <a:latin typeface="Arial" charset="0"/>
                <a:ea typeface="ＭＳ Ｐゴシック" charset="0"/>
              </a:defRPr>
            </a:lvl6pPr>
            <a:lvl7pPr marL="2971800" indent="-228600" eaLnBrk="0" fontAlgn="base" hangingPunct="0">
              <a:spcBef>
                <a:spcPct val="50000"/>
              </a:spcBef>
              <a:spcAft>
                <a:spcPct val="0"/>
              </a:spcAft>
              <a:defRPr sz="2800">
                <a:solidFill>
                  <a:srgbClr val="5F5F5F"/>
                </a:solidFill>
                <a:latin typeface="Arial" charset="0"/>
                <a:ea typeface="ＭＳ Ｐゴシック" charset="0"/>
              </a:defRPr>
            </a:lvl7pPr>
            <a:lvl8pPr marL="3429000" indent="-228600" eaLnBrk="0" fontAlgn="base" hangingPunct="0">
              <a:spcBef>
                <a:spcPct val="50000"/>
              </a:spcBef>
              <a:spcAft>
                <a:spcPct val="0"/>
              </a:spcAft>
              <a:defRPr sz="2800">
                <a:solidFill>
                  <a:srgbClr val="5F5F5F"/>
                </a:solidFill>
                <a:latin typeface="Arial" charset="0"/>
                <a:ea typeface="ＭＳ Ｐゴシック" charset="0"/>
              </a:defRPr>
            </a:lvl8pPr>
            <a:lvl9pPr marL="3886200" indent="-228600" eaLnBrk="0" fontAlgn="base" hangingPunct="0">
              <a:spcBef>
                <a:spcPct val="50000"/>
              </a:spcBef>
              <a:spcAft>
                <a:spcPct val="0"/>
              </a:spcAft>
              <a:defRPr sz="2800">
                <a:solidFill>
                  <a:srgbClr val="5F5F5F"/>
                </a:solidFill>
                <a:latin typeface="Arial" charset="0"/>
                <a:ea typeface="ＭＳ Ｐゴシック" charset="0"/>
              </a:defRPr>
            </a:lvl9pPr>
          </a:lstStyle>
          <a:p>
            <a:fld id="{111B3781-68CD-9944-83E5-5F7EC688CBE2}" type="slidenum">
              <a:rPr lang="en-GB" sz="1200"/>
              <a:pPr/>
              <a:t>69</a:t>
            </a:fld>
            <a:endParaRPr lang="en-GB"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Basic framework is applicable </a:t>
            </a:r>
            <a:r>
              <a:rPr lang="en-GB" baseline="0" dirty="0" smtClean="0"/>
              <a:t>across all hazards</a:t>
            </a:r>
          </a:p>
          <a:p>
            <a:r>
              <a:rPr lang="en-GB" baseline="0" dirty="0" smtClean="0"/>
              <a:t> </a:t>
            </a:r>
            <a:endParaRPr lang="en-GB" dirty="0" smtClean="0"/>
          </a:p>
          <a:p>
            <a:r>
              <a:rPr lang="en-GB" dirty="0" smtClean="0"/>
              <a:t>Hazard </a:t>
            </a:r>
            <a:r>
              <a:rPr lang="en-GB" dirty="0"/>
              <a:t>identification</a:t>
            </a:r>
          </a:p>
          <a:p>
            <a:pPr lvl="1"/>
            <a:r>
              <a:rPr lang="en-GB" dirty="0"/>
              <a:t>Identify pathogen of concern</a:t>
            </a:r>
          </a:p>
          <a:p>
            <a:r>
              <a:rPr lang="en-GB" dirty="0"/>
              <a:t>Hazard characterisation</a:t>
            </a:r>
          </a:p>
          <a:p>
            <a:pPr lvl="1"/>
            <a:r>
              <a:rPr lang="en-GB" dirty="0"/>
              <a:t>Determine the dose-response relationship (volunteers, animals) when possible, or investigate outbreaks</a:t>
            </a:r>
          </a:p>
          <a:p>
            <a:r>
              <a:rPr lang="en-US" dirty="0">
                <a:cs typeface="Times New Roman" charset="0"/>
              </a:rPr>
              <a:t>Exposure assessment</a:t>
            </a:r>
          </a:p>
          <a:p>
            <a:pPr lvl="1"/>
            <a:r>
              <a:rPr lang="en-US" dirty="0">
                <a:cs typeface="Times New Roman" charset="0"/>
              </a:rPr>
              <a:t>Calculate the exposure to the hazard at consumption from hazard level and consumption volume/frequency</a:t>
            </a:r>
          </a:p>
          <a:p>
            <a:r>
              <a:rPr lang="en-US" dirty="0">
                <a:cs typeface="Times New Roman" charset="0"/>
              </a:rPr>
              <a:t>Risk </a:t>
            </a:r>
            <a:r>
              <a:rPr lang="en-US" dirty="0" err="1">
                <a:cs typeface="Times New Roman" charset="0"/>
              </a:rPr>
              <a:t>characterisation</a:t>
            </a:r>
            <a:endParaRPr lang="en-US" dirty="0">
              <a:cs typeface="Times New Roman" charset="0"/>
            </a:endParaRPr>
          </a:p>
          <a:p>
            <a:pPr lvl="1"/>
            <a:r>
              <a:rPr lang="en-US" dirty="0">
                <a:cs typeface="Times New Roman" charset="0"/>
              </a:rPr>
              <a:t>Combine exposure and dose-response to obtain and estimation of the prevailing risk level or rate of illness</a:t>
            </a:r>
            <a:endParaRPr lang="en-GB" dirty="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8F0D3D0-ED08-48B5-B826-F1A1143FA12E}" type="slidenum">
              <a:rPr lang="en-GB" smtClean="0"/>
              <a:pPr>
                <a:defRPr/>
              </a:pPr>
              <a:t>82</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9C038AC-6ADD-45FF-8091-E75DE2AAA856}" type="slidenum">
              <a:rPr lang="en-GB" smtClean="0"/>
              <a:pPr>
                <a:defRPr/>
              </a:pPr>
              <a:t>103</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22FCADD-F63D-4120-89B9-8ADBFE67E462}" type="slidenum">
              <a:rPr lang="en-GB" smtClean="0"/>
              <a:pPr>
                <a:defRPr/>
              </a:pPr>
              <a:t>111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5CC55-11E9-9B40-BFD7-9686F9E9A06E}" type="slidenum">
              <a:rPr lang="en-GB">
                <a:latin typeface="Arial"/>
              </a:rPr>
              <a:pPr eaLnBrk="1" hangingPunct="1"/>
              <a:t>13</a:t>
            </a:fld>
            <a:endParaRPr lang="en-GB" dirty="0">
              <a:latin typeface="Arial"/>
            </a:endParaRPr>
          </a:p>
        </p:txBody>
      </p:sp>
      <p:sp>
        <p:nvSpPr>
          <p:cNvPr id="89091" name="Rectangle 2"/>
          <p:cNvSpPr>
            <a:spLocks noGrp="1" noChangeArrowheads="1"/>
          </p:cNvSpPr>
          <p:nvPr>
            <p:ph type="body" idx="1"/>
          </p:nvPr>
        </p:nvSpPr>
        <p:spPr bwMode="auto">
          <a:xfrm>
            <a:off x="914400" y="4346575"/>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8" tIns="44450" rIns="90488" bIns="44450"/>
          <a:lstStyle/>
          <a:p>
            <a:endParaRPr lang="en-US" dirty="0"/>
          </a:p>
        </p:txBody>
      </p:sp>
      <p:sp>
        <p:nvSpPr>
          <p:cNvPr id="89092" name="Rectangle 3"/>
          <p:cNvSpPr>
            <a:spLocks noGrp="1" noRot="1" noChangeAspect="1" noChangeArrowheads="1" noTextEdit="1"/>
          </p:cNvSpPr>
          <p:nvPr>
            <p:ph type="sldImg"/>
          </p:nvPr>
        </p:nvSpPr>
        <p:spPr bwMode="auto">
          <a:xfrm>
            <a:off x="1306513" y="808038"/>
            <a:ext cx="4246562" cy="31845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p>
        </p:txBody>
      </p:sp>
      <p:sp>
        <p:nvSpPr>
          <p:cNvPr id="7578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238D2DD-9161-E540-8E11-E623FEF74E6B}" type="slidenum">
              <a:rPr lang="en-GB">
                <a:latin typeface="Arial"/>
              </a:rPr>
              <a:pPr eaLnBrk="1" hangingPunct="1"/>
              <a:t>20</a:t>
            </a:fld>
            <a:endParaRPr lang="en-GB"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EB683C-110B-B84B-BFEA-E7F03916AD68}" type="slidenum">
              <a:rPr lang="en-GB">
                <a:latin typeface="Arial"/>
              </a:rPr>
              <a:pPr eaLnBrk="1" hangingPunct="1"/>
              <a:t>22</a:t>
            </a:fld>
            <a:endParaRPr lang="en-GB" dirty="0">
              <a:latin typeface="Arial"/>
            </a:endParaRPr>
          </a:p>
        </p:txBody>
      </p:sp>
      <p:sp>
        <p:nvSpPr>
          <p:cNvPr id="91139" name="Rectangle 2"/>
          <p:cNvSpPr>
            <a:spLocks noGrp="1" noChangeArrowheads="1"/>
          </p:cNvSpPr>
          <p:nvPr>
            <p:ph type="body" idx="1"/>
          </p:nvPr>
        </p:nvSpPr>
        <p:spPr bwMode="auto">
          <a:xfrm>
            <a:off x="914400" y="4346575"/>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8" tIns="44450" rIns="90488" bIns="44450"/>
          <a:lstStyle/>
          <a:p>
            <a:endParaRPr lang="en-US" dirty="0"/>
          </a:p>
        </p:txBody>
      </p:sp>
      <p:sp>
        <p:nvSpPr>
          <p:cNvPr id="91140" name="Rectangle 3"/>
          <p:cNvSpPr>
            <a:spLocks noGrp="1" noRot="1" noChangeAspect="1" noChangeArrowheads="1" noTextEdit="1"/>
          </p:cNvSpPr>
          <p:nvPr>
            <p:ph type="sldImg"/>
          </p:nvPr>
        </p:nvSpPr>
        <p:spPr bwMode="auto">
          <a:xfrm>
            <a:off x="1306513" y="808038"/>
            <a:ext cx="4246562" cy="31845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t>Miscellaneous additives permitted for use in EU</a:t>
            </a:r>
          </a:p>
          <a:p>
            <a:endParaRPr lang="en-US" sz="1600" dirty="0"/>
          </a:p>
          <a:p>
            <a:r>
              <a:rPr lang="en-US" sz="1600" dirty="0"/>
              <a:t>4 times more effective at displacing air  so less argon is required in the pack than nitrogen, however argon is a more expensive gas than nitrogen</a:t>
            </a:r>
          </a:p>
        </p:txBody>
      </p:sp>
      <p:sp>
        <p:nvSpPr>
          <p:cNvPr id="6042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04EC3BF-17FC-9F4E-9028-3CDCD826BC63}" type="slidenum">
              <a:rPr lang="en-GB">
                <a:latin typeface="Arial"/>
              </a:rPr>
              <a:pPr eaLnBrk="1" hangingPunct="1"/>
              <a:t>23</a:t>
            </a:fld>
            <a:endParaRPr lang="en-GB" dirty="0">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1600" dirty="0"/>
          </a:p>
        </p:txBody>
      </p:sp>
      <p:sp>
        <p:nvSpPr>
          <p:cNvPr id="72708"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193B73E-4D1A-D743-9EE9-516F006A0281}" type="slidenum">
              <a:rPr lang="en-GB">
                <a:latin typeface="Arial"/>
              </a:rPr>
              <a:pPr eaLnBrk="1" hangingPunct="1"/>
              <a:t>24</a:t>
            </a:fld>
            <a:endParaRPr lang="en-GB"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dirty="0"/>
              <a:t>Colourless, tasteless, odourless</a:t>
            </a:r>
          </a:p>
          <a:p>
            <a:endParaRPr lang="en-GB" sz="1600" dirty="0"/>
          </a:p>
          <a:p>
            <a:r>
              <a:rPr lang="en-GB" sz="1600" dirty="0"/>
              <a:t>Banned for use in the EU due to toxicity and explosive nature in air</a:t>
            </a:r>
          </a:p>
          <a:p>
            <a:endParaRPr lang="en-GB" sz="1600" dirty="0"/>
          </a:p>
          <a:p>
            <a:r>
              <a:rPr lang="en-GB" sz="1600" dirty="0"/>
              <a:t>Mainly known for maintaining the red colour of meat</a:t>
            </a:r>
          </a:p>
          <a:p>
            <a:endParaRPr lang="en-GB" sz="1600" dirty="0"/>
          </a:p>
          <a:p>
            <a:r>
              <a:rPr lang="en-GB" sz="1600" dirty="0"/>
              <a:t>Used in USA with fresh produce to prevent browning of lettuce when used with low oxygen</a:t>
            </a:r>
          </a:p>
          <a:p>
            <a:endParaRPr lang="en-GB" sz="1600" dirty="0"/>
          </a:p>
          <a:p>
            <a:r>
              <a:rPr lang="en-GB" sz="1600" dirty="0"/>
              <a:t>Less than 1% required to inhibit many bacteria, yeasts and moulds</a:t>
            </a:r>
          </a:p>
          <a:p>
            <a:r>
              <a:rPr lang="en-GB" sz="1600" dirty="0"/>
              <a:t>Lobbying to reuse again?</a:t>
            </a:r>
          </a:p>
        </p:txBody>
      </p:sp>
      <p:sp>
        <p:nvSpPr>
          <p:cNvPr id="62468"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9402CD-1B3D-2547-A83B-C1C41D492D12}" type="slidenum">
              <a:rPr lang="en-GB">
                <a:latin typeface="Arial"/>
              </a:rPr>
              <a:pPr eaLnBrk="1" hangingPunct="1"/>
              <a:t>25</a:t>
            </a:fld>
            <a:endParaRPr lang="en-GB" dirty="0">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BE6F83C-62CC-4551-8999-6E7411AE958F}" type="slidenum">
              <a:rPr lang="en-GB" smtClean="0"/>
              <a:t>26</a:t>
            </a:fld>
            <a:endParaRPr lang="en-GB"/>
          </a:p>
        </p:txBody>
      </p:sp>
    </p:spTree>
    <p:extLst>
      <p:ext uri="{BB962C8B-B14F-4D97-AF65-F5344CB8AC3E}">
        <p14:creationId xmlns:p14="http://schemas.microsoft.com/office/powerpoint/2010/main" val="390998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666" y="1788345"/>
            <a:ext cx="8179684" cy="653913"/>
          </a:xfrm>
        </p:spPr>
        <p:txBody>
          <a:bodyPr anchor="b">
            <a:noAutofit/>
          </a:bodyPr>
          <a:lstStyle>
            <a:lvl1pPr algn="l">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335666" y="2581154"/>
            <a:ext cx="8179684" cy="3518704"/>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0"/>
          </p:nvPr>
        </p:nvSpPr>
        <p:spPr/>
        <p:txBody>
          <a:bodyPr/>
          <a:lstStyle>
            <a:lvl1pPr algn="l">
              <a:defRPr>
                <a:latin typeface="Tahoma" panose="020B0604030504040204" pitchFamily="34" charset="0"/>
                <a:ea typeface="Tahoma" panose="020B0604030504040204" pitchFamily="34" charset="0"/>
                <a:cs typeface="Tahoma" panose="020B0604030504040204" pitchFamily="34" charset="0"/>
              </a:defRPr>
            </a:lvl1pPr>
          </a:lstStyle>
          <a:p>
            <a:r>
              <a:rPr lang="en-GB" dirty="0" smtClean="0"/>
              <a:t>© Food Standards Agency 2015</a:t>
            </a:r>
          </a:p>
        </p:txBody>
      </p:sp>
    </p:spTree>
    <p:extLst>
      <p:ext uri="{BB962C8B-B14F-4D97-AF65-F5344CB8AC3E}">
        <p14:creationId xmlns:p14="http://schemas.microsoft.com/office/powerpoint/2010/main" val="349737565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6136" y="1821509"/>
            <a:ext cx="8222366" cy="781901"/>
          </a:xfrm>
        </p:spPr>
        <p:txBody>
          <a:bodyPr>
            <a:normAutofit/>
          </a:bodyPr>
          <a:lstStyle>
            <a:lvl1pPr>
              <a:defRPr sz="4500"/>
            </a:lvl1pPr>
          </a:lstStyle>
          <a:p>
            <a:r>
              <a:rPr lang="en-US" dirty="0" smtClean="0"/>
              <a:t>Click to edit Master title style</a:t>
            </a:r>
            <a:endParaRPr lang="en-US" dirty="0"/>
          </a:p>
        </p:txBody>
      </p:sp>
      <p:sp>
        <p:nvSpPr>
          <p:cNvPr id="3" name="Content Placeholder 2"/>
          <p:cNvSpPr>
            <a:spLocks noGrp="1"/>
          </p:cNvSpPr>
          <p:nvPr>
            <p:ph idx="1"/>
          </p:nvPr>
        </p:nvSpPr>
        <p:spPr>
          <a:xfrm>
            <a:off x="366136" y="2685326"/>
            <a:ext cx="8222366" cy="3807549"/>
          </a:xfrm>
        </p:spPr>
        <p:txBody>
          <a:bodyPr/>
          <a:lstStyle>
            <a:lvl1pPr>
              <a:defRPr baseline="0"/>
            </a:lvl1pPr>
            <a:lvl2pPr>
              <a:defRPr baseline="0"/>
            </a:lvl2pPr>
            <a:lvl3pPr>
              <a:defRPr baseline="0"/>
            </a:lvl3pPr>
            <a:lvl4pPr>
              <a:defRPr baseline="0"/>
            </a:lvl4pPr>
            <a:lvl5pPr>
              <a:defRPr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82384988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5115" y="1709740"/>
            <a:ext cx="8105474" cy="813541"/>
          </a:xfrm>
        </p:spPr>
        <p:txBody>
          <a:bodyPr anchor="b">
            <a:normAutofit/>
          </a:bodyPr>
          <a:lstStyle>
            <a:lvl1pPr>
              <a:defRPr sz="4500"/>
            </a:lvl1pPr>
          </a:lstStyle>
          <a:p>
            <a:r>
              <a:rPr lang="en-US" dirty="0" smtClean="0"/>
              <a:t>Click to edit Master title style</a:t>
            </a:r>
            <a:endParaRPr lang="en-US" dirty="0"/>
          </a:p>
        </p:txBody>
      </p:sp>
      <p:sp>
        <p:nvSpPr>
          <p:cNvPr id="3" name="Text Placeholder 2"/>
          <p:cNvSpPr>
            <a:spLocks noGrp="1"/>
          </p:cNvSpPr>
          <p:nvPr>
            <p:ph type="body" idx="1"/>
          </p:nvPr>
        </p:nvSpPr>
        <p:spPr>
          <a:xfrm>
            <a:off x="405115" y="2650604"/>
            <a:ext cx="8105474" cy="384227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40395495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5114" y="1825625"/>
            <a:ext cx="8206450" cy="781901"/>
          </a:xfrm>
        </p:spPr>
        <p:txBody>
          <a:bodyPr>
            <a:normAutofit/>
          </a:bodyPr>
          <a:lstStyle>
            <a:lvl1pPr>
              <a:defRPr sz="45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05114" y="2720051"/>
            <a:ext cx="4109736" cy="37270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49" y="2720051"/>
            <a:ext cx="3982415" cy="37270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321440847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5114" y="1736205"/>
            <a:ext cx="8111427" cy="794593"/>
          </a:xfrm>
        </p:spPr>
        <p:txBody>
          <a:bodyPr>
            <a:normAutofit/>
          </a:bodyPr>
          <a:lstStyle>
            <a:lvl1pPr>
              <a:defRPr sz="4500"/>
            </a:lvl1pPr>
          </a:lstStyle>
          <a:p>
            <a:r>
              <a:rPr lang="en-US" dirty="0" smtClean="0"/>
              <a:t>Click to edit Master title style</a:t>
            </a:r>
            <a:endParaRPr lang="en-US" dirty="0"/>
          </a:p>
        </p:txBody>
      </p:sp>
      <p:sp>
        <p:nvSpPr>
          <p:cNvPr id="3" name="Text Placeholder 2"/>
          <p:cNvSpPr>
            <a:spLocks noGrp="1"/>
          </p:cNvSpPr>
          <p:nvPr>
            <p:ph type="body" idx="1"/>
          </p:nvPr>
        </p:nvSpPr>
        <p:spPr>
          <a:xfrm>
            <a:off x="405114" y="2579044"/>
            <a:ext cx="3926213"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5114" y="3402956"/>
            <a:ext cx="3926213" cy="308991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2572630"/>
            <a:ext cx="3887391"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3402956"/>
            <a:ext cx="3887391" cy="308991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386168985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19061056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109183837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114" y="1705056"/>
            <a:ext cx="3426106" cy="1301467"/>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118885" y="1705058"/>
            <a:ext cx="4629150" cy="4652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05114" y="3006522"/>
            <a:ext cx="3426106" cy="33507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384471260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114" y="1751355"/>
            <a:ext cx="3345083" cy="1396959"/>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4037862" y="1751355"/>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05114" y="3148315"/>
            <a:ext cx="3345083" cy="32633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247758394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114" y="3685032"/>
            <a:ext cx="8183388" cy="781901"/>
          </a:xfrm>
          <a:prstGeom prst="rect">
            <a:avLst/>
          </a:prstGeom>
        </p:spPr>
        <p:txBody>
          <a:bodyPr vert="horz" lIns="91440" tIns="45720" rIns="91440" bIns="45720" rtlCol="0" anchor="ctr">
            <a:normAutofit/>
          </a:bodyPr>
          <a:lstStyle/>
          <a:p>
            <a:r>
              <a:rPr lang="en-US" dirty="0" smtClean="0"/>
              <a:t>Course Title </a:t>
            </a:r>
            <a:endParaRPr lang="en-US" dirty="0"/>
          </a:p>
        </p:txBody>
      </p:sp>
      <p:sp>
        <p:nvSpPr>
          <p:cNvPr id="3" name="Text Placeholder 2"/>
          <p:cNvSpPr>
            <a:spLocks noGrp="1"/>
          </p:cNvSpPr>
          <p:nvPr>
            <p:ph type="body" idx="1"/>
          </p:nvPr>
        </p:nvSpPr>
        <p:spPr>
          <a:xfrm>
            <a:off x="405114" y="4466933"/>
            <a:ext cx="8183388" cy="1757416"/>
          </a:xfrm>
          <a:prstGeom prst="rect">
            <a:avLst/>
          </a:prstGeom>
        </p:spPr>
        <p:txBody>
          <a:bodyPr vert="horz" lIns="91440" tIns="45720" rIns="91440" bIns="45720" rtlCol="0">
            <a:normAutofit/>
          </a:body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5890" y="403824"/>
            <a:ext cx="2130622" cy="1063432"/>
          </a:xfrm>
          <a:prstGeom prst="rect">
            <a:avLst/>
          </a:prstGeom>
        </p:spPr>
      </p:pic>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502197" y="203927"/>
            <a:ext cx="1264730" cy="1254481"/>
          </a:xfrm>
          <a:prstGeom prst="rect">
            <a:avLst/>
          </a:prstGeom>
        </p:spPr>
      </p:pic>
      <p:sp>
        <p:nvSpPr>
          <p:cNvPr id="4" name="Footer Placeholder 3"/>
          <p:cNvSpPr>
            <a:spLocks noGrp="1"/>
          </p:cNvSpPr>
          <p:nvPr>
            <p:ph type="ftr" sz="quarter" idx="3"/>
          </p:nvPr>
        </p:nvSpPr>
        <p:spPr>
          <a:xfrm>
            <a:off x="405114" y="6492875"/>
            <a:ext cx="3086100" cy="365125"/>
          </a:xfrm>
          <a:prstGeom prst="rect">
            <a:avLst/>
          </a:prstGeom>
        </p:spPr>
        <p:txBody>
          <a:bodyPr vert="horz" lIns="91440" tIns="45720" rIns="91440" bIns="45720" rtlCol="0" anchor="ctr"/>
          <a:lstStyle>
            <a:lvl1pPr algn="ct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algn="l"/>
            <a:r>
              <a:rPr lang="en-GB" dirty="0" smtClean="0"/>
              <a:t>© Food Standards Agency 2015</a:t>
            </a:r>
            <a:endParaRPr lang="en-GB" dirty="0"/>
          </a:p>
        </p:txBody>
      </p:sp>
    </p:spTree>
    <p:extLst>
      <p:ext uri="{BB962C8B-B14F-4D97-AF65-F5344CB8AC3E}">
        <p14:creationId xmlns:p14="http://schemas.microsoft.com/office/powerpoint/2010/main" val="2025774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xmlns:p14="http://schemas.microsoft.com/office/powerpoint/2010/main" id="1" dur="indefinite" restart="never" nodeType="tmRoot"/>
      </p:par>
    </p:tnLst>
  </p:timing>
  <p:hf sldNum="0" hdr="0" dt="0"/>
  <p:txStyles>
    <p:titleStyle>
      <a:lvl1pPr algn="l" defTabSz="914400" rtl="0" eaLnBrk="1" latinLnBrk="0" hangingPunct="1">
        <a:lnSpc>
          <a:spcPct val="90000"/>
        </a:lnSpc>
        <a:spcBef>
          <a:spcPct val="0"/>
        </a:spcBef>
        <a:buNone/>
        <a:defRPr sz="5000" kern="1200" baseline="0">
          <a:solidFill>
            <a:schemeClr val="accent6">
              <a:lumMod val="50000"/>
            </a:schemeClr>
          </a:solidFill>
          <a:latin typeface="Arial"/>
          <a:ea typeface="Tahoma" panose="020B0604030504040204" pitchFamily="34" charset="0"/>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baseline="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cap="none" baseline="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mbase.cc/" TargetMode="External"/><Relationship Id="rId3" Type="http://schemas.openxmlformats.org/officeDocument/2006/relationships/hyperlink" Target="http://pmp.errc.ars.usda.gov/PMPOnline.aspx"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openxmlformats.org/officeDocument/2006/relationships/image" Target="../media/image2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 Id="rId3"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 Id="rId3" Type="http://schemas.openxmlformats.org/officeDocument/2006/relationships/image" Target="../media/image3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 Id="rId3" Type="http://schemas.openxmlformats.org/officeDocument/2006/relationships/image" Target="../media/image3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2.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1080000" y="3240000"/>
            <a:ext cx="6886575" cy="1470025"/>
          </a:xfrm>
        </p:spPr>
        <p:txBody>
          <a:bodyPr/>
          <a:lstStyle/>
          <a:p>
            <a:pPr algn="ctr"/>
            <a:r>
              <a:rPr lang="en-US" b="1" dirty="0">
                <a:latin typeface="Arial" charset="0"/>
              </a:rPr>
              <a:t>Introduction to Vacuum </a:t>
            </a:r>
            <a:r>
              <a:rPr lang="en-US" b="1" dirty="0" smtClean="0">
                <a:latin typeface="Arial" charset="0"/>
              </a:rPr>
              <a:t>Packing and Modified Atmospheric </a:t>
            </a:r>
            <a:br>
              <a:rPr lang="en-US" b="1" dirty="0" smtClean="0">
                <a:latin typeface="Arial" charset="0"/>
              </a:rPr>
            </a:br>
            <a:r>
              <a:rPr lang="en-US" b="1" dirty="0" smtClean="0">
                <a:latin typeface="Arial" charset="0"/>
              </a:rPr>
              <a:t>Packaging</a:t>
            </a:r>
            <a:endParaRPr lang="en-US" b="1"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4118" y="1620000"/>
            <a:ext cx="8710706" cy="928687"/>
          </a:xfrm>
        </p:spPr>
        <p:txBody>
          <a:bodyPr>
            <a:noAutofit/>
          </a:bodyPr>
          <a:lstStyle/>
          <a:p>
            <a:pPr algn="ctr"/>
            <a:r>
              <a:rPr lang="en-GB" sz="4400" b="1" dirty="0">
                <a:latin typeface="Arial" charset="0"/>
              </a:rPr>
              <a:t>Modified Atmosphere </a:t>
            </a:r>
            <a:r>
              <a:rPr lang="en-GB" sz="4400" b="1" dirty="0" smtClean="0">
                <a:latin typeface="Arial" charset="0"/>
              </a:rPr>
              <a:t>Packaging </a:t>
            </a:r>
            <a:r>
              <a:rPr lang="en-GB" sz="4400" b="1" dirty="0">
                <a:latin typeface="Arial" charset="0"/>
              </a:rPr>
              <a:t>(MAP)</a:t>
            </a:r>
          </a:p>
        </p:txBody>
      </p:sp>
      <p:sp>
        <p:nvSpPr>
          <p:cNvPr id="8195" name="Rectangle 3"/>
          <p:cNvSpPr>
            <a:spLocks noGrp="1" noChangeArrowheads="1"/>
          </p:cNvSpPr>
          <p:nvPr>
            <p:ph type="body" idx="1"/>
          </p:nvPr>
        </p:nvSpPr>
        <p:spPr>
          <a:xfrm>
            <a:off x="614817" y="3137581"/>
            <a:ext cx="7670800" cy="3524250"/>
          </a:xfrm>
        </p:spPr>
        <p:txBody>
          <a:bodyPr>
            <a:normAutofit/>
          </a:bodyPr>
          <a:lstStyle/>
          <a:p>
            <a:pPr>
              <a:buFontTx/>
              <a:buNone/>
            </a:pPr>
            <a:r>
              <a:rPr lang="en-GB" sz="2800" dirty="0">
                <a:latin typeface="Arial" charset="0"/>
              </a:rPr>
              <a:t>MAP is the placing of a foodstuff in </a:t>
            </a:r>
          </a:p>
          <a:p>
            <a:pPr lvl="1">
              <a:buFontTx/>
              <a:buNone/>
            </a:pPr>
            <a:r>
              <a:rPr lang="en-GB" sz="2800" dirty="0">
                <a:latin typeface="Arial" charset="0"/>
                <a:cs typeface="Arial" charset="0"/>
              </a:rPr>
              <a:t>- a sealed pack and either gas flushing with a pre-selected gas mixture before sealing </a:t>
            </a:r>
          </a:p>
          <a:p>
            <a:pPr lvl="1">
              <a:buFontTx/>
              <a:buNone/>
            </a:pPr>
            <a:r>
              <a:rPr lang="en-GB" sz="2800" dirty="0">
                <a:latin typeface="Arial" charset="0"/>
                <a:cs typeface="Arial" charset="0"/>
              </a:rPr>
              <a:t>- or allowing the product to change the gas mixture </a:t>
            </a:r>
            <a:r>
              <a:rPr lang="en-GB" sz="2800" dirty="0" smtClean="0">
                <a:latin typeface="Arial" charset="0"/>
                <a:cs typeface="Arial" charset="0"/>
              </a:rPr>
              <a:t>itself</a:t>
            </a:r>
            <a:endParaRPr lang="en-GB" sz="2800" dirty="0">
              <a:latin typeface="Arial" charset="0"/>
              <a:cs typeface="Arial" charset="0"/>
            </a:endParaRPr>
          </a:p>
          <a:p>
            <a:pPr>
              <a:buFontTx/>
              <a:buNone/>
            </a:pPr>
            <a:r>
              <a:rPr lang="en-GB" sz="2800" dirty="0">
                <a:latin typeface="Arial" charset="0"/>
              </a:rPr>
              <a:t>There is no control of the mixture once </a:t>
            </a:r>
            <a:r>
              <a:rPr lang="en-GB" sz="2800" dirty="0" smtClean="0">
                <a:latin typeface="Arial" charset="0"/>
              </a:rPr>
              <a:t>the package </a:t>
            </a:r>
            <a:r>
              <a:rPr lang="en-GB" sz="2800" dirty="0">
                <a:latin typeface="Arial" charset="0"/>
              </a:rPr>
              <a:t>has been sealed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882" y="1620000"/>
            <a:ext cx="8466732" cy="928686"/>
          </a:xfrm>
        </p:spPr>
        <p:txBody>
          <a:bodyPr>
            <a:normAutofit fontScale="90000"/>
          </a:bodyPr>
          <a:lstStyle/>
          <a:p>
            <a:pPr algn="ctr"/>
            <a:r>
              <a:rPr lang="en-GB" b="1" dirty="0" smtClean="0"/>
              <a:t>Interactions between factors: Hurdle technology.</a:t>
            </a:r>
            <a:endParaRPr lang="en-GB" b="1" dirty="0"/>
          </a:p>
        </p:txBody>
      </p:sp>
      <p:sp>
        <p:nvSpPr>
          <p:cNvPr id="4" name="Content Placeholder 3"/>
          <p:cNvSpPr>
            <a:spLocks noGrp="1"/>
          </p:cNvSpPr>
          <p:nvPr>
            <p:ph idx="1"/>
          </p:nvPr>
        </p:nvSpPr>
        <p:spPr>
          <a:xfrm>
            <a:off x="438034" y="2902909"/>
            <a:ext cx="7670614" cy="3524256"/>
          </a:xfrm>
        </p:spPr>
        <p:txBody>
          <a:bodyPr/>
          <a:lstStyle/>
          <a:p>
            <a:r>
              <a:rPr lang="en-GB" dirty="0" smtClean="0"/>
              <a:t>Hurdle technology – a combination of factors, when used together result in a safe design</a:t>
            </a:r>
          </a:p>
          <a:p>
            <a:pPr lvl="1"/>
            <a:r>
              <a:rPr lang="en-GB" dirty="0" smtClean="0"/>
              <a:t>One intrinsic factor alone may not be enough to inhibit microbial growth (e.g. Low-ish pH of 5.8)</a:t>
            </a:r>
          </a:p>
          <a:p>
            <a:pPr lvl="1"/>
            <a:r>
              <a:rPr lang="en-GB" dirty="0" smtClean="0"/>
              <a:t>Low-ish pH and some salt in combination with each other may inhibit growth.</a:t>
            </a:r>
          </a:p>
          <a:p>
            <a:pPr lvl="1">
              <a:buNone/>
            </a:pPr>
            <a:endParaRPr lang="en-GB" dirty="0"/>
          </a:p>
        </p:txBody>
      </p:sp>
      <p:pic>
        <p:nvPicPr>
          <p:cNvPr id="48130" name="Picture 2" descr="bricks,buildings,builds,construction,cropped images,cropped pictures,materials,PNG,tools,transparent background,walls"/>
          <p:cNvPicPr>
            <a:picLocks noChangeAspect="1" noChangeArrowheads="1"/>
          </p:cNvPicPr>
          <p:nvPr/>
        </p:nvPicPr>
        <p:blipFill>
          <a:blip r:embed="rId2" cstate="print"/>
          <a:srcRect/>
          <a:stretch>
            <a:fillRect/>
          </a:stretch>
        </p:blipFill>
        <p:spPr bwMode="auto">
          <a:xfrm>
            <a:off x="3272120" y="4721412"/>
            <a:ext cx="3881872" cy="1883834"/>
          </a:xfrm>
          <a:prstGeom prst="rect">
            <a:avLst/>
          </a:prstGeom>
          <a:noFill/>
        </p:spPr>
      </p:pic>
    </p:spTree>
    <p:extLst>
      <p:ext uri="{BB962C8B-B14F-4D97-AF65-F5344CB8AC3E}">
        <p14:creationId xmlns:p14="http://schemas.microsoft.com/office/powerpoint/2010/main" val="4189416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620000"/>
            <a:ext cx="8526496" cy="928686"/>
          </a:xfrm>
        </p:spPr>
        <p:txBody>
          <a:bodyPr>
            <a:normAutofit/>
          </a:bodyPr>
          <a:lstStyle/>
          <a:p>
            <a:pPr algn="ctr"/>
            <a:r>
              <a:rPr lang="en-GB" sz="4100" b="1" dirty="0" smtClean="0"/>
              <a:t>Examples: pH and Nitrite</a:t>
            </a:r>
            <a:endParaRPr lang="en-GB" sz="4100" b="1" dirty="0"/>
          </a:p>
        </p:txBody>
      </p:sp>
      <p:pic>
        <p:nvPicPr>
          <p:cNvPr id="52226" name="Picture 2"/>
          <p:cNvPicPr>
            <a:picLocks noChangeAspect="1" noChangeArrowheads="1"/>
          </p:cNvPicPr>
          <p:nvPr/>
        </p:nvPicPr>
        <p:blipFill>
          <a:blip r:embed="rId2" cstate="print"/>
          <a:srcRect/>
          <a:stretch>
            <a:fillRect/>
          </a:stretch>
        </p:blipFill>
        <p:spPr bwMode="auto">
          <a:xfrm>
            <a:off x="0" y="2739292"/>
            <a:ext cx="5571067" cy="3714044"/>
          </a:xfrm>
          <a:prstGeom prst="rect">
            <a:avLst/>
          </a:prstGeom>
          <a:noFill/>
          <a:ln w="9525">
            <a:noFill/>
            <a:miter lim="800000"/>
            <a:headEnd/>
            <a:tailEnd/>
          </a:ln>
        </p:spPr>
      </p:pic>
      <p:sp>
        <p:nvSpPr>
          <p:cNvPr id="7" name="TextBox 6"/>
          <p:cNvSpPr txBox="1"/>
          <p:nvPr/>
        </p:nvSpPr>
        <p:spPr>
          <a:xfrm>
            <a:off x="6054240" y="2873106"/>
            <a:ext cx="1835696" cy="1477328"/>
          </a:xfrm>
          <a:prstGeom prst="rect">
            <a:avLst/>
          </a:prstGeom>
          <a:noFill/>
        </p:spPr>
        <p:txBody>
          <a:bodyPr wrap="square" rtlCol="0">
            <a:spAutoFit/>
          </a:bodyPr>
          <a:lstStyle/>
          <a:p>
            <a:r>
              <a:rPr lang="en-GB" dirty="0" smtClean="0">
                <a:solidFill>
                  <a:srgbClr val="000000"/>
                </a:solidFill>
                <a:latin typeface="Arial"/>
              </a:rPr>
              <a:t>Shelf life extended from 20 days to 27 days using nitrite</a:t>
            </a:r>
            <a:r>
              <a:rPr lang="en-GB" dirty="0" smtClean="0">
                <a:solidFill>
                  <a:schemeClr val="accent1"/>
                </a:solidFill>
                <a:latin typeface="Arial"/>
              </a:rPr>
              <a:t>.</a:t>
            </a:r>
            <a:endParaRPr lang="en-GB" dirty="0">
              <a:solidFill>
                <a:schemeClr val="accent1"/>
              </a:solidFill>
              <a:latin typeface="Arial"/>
            </a:endParaRPr>
          </a:p>
        </p:txBody>
      </p:sp>
      <p:sp>
        <p:nvSpPr>
          <p:cNvPr id="8" name="TextBox 7"/>
          <p:cNvSpPr txBox="1"/>
          <p:nvPr/>
        </p:nvSpPr>
        <p:spPr>
          <a:xfrm>
            <a:off x="5850468" y="4481817"/>
            <a:ext cx="2904066" cy="2308324"/>
          </a:xfrm>
          <a:prstGeom prst="rect">
            <a:avLst/>
          </a:prstGeom>
          <a:noFill/>
        </p:spPr>
        <p:txBody>
          <a:bodyPr wrap="square" rtlCol="0">
            <a:spAutoFit/>
          </a:bodyPr>
          <a:lstStyle/>
          <a:p>
            <a:r>
              <a:rPr lang="en-GB" dirty="0" smtClean="0">
                <a:solidFill>
                  <a:srgbClr val="000000"/>
                </a:solidFill>
                <a:latin typeface="Arial"/>
              </a:rPr>
              <a:t>Meat spoilage model produced using Campden BRI ‘Forecast’ software.</a:t>
            </a:r>
          </a:p>
          <a:p>
            <a:endParaRPr lang="en-GB" dirty="0">
              <a:solidFill>
                <a:srgbClr val="000000"/>
              </a:solidFill>
              <a:latin typeface="Arial"/>
            </a:endParaRPr>
          </a:p>
          <a:p>
            <a:r>
              <a:rPr lang="en-GB" dirty="0" smtClean="0">
                <a:solidFill>
                  <a:srgbClr val="000000"/>
                </a:solidFill>
                <a:latin typeface="Arial"/>
              </a:rPr>
              <a:t>Publically available models are available e.g.  DTU Food Safety and Spoilage Predictor (FSSP)</a:t>
            </a:r>
            <a:endParaRPr lang="en-GB" dirty="0">
              <a:solidFill>
                <a:srgbClr val="000000"/>
              </a:solidFill>
              <a:latin typeface="Arial"/>
            </a:endParaRPr>
          </a:p>
        </p:txBody>
      </p:sp>
    </p:spTree>
    <p:extLst>
      <p:ext uri="{BB962C8B-B14F-4D97-AF65-F5344CB8AC3E}">
        <p14:creationId xmlns:p14="http://schemas.microsoft.com/office/powerpoint/2010/main" val="114346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1" y="1620000"/>
            <a:ext cx="8616143" cy="928686"/>
          </a:xfrm>
        </p:spPr>
        <p:txBody>
          <a:bodyPr>
            <a:normAutofit/>
          </a:bodyPr>
          <a:lstStyle/>
          <a:p>
            <a:pPr algn="ctr"/>
            <a:r>
              <a:rPr lang="en-GB" sz="4100" b="1" dirty="0" smtClean="0"/>
              <a:t>Examples: continued</a:t>
            </a:r>
            <a:endParaRPr lang="en-GB" sz="4100" b="1" dirty="0"/>
          </a:p>
        </p:txBody>
      </p:sp>
      <p:pic>
        <p:nvPicPr>
          <p:cNvPr id="4" name="Picture 3"/>
          <p:cNvPicPr>
            <a:picLocks noChangeAspect="1" noChangeArrowheads="1"/>
          </p:cNvPicPr>
          <p:nvPr/>
        </p:nvPicPr>
        <p:blipFill>
          <a:blip r:embed="rId2" cstate="print"/>
          <a:srcRect/>
          <a:stretch>
            <a:fillRect/>
          </a:stretch>
        </p:blipFill>
        <p:spPr bwMode="auto">
          <a:xfrm>
            <a:off x="0" y="2643336"/>
            <a:ext cx="5715000" cy="3810000"/>
          </a:xfrm>
          <a:prstGeom prst="rect">
            <a:avLst/>
          </a:prstGeom>
          <a:noFill/>
          <a:ln w="9525">
            <a:noFill/>
            <a:miter lim="800000"/>
            <a:headEnd/>
            <a:tailEnd/>
          </a:ln>
        </p:spPr>
      </p:pic>
      <p:sp>
        <p:nvSpPr>
          <p:cNvPr id="5" name="TextBox 4"/>
          <p:cNvSpPr txBox="1"/>
          <p:nvPr/>
        </p:nvSpPr>
        <p:spPr>
          <a:xfrm>
            <a:off x="5850468" y="4481817"/>
            <a:ext cx="2904066" cy="2308324"/>
          </a:xfrm>
          <a:prstGeom prst="rect">
            <a:avLst/>
          </a:prstGeom>
          <a:noFill/>
        </p:spPr>
        <p:txBody>
          <a:bodyPr wrap="square" rtlCol="0">
            <a:spAutoFit/>
          </a:bodyPr>
          <a:lstStyle/>
          <a:p>
            <a:r>
              <a:rPr lang="en-GB" dirty="0" smtClean="0">
                <a:solidFill>
                  <a:srgbClr val="000000"/>
                </a:solidFill>
                <a:latin typeface="Arial"/>
              </a:rPr>
              <a:t>Meat spoilage model produced using Campden BRI ‘Forecast’ software.</a:t>
            </a:r>
          </a:p>
          <a:p>
            <a:endParaRPr lang="en-GB" dirty="0">
              <a:solidFill>
                <a:srgbClr val="000000"/>
              </a:solidFill>
              <a:latin typeface="Arial"/>
            </a:endParaRPr>
          </a:p>
          <a:p>
            <a:r>
              <a:rPr lang="en-GB" dirty="0" smtClean="0">
                <a:solidFill>
                  <a:srgbClr val="000000"/>
                </a:solidFill>
                <a:latin typeface="Arial"/>
              </a:rPr>
              <a:t>Publically available models are available e.g.  DTU Food Safety and Spoilage Predictor (FSSP)</a:t>
            </a:r>
            <a:endParaRPr lang="en-GB" dirty="0">
              <a:solidFill>
                <a:srgbClr val="000000"/>
              </a:solidFill>
              <a:latin typeface="Arial"/>
            </a:endParaRPr>
          </a:p>
        </p:txBody>
      </p:sp>
      <p:sp>
        <p:nvSpPr>
          <p:cNvPr id="6" name="TextBox 5"/>
          <p:cNvSpPr txBox="1"/>
          <p:nvPr/>
        </p:nvSpPr>
        <p:spPr>
          <a:xfrm>
            <a:off x="6207472" y="2713029"/>
            <a:ext cx="1979712" cy="923330"/>
          </a:xfrm>
          <a:prstGeom prst="rect">
            <a:avLst/>
          </a:prstGeom>
          <a:noFill/>
        </p:spPr>
        <p:txBody>
          <a:bodyPr wrap="square" rtlCol="0">
            <a:spAutoFit/>
          </a:bodyPr>
          <a:lstStyle/>
          <a:p>
            <a:r>
              <a:rPr lang="en-GB" dirty="0" smtClean="0">
                <a:solidFill>
                  <a:srgbClr val="000000"/>
                </a:solidFill>
                <a:latin typeface="Arial"/>
              </a:rPr>
              <a:t>Lower pH and nitrite gives shelf life of 46 days</a:t>
            </a:r>
            <a:r>
              <a:rPr lang="en-GB" dirty="0" smtClean="0">
                <a:solidFill>
                  <a:schemeClr val="accent1"/>
                </a:solidFill>
                <a:latin typeface="Arial"/>
              </a:rPr>
              <a:t>.</a:t>
            </a:r>
            <a:endParaRPr lang="en-GB" dirty="0">
              <a:solidFill>
                <a:schemeClr val="accent1"/>
              </a:solidFill>
              <a:latin typeface="Arial"/>
            </a:endParaRPr>
          </a:p>
        </p:txBody>
      </p:sp>
    </p:spTree>
    <p:extLst>
      <p:ext uri="{BB962C8B-B14F-4D97-AF65-F5344CB8AC3E}">
        <p14:creationId xmlns:p14="http://schemas.microsoft.com/office/powerpoint/2010/main" val="1483192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251520" y="2348880"/>
            <a:ext cx="8604250" cy="1470025"/>
          </a:xfrm>
        </p:spPr>
        <p:txBody>
          <a:bodyPr/>
          <a:lstStyle/>
          <a:p>
            <a:pPr algn="ctr"/>
            <a:r>
              <a:rPr lang="en-US" b="1" dirty="0" smtClean="0"/>
              <a:t>Shelf Life determination and VP/MAP</a:t>
            </a:r>
          </a:p>
        </p:txBody>
      </p:sp>
      <p:sp>
        <p:nvSpPr>
          <p:cNvPr id="4099" name="Subtitle 4"/>
          <p:cNvSpPr>
            <a:spLocks noGrp="1"/>
          </p:cNvSpPr>
          <p:nvPr>
            <p:ph type="subTitle" idx="1"/>
          </p:nvPr>
        </p:nvSpPr>
        <p:spPr>
          <a:xfrm>
            <a:off x="1128713" y="4929188"/>
            <a:ext cx="6858000" cy="1336675"/>
          </a:xfrm>
        </p:spPr>
        <p:txBody>
          <a:bodyPr/>
          <a:lstStyle/>
          <a:p>
            <a:endParaRPr lang="en-US" dirty="0" smtClean="0"/>
          </a:p>
        </p:txBody>
      </p:sp>
    </p:spTree>
    <p:extLst>
      <p:ext uri="{BB962C8B-B14F-4D97-AF65-F5344CB8AC3E}">
        <p14:creationId xmlns:p14="http://schemas.microsoft.com/office/powerpoint/2010/main" val="259745922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9412" y="1620000"/>
            <a:ext cx="9247501" cy="928688"/>
          </a:xfrm>
        </p:spPr>
        <p:txBody>
          <a:bodyPr>
            <a:normAutofit/>
          </a:bodyPr>
          <a:lstStyle/>
          <a:p>
            <a:pPr algn="ctr"/>
            <a:r>
              <a:rPr lang="en-GB" b="1" dirty="0" smtClean="0"/>
              <a:t>Factors limiting shelf life</a:t>
            </a:r>
          </a:p>
        </p:txBody>
      </p:sp>
      <p:sp>
        <p:nvSpPr>
          <p:cNvPr id="2" name="TextBox 1"/>
          <p:cNvSpPr txBox="1"/>
          <p:nvPr/>
        </p:nvSpPr>
        <p:spPr>
          <a:xfrm>
            <a:off x="660400" y="2730500"/>
            <a:ext cx="8102600" cy="5078314"/>
          </a:xfrm>
          <a:prstGeom prst="rect">
            <a:avLst/>
          </a:prstGeom>
          <a:noFill/>
        </p:spPr>
        <p:txBody>
          <a:bodyPr wrap="square" rtlCol="0">
            <a:spAutoFit/>
          </a:bodyPr>
          <a:lstStyle/>
          <a:p>
            <a:pPr marL="285750" indent="-285750">
              <a:buFont typeface="Arial"/>
              <a:buChar char="•"/>
            </a:pPr>
            <a:r>
              <a:rPr lang="en-GB" dirty="0" smtClean="0">
                <a:solidFill>
                  <a:srgbClr val="000000"/>
                </a:solidFill>
                <a:latin typeface="Arial"/>
              </a:rPr>
              <a:t>Often spoilage organisms </a:t>
            </a:r>
            <a:r>
              <a:rPr lang="en-GB" dirty="0">
                <a:solidFill>
                  <a:srgbClr val="000000"/>
                </a:solidFill>
                <a:latin typeface="Arial"/>
              </a:rPr>
              <a:t>– </a:t>
            </a:r>
            <a:r>
              <a:rPr lang="en-GB" dirty="0" smtClean="0">
                <a:solidFill>
                  <a:srgbClr val="000000"/>
                </a:solidFill>
                <a:latin typeface="Arial"/>
              </a:rPr>
              <a:t>e.g. Lactic Acid Bacteria (LAB), </a:t>
            </a:r>
            <a:r>
              <a:rPr lang="en-GB" dirty="0" err="1" smtClean="0">
                <a:solidFill>
                  <a:srgbClr val="000000"/>
                </a:solidFill>
                <a:latin typeface="Arial"/>
              </a:rPr>
              <a:t>Enterobacteriaceae</a:t>
            </a:r>
            <a:r>
              <a:rPr lang="en-GB" dirty="0" smtClean="0">
                <a:solidFill>
                  <a:srgbClr val="000000"/>
                </a:solidFill>
                <a:latin typeface="Arial"/>
              </a:rPr>
              <a:t> (non-pathogenic), </a:t>
            </a:r>
            <a:r>
              <a:rPr lang="en-GB" dirty="0">
                <a:solidFill>
                  <a:srgbClr val="000000"/>
                </a:solidFill>
                <a:latin typeface="Arial"/>
              </a:rPr>
              <a:t>Spore-</a:t>
            </a:r>
            <a:r>
              <a:rPr lang="en-GB" dirty="0" smtClean="0">
                <a:solidFill>
                  <a:srgbClr val="000000"/>
                </a:solidFill>
                <a:latin typeface="Arial"/>
              </a:rPr>
              <a:t>formers (e.g. </a:t>
            </a:r>
            <a:r>
              <a:rPr lang="en-GB" i="1" dirty="0" smtClean="0">
                <a:solidFill>
                  <a:srgbClr val="000000"/>
                </a:solidFill>
                <a:latin typeface="Arial"/>
              </a:rPr>
              <a:t>Bacillus</a:t>
            </a:r>
            <a:r>
              <a:rPr lang="en-GB" dirty="0" smtClean="0">
                <a:solidFill>
                  <a:srgbClr val="000000"/>
                </a:solidFill>
                <a:latin typeface="Arial"/>
              </a:rPr>
              <a:t>, </a:t>
            </a:r>
            <a:r>
              <a:rPr lang="en-GB" i="1" dirty="0" smtClean="0">
                <a:solidFill>
                  <a:srgbClr val="000000"/>
                </a:solidFill>
                <a:latin typeface="Arial"/>
              </a:rPr>
              <a:t>Clostridium</a:t>
            </a:r>
            <a:r>
              <a:rPr lang="en-GB" dirty="0" smtClean="0">
                <a:solidFill>
                  <a:srgbClr val="000000"/>
                </a:solidFill>
                <a:latin typeface="Arial"/>
              </a:rPr>
              <a:t> spp.)</a:t>
            </a:r>
          </a:p>
          <a:p>
            <a:pPr marL="285750" indent="-285750">
              <a:buFont typeface="Arial"/>
              <a:buChar char="•"/>
            </a:pPr>
            <a:endParaRPr lang="en-GB" dirty="0" smtClean="0">
              <a:solidFill>
                <a:srgbClr val="000000"/>
              </a:solidFill>
              <a:latin typeface="Arial"/>
            </a:endParaRPr>
          </a:p>
          <a:p>
            <a:pPr marL="285750" indent="-285750">
              <a:buFont typeface="Arial"/>
              <a:buChar char="•"/>
            </a:pPr>
            <a:endParaRPr lang="en-GB" dirty="0">
              <a:solidFill>
                <a:srgbClr val="000000"/>
              </a:solidFill>
              <a:latin typeface="Arial"/>
            </a:endParaRPr>
          </a:p>
          <a:p>
            <a:pPr marL="285750" indent="-285750">
              <a:buFont typeface="Arial"/>
              <a:buChar char="•"/>
            </a:pPr>
            <a:endParaRPr lang="en-GB" dirty="0" smtClean="0">
              <a:solidFill>
                <a:srgbClr val="000000"/>
              </a:solidFill>
              <a:latin typeface="Arial"/>
            </a:endParaRPr>
          </a:p>
          <a:p>
            <a:pPr marL="285750" indent="-285750">
              <a:buFont typeface="Arial"/>
              <a:buChar char="•"/>
            </a:pPr>
            <a:endParaRPr lang="en-GB" dirty="0">
              <a:solidFill>
                <a:srgbClr val="000000"/>
              </a:solidFill>
              <a:latin typeface="Arial"/>
            </a:endParaRPr>
          </a:p>
          <a:p>
            <a:pPr marL="285750" indent="-285750">
              <a:buFont typeface="Arial"/>
              <a:buChar char="•"/>
            </a:pPr>
            <a:endParaRPr lang="en-GB" dirty="0" smtClean="0">
              <a:solidFill>
                <a:srgbClr val="000000"/>
              </a:solidFill>
              <a:latin typeface="Arial"/>
            </a:endParaRPr>
          </a:p>
          <a:p>
            <a:pPr marL="285750" indent="-285750">
              <a:buFont typeface="Arial"/>
              <a:buChar char="•"/>
            </a:pPr>
            <a:endParaRPr lang="en-GB" dirty="0" smtClean="0">
              <a:solidFill>
                <a:srgbClr val="000000"/>
              </a:solidFill>
              <a:latin typeface="Arial"/>
            </a:endParaRPr>
          </a:p>
          <a:p>
            <a:pPr marL="285750" indent="-285750">
              <a:buFont typeface="Arial"/>
              <a:buChar char="•"/>
            </a:pPr>
            <a:endParaRPr lang="en-GB" dirty="0">
              <a:solidFill>
                <a:srgbClr val="000000"/>
              </a:solidFill>
              <a:latin typeface="Arial"/>
            </a:endParaRPr>
          </a:p>
          <a:p>
            <a:pPr marL="285750" indent="-285750">
              <a:buFont typeface="Arial"/>
              <a:buChar char="•"/>
            </a:pPr>
            <a:endParaRPr lang="en-GB" dirty="0" smtClean="0">
              <a:solidFill>
                <a:srgbClr val="000000"/>
              </a:solidFill>
              <a:latin typeface="Arial"/>
            </a:endParaRPr>
          </a:p>
          <a:p>
            <a:pPr marL="285750" indent="-285750">
              <a:buFont typeface="Arial"/>
              <a:buChar char="•"/>
            </a:pPr>
            <a:r>
              <a:rPr lang="en-GB" dirty="0" smtClean="0">
                <a:solidFill>
                  <a:srgbClr val="000000"/>
                </a:solidFill>
                <a:latin typeface="Arial"/>
              </a:rPr>
              <a:t>Other quality changes e.g. in colour, taste, texture</a:t>
            </a:r>
          </a:p>
          <a:p>
            <a:pPr marL="285750" indent="-285750">
              <a:buFont typeface="Arial"/>
              <a:buChar char="•"/>
            </a:pPr>
            <a:endParaRPr lang="en-GB" dirty="0">
              <a:solidFill>
                <a:srgbClr val="000000"/>
              </a:solidFill>
              <a:latin typeface="Arial"/>
            </a:endParaRPr>
          </a:p>
          <a:p>
            <a:pPr marL="285750" indent="-285750">
              <a:buFont typeface="Arial"/>
              <a:buChar char="•"/>
            </a:pPr>
            <a:r>
              <a:rPr lang="en-GB" dirty="0" smtClean="0">
                <a:solidFill>
                  <a:srgbClr val="000000"/>
                </a:solidFill>
                <a:latin typeface="Arial"/>
              </a:rPr>
              <a:t>Potential for pathogen growth</a:t>
            </a:r>
          </a:p>
          <a:p>
            <a:pPr marL="742950" lvl="1" indent="-285750">
              <a:buFont typeface="Arial"/>
              <a:buChar char="•"/>
            </a:pPr>
            <a:r>
              <a:rPr lang="en-GB" i="1" dirty="0" smtClean="0">
                <a:solidFill>
                  <a:srgbClr val="000000"/>
                </a:solidFill>
                <a:latin typeface="Arial"/>
              </a:rPr>
              <a:t>C. </a:t>
            </a:r>
            <a:r>
              <a:rPr lang="en-GB" i="1" dirty="0" err="1" smtClean="0">
                <a:solidFill>
                  <a:srgbClr val="000000"/>
                </a:solidFill>
                <a:latin typeface="Arial"/>
              </a:rPr>
              <a:t>botulinum</a:t>
            </a:r>
            <a:r>
              <a:rPr lang="en-GB" i="1" dirty="0" smtClean="0">
                <a:solidFill>
                  <a:srgbClr val="000000"/>
                </a:solidFill>
                <a:latin typeface="Arial"/>
              </a:rPr>
              <a:t>/L. </a:t>
            </a:r>
            <a:r>
              <a:rPr lang="en-GB" i="1" dirty="0" err="1" smtClean="0">
                <a:solidFill>
                  <a:srgbClr val="000000"/>
                </a:solidFill>
                <a:latin typeface="Arial"/>
              </a:rPr>
              <a:t>monocytogenes</a:t>
            </a:r>
            <a:r>
              <a:rPr lang="en-GB" i="1" dirty="0" smtClean="0">
                <a:solidFill>
                  <a:srgbClr val="000000"/>
                </a:solidFill>
                <a:latin typeface="Arial"/>
              </a:rPr>
              <a:t> </a:t>
            </a:r>
            <a:r>
              <a:rPr lang="en-GB" dirty="0" smtClean="0">
                <a:solidFill>
                  <a:srgbClr val="000000"/>
                </a:solidFill>
                <a:latin typeface="Arial"/>
              </a:rPr>
              <a:t>in particular subject to regulatory controls</a:t>
            </a:r>
          </a:p>
          <a:p>
            <a:pPr marL="285750" indent="-285750">
              <a:buFont typeface="Arial"/>
              <a:buChar char="•"/>
            </a:pPr>
            <a:endParaRPr lang="en-GB" dirty="0">
              <a:latin typeface="Arial"/>
            </a:endParaRPr>
          </a:p>
          <a:p>
            <a:endParaRPr lang="en-US" dirty="0">
              <a:latin typeface="Arial"/>
            </a:endParaRPr>
          </a:p>
        </p:txBody>
      </p:sp>
      <p:pic>
        <p:nvPicPr>
          <p:cNvPr id="4" name="Picture 2" descr="According to Teagasc’s Dr Declan Bolton, vacuum packaged beef products are becoming more common and “consumers may well encounter blown packs on supermarket shelves”"/>
          <p:cNvPicPr>
            <a:picLocks noChangeAspect="1" noChangeArrowheads="1"/>
          </p:cNvPicPr>
          <p:nvPr/>
        </p:nvPicPr>
        <p:blipFill>
          <a:blip r:embed="rId2" cstate="print"/>
          <a:srcRect/>
          <a:stretch>
            <a:fillRect/>
          </a:stretch>
        </p:blipFill>
        <p:spPr bwMode="auto">
          <a:xfrm>
            <a:off x="1023516" y="3458469"/>
            <a:ext cx="1834616" cy="1761232"/>
          </a:xfrm>
          <a:prstGeom prst="rect">
            <a:avLst/>
          </a:prstGeom>
          <a:noFill/>
        </p:spPr>
      </p:pic>
      <p:sp>
        <p:nvSpPr>
          <p:cNvPr id="5" name="Content Placeholder 2"/>
          <p:cNvSpPr>
            <a:spLocks noGrp="1"/>
          </p:cNvSpPr>
          <p:nvPr>
            <p:ph idx="1"/>
          </p:nvPr>
        </p:nvSpPr>
        <p:spPr>
          <a:xfrm>
            <a:off x="2922960" y="3774976"/>
            <a:ext cx="5624140" cy="1076424"/>
          </a:xfrm>
        </p:spPr>
        <p:txBody>
          <a:bodyPr>
            <a:normAutofit/>
          </a:bodyPr>
          <a:lstStyle/>
          <a:p>
            <a:r>
              <a:rPr lang="en-GB" sz="1600" dirty="0" smtClean="0"/>
              <a:t>Low temperature growth of </a:t>
            </a:r>
            <a:r>
              <a:rPr lang="en-GB" sz="1600" i="1" dirty="0"/>
              <a:t>Clostridium </a:t>
            </a:r>
            <a:r>
              <a:rPr lang="en-GB" sz="1600" i="1" dirty="0" err="1"/>
              <a:t>estertheticum</a:t>
            </a:r>
            <a:r>
              <a:rPr lang="en-GB" sz="1600" dirty="0" smtClean="0"/>
              <a:t> (&lt;0°C)</a:t>
            </a:r>
          </a:p>
          <a:p>
            <a:r>
              <a:rPr lang="en-GB" sz="1600" dirty="0" smtClean="0"/>
              <a:t>Causes ‘Blown Pack’ spoilage of chilled VP meat.</a:t>
            </a:r>
            <a:endParaRPr lang="en-GB" sz="1600" dirty="0"/>
          </a:p>
        </p:txBody>
      </p:sp>
      <p:sp>
        <p:nvSpPr>
          <p:cNvPr id="6" name="TextBox 5"/>
          <p:cNvSpPr txBox="1"/>
          <p:nvPr/>
        </p:nvSpPr>
        <p:spPr>
          <a:xfrm>
            <a:off x="1032892" y="5229820"/>
            <a:ext cx="2232248" cy="230832"/>
          </a:xfrm>
          <a:prstGeom prst="rect">
            <a:avLst/>
          </a:prstGeom>
          <a:noFill/>
        </p:spPr>
        <p:txBody>
          <a:bodyPr wrap="square" rtlCol="0">
            <a:spAutoFit/>
          </a:bodyPr>
          <a:lstStyle/>
          <a:p>
            <a:r>
              <a:rPr lang="en-GB" sz="900" dirty="0" smtClean="0">
                <a:latin typeface="Arial"/>
              </a:rPr>
              <a:t>Image courtesy of TEAGASC</a:t>
            </a:r>
            <a:endParaRPr lang="en-GB" sz="900" dirty="0">
              <a:latin typeface="Arial"/>
            </a:endParaRPr>
          </a:p>
        </p:txBody>
      </p:sp>
    </p:spTree>
    <p:extLst>
      <p:ext uri="{BB962C8B-B14F-4D97-AF65-F5344CB8AC3E}">
        <p14:creationId xmlns:p14="http://schemas.microsoft.com/office/powerpoint/2010/main" val="98001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5" y="1620000"/>
            <a:ext cx="8436849" cy="928686"/>
          </a:xfrm>
        </p:spPr>
        <p:txBody>
          <a:bodyPr/>
          <a:lstStyle/>
          <a:p>
            <a:pPr algn="ctr"/>
            <a:r>
              <a:rPr lang="en-GB" b="1" dirty="0" smtClean="0"/>
              <a:t>Greening of meat</a:t>
            </a:r>
            <a:endParaRPr lang="en-GB" b="1" dirty="0"/>
          </a:p>
        </p:txBody>
      </p:sp>
      <p:sp>
        <p:nvSpPr>
          <p:cNvPr id="4" name="TextBox 3"/>
          <p:cNvSpPr txBox="1"/>
          <p:nvPr/>
        </p:nvSpPr>
        <p:spPr>
          <a:xfrm>
            <a:off x="342900" y="2915692"/>
            <a:ext cx="8496300" cy="2585323"/>
          </a:xfrm>
          <a:prstGeom prst="rect">
            <a:avLst/>
          </a:prstGeom>
          <a:noFill/>
        </p:spPr>
        <p:txBody>
          <a:bodyPr wrap="square" rtlCol="0">
            <a:spAutoFit/>
          </a:bodyPr>
          <a:lstStyle/>
          <a:p>
            <a:r>
              <a:rPr lang="en-GB" dirty="0" smtClean="0">
                <a:latin typeface="Arial"/>
              </a:rPr>
              <a:t>“Iridescence </a:t>
            </a:r>
            <a:r>
              <a:rPr lang="en-GB" dirty="0">
                <a:latin typeface="Arial"/>
              </a:rPr>
              <a:t>is a common problem in sliced </a:t>
            </a:r>
            <a:r>
              <a:rPr lang="en-GB" dirty="0" smtClean="0">
                <a:latin typeface="Arial"/>
              </a:rPr>
              <a:t>roast beef </a:t>
            </a:r>
            <a:r>
              <a:rPr lang="en-GB" dirty="0">
                <a:latin typeface="Arial"/>
              </a:rPr>
              <a:t>and ham products. The dominant </a:t>
            </a:r>
            <a:r>
              <a:rPr lang="en-GB" dirty="0" err="1">
                <a:latin typeface="Arial"/>
              </a:rPr>
              <a:t>color</a:t>
            </a:r>
            <a:r>
              <a:rPr lang="en-GB" dirty="0">
                <a:latin typeface="Arial"/>
              </a:rPr>
              <a:t> </a:t>
            </a:r>
            <a:r>
              <a:rPr lang="en-GB" dirty="0" smtClean="0">
                <a:latin typeface="Arial"/>
              </a:rPr>
              <a:t>is frequently </a:t>
            </a:r>
            <a:r>
              <a:rPr lang="en-GB" dirty="0">
                <a:latin typeface="Arial"/>
              </a:rPr>
              <a:t>green and consumers sometimes </a:t>
            </a:r>
            <a:r>
              <a:rPr lang="en-GB" dirty="0" smtClean="0">
                <a:latin typeface="Arial"/>
              </a:rPr>
              <a:t>confuse this </a:t>
            </a:r>
            <a:r>
              <a:rPr lang="en-GB" dirty="0">
                <a:latin typeface="Arial"/>
              </a:rPr>
              <a:t>with green myoglobin pigments associated </a:t>
            </a:r>
            <a:r>
              <a:rPr lang="en-GB" dirty="0" smtClean="0">
                <a:latin typeface="Arial"/>
              </a:rPr>
              <a:t>with microbial </a:t>
            </a:r>
            <a:r>
              <a:rPr lang="en-GB" dirty="0">
                <a:latin typeface="Arial"/>
              </a:rPr>
              <a:t>growth. The iridescence of meat </a:t>
            </a:r>
            <a:r>
              <a:rPr lang="en-GB" dirty="0" smtClean="0">
                <a:latin typeface="Arial"/>
              </a:rPr>
              <a:t>products is </a:t>
            </a:r>
            <a:r>
              <a:rPr lang="en-GB" dirty="0">
                <a:latin typeface="Arial"/>
              </a:rPr>
              <a:t>produced by a combination of the angle </a:t>
            </a:r>
            <a:r>
              <a:rPr lang="en-GB" dirty="0" smtClean="0">
                <a:latin typeface="Arial"/>
              </a:rPr>
              <a:t>of incidence </a:t>
            </a:r>
            <a:r>
              <a:rPr lang="en-GB" dirty="0">
                <a:latin typeface="Arial"/>
              </a:rPr>
              <a:t>of the light on the muscle fibres and </a:t>
            </a:r>
            <a:r>
              <a:rPr lang="en-GB" dirty="0" smtClean="0">
                <a:latin typeface="Arial"/>
              </a:rPr>
              <a:t>the wetness </a:t>
            </a:r>
            <a:r>
              <a:rPr lang="en-GB" dirty="0">
                <a:latin typeface="Arial"/>
              </a:rPr>
              <a:t>of the surface. If the fibres are </a:t>
            </a:r>
            <a:r>
              <a:rPr lang="en-GB" dirty="0" smtClean="0">
                <a:latin typeface="Arial"/>
              </a:rPr>
              <a:t>pulled slightly </a:t>
            </a:r>
            <a:r>
              <a:rPr lang="en-GB" dirty="0">
                <a:latin typeface="Arial"/>
              </a:rPr>
              <a:t>out of alignment during slicing, the </a:t>
            </a:r>
            <a:r>
              <a:rPr lang="en-GB" dirty="0" smtClean="0">
                <a:latin typeface="Arial"/>
              </a:rPr>
              <a:t>light strikes </a:t>
            </a:r>
            <a:r>
              <a:rPr lang="en-GB" dirty="0">
                <a:latin typeface="Arial"/>
              </a:rPr>
              <a:t>the fibre at an angle scattering light </a:t>
            </a:r>
            <a:r>
              <a:rPr lang="en-GB" dirty="0" smtClean="0">
                <a:latin typeface="Arial"/>
              </a:rPr>
              <a:t>which appears </a:t>
            </a:r>
            <a:r>
              <a:rPr lang="en-GB" dirty="0">
                <a:latin typeface="Arial"/>
              </a:rPr>
              <a:t>as the rainbow or greenish </a:t>
            </a:r>
            <a:r>
              <a:rPr lang="en-GB" dirty="0" err="1">
                <a:latin typeface="Arial"/>
              </a:rPr>
              <a:t>color</a:t>
            </a:r>
            <a:r>
              <a:rPr lang="en-GB" dirty="0">
                <a:latin typeface="Arial"/>
              </a:rPr>
              <a:t> on </a:t>
            </a:r>
            <a:r>
              <a:rPr lang="en-GB" dirty="0" smtClean="0">
                <a:latin typeface="Arial"/>
              </a:rPr>
              <a:t>the surface </a:t>
            </a:r>
            <a:r>
              <a:rPr lang="en-GB" dirty="0">
                <a:latin typeface="Arial"/>
              </a:rPr>
              <a:t>of the meat. Addition of phosphate seems </a:t>
            </a:r>
            <a:r>
              <a:rPr lang="en-GB" dirty="0" smtClean="0">
                <a:latin typeface="Arial"/>
              </a:rPr>
              <a:t>to exacerbate </a:t>
            </a:r>
            <a:r>
              <a:rPr lang="en-GB" dirty="0">
                <a:latin typeface="Arial"/>
              </a:rPr>
              <a:t>the problem by increasing the amount </a:t>
            </a:r>
            <a:r>
              <a:rPr lang="en-GB" dirty="0" smtClean="0">
                <a:latin typeface="Arial"/>
              </a:rPr>
              <a:t>of water </a:t>
            </a:r>
            <a:r>
              <a:rPr lang="en-GB" dirty="0">
                <a:latin typeface="Arial"/>
              </a:rPr>
              <a:t>that is retained by the product</a:t>
            </a:r>
            <a:r>
              <a:rPr lang="en-GB" dirty="0" smtClean="0">
                <a:latin typeface="Arial"/>
              </a:rPr>
              <a:t>.”</a:t>
            </a:r>
            <a:endParaRPr lang="en-GB" dirty="0">
              <a:latin typeface="Arial"/>
            </a:endParaRPr>
          </a:p>
        </p:txBody>
      </p:sp>
      <p:sp>
        <p:nvSpPr>
          <p:cNvPr id="5" name="TextBox 4"/>
          <p:cNvSpPr txBox="1"/>
          <p:nvPr/>
        </p:nvSpPr>
        <p:spPr>
          <a:xfrm>
            <a:off x="5183560" y="5517232"/>
            <a:ext cx="3960440" cy="646331"/>
          </a:xfrm>
          <a:prstGeom prst="rect">
            <a:avLst/>
          </a:prstGeom>
          <a:noFill/>
        </p:spPr>
        <p:txBody>
          <a:bodyPr wrap="square" rtlCol="0">
            <a:spAutoFit/>
          </a:bodyPr>
          <a:lstStyle/>
          <a:p>
            <a:r>
              <a:rPr lang="en-GB" dirty="0" smtClean="0">
                <a:latin typeface="Arial"/>
              </a:rPr>
              <a:t>Jane Ann Boles - The </a:t>
            </a:r>
            <a:r>
              <a:rPr lang="en-GB" dirty="0">
                <a:latin typeface="Arial"/>
              </a:rPr>
              <a:t>Saskatchewan Food Product Innovation </a:t>
            </a:r>
            <a:r>
              <a:rPr lang="en-GB" dirty="0" smtClean="0">
                <a:latin typeface="Arial"/>
              </a:rPr>
              <a:t>Program</a:t>
            </a:r>
            <a:endParaRPr lang="en-GB" dirty="0">
              <a:latin typeface="Arial"/>
            </a:endParaRPr>
          </a:p>
        </p:txBody>
      </p:sp>
    </p:spTree>
    <p:extLst>
      <p:ext uri="{BB962C8B-B14F-4D97-AF65-F5344CB8AC3E}">
        <p14:creationId xmlns:p14="http://schemas.microsoft.com/office/powerpoint/2010/main" val="3378929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83882" y="1620000"/>
            <a:ext cx="9113031" cy="928688"/>
          </a:xfrm>
        </p:spPr>
        <p:txBody>
          <a:bodyPr>
            <a:normAutofit/>
          </a:bodyPr>
          <a:lstStyle/>
          <a:p>
            <a:pPr algn="ctr"/>
            <a:r>
              <a:rPr lang="en-GB" sz="4100" b="1" dirty="0" smtClean="0"/>
              <a:t>Pathogens our primary concern</a:t>
            </a:r>
          </a:p>
        </p:txBody>
      </p:sp>
      <p:pic>
        <p:nvPicPr>
          <p:cNvPr id="4" name="Picture 3" descr="ACMSF.JPG"/>
          <p:cNvPicPr>
            <a:picLocks noChangeAspect="1"/>
          </p:cNvPicPr>
          <p:nvPr/>
        </p:nvPicPr>
        <p:blipFill>
          <a:blip r:embed="rId2" cstate="print"/>
          <a:srcRect/>
          <a:stretch>
            <a:fillRect/>
          </a:stretch>
        </p:blipFill>
        <p:spPr bwMode="auto">
          <a:xfrm>
            <a:off x="1114425" y="2763530"/>
            <a:ext cx="2581275" cy="3542019"/>
          </a:xfrm>
          <a:prstGeom prst="rect">
            <a:avLst/>
          </a:prstGeom>
          <a:noFill/>
          <a:ln w="9525">
            <a:noFill/>
            <a:miter lim="800000"/>
            <a:headEnd/>
            <a:tailEnd/>
          </a:ln>
        </p:spPr>
      </p:pic>
      <p:pic>
        <p:nvPicPr>
          <p:cNvPr id="3" name="Picture 2" descr="Screen Shot 2015-08-24 at 18.38.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100" y="2705100"/>
            <a:ext cx="4571421" cy="1891821"/>
          </a:xfrm>
          <a:prstGeom prst="rect">
            <a:avLst/>
          </a:prstGeom>
        </p:spPr>
      </p:pic>
    </p:spTree>
    <p:extLst>
      <p:ext uri="{BB962C8B-B14F-4D97-AF65-F5344CB8AC3E}">
        <p14:creationId xmlns:p14="http://schemas.microsoft.com/office/powerpoint/2010/main" val="125173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5-08-24 at 18.38.1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213" t="-787" r="-12669" b="-946"/>
          <a:stretch/>
        </p:blipFill>
        <p:spPr>
          <a:xfrm rot="5400000">
            <a:off x="611274" y="-852573"/>
            <a:ext cx="8128793" cy="8640138"/>
          </a:xfrm>
        </p:spPr>
      </p:pic>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228279911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8471" y="1620000"/>
            <a:ext cx="8755529" cy="1021600"/>
          </a:xfrm>
        </p:spPr>
        <p:txBody>
          <a:bodyPr>
            <a:noAutofit/>
          </a:bodyPr>
          <a:lstStyle/>
          <a:p>
            <a:r>
              <a:rPr lang="en-GB" sz="3600" b="1" dirty="0" smtClean="0"/>
              <a:t>Shelf-life of chilled VP/MAP products limited by C. </a:t>
            </a:r>
            <a:r>
              <a:rPr lang="en-GB" sz="3600" b="1" dirty="0" err="1" smtClean="0"/>
              <a:t>botulinum</a:t>
            </a:r>
            <a:r>
              <a:rPr lang="en-GB" sz="3600" b="1" dirty="0" smtClean="0"/>
              <a:t> requirements</a:t>
            </a:r>
          </a:p>
        </p:txBody>
      </p:sp>
      <p:sp>
        <p:nvSpPr>
          <p:cNvPr id="28675" name="Content Placeholder 2"/>
          <p:cNvSpPr>
            <a:spLocks noGrp="1"/>
          </p:cNvSpPr>
          <p:nvPr>
            <p:ph idx="1"/>
          </p:nvPr>
        </p:nvSpPr>
        <p:spPr>
          <a:xfrm>
            <a:off x="684213" y="3033713"/>
            <a:ext cx="7669212" cy="3524250"/>
          </a:xfrm>
        </p:spPr>
        <p:txBody>
          <a:bodyPr>
            <a:normAutofit lnSpcReduction="10000"/>
          </a:bodyPr>
          <a:lstStyle/>
          <a:p>
            <a:pPr marL="0" indent="0">
              <a:buNone/>
            </a:pPr>
            <a:r>
              <a:rPr lang="en-GB" sz="2800" dirty="0"/>
              <a:t>&lt;</a:t>
            </a:r>
            <a:r>
              <a:rPr lang="en-GB" sz="2800" dirty="0" smtClean="0"/>
              <a:t>10 days unless one or more of the following are met:</a:t>
            </a:r>
          </a:p>
          <a:p>
            <a:pPr lvl="1"/>
            <a:r>
              <a:rPr lang="en-GB" sz="2400" dirty="0" smtClean="0"/>
              <a:t>pH of 5 or less throughout the product</a:t>
            </a:r>
          </a:p>
          <a:p>
            <a:pPr lvl="1"/>
            <a:r>
              <a:rPr lang="en-GB" sz="2400" dirty="0" smtClean="0"/>
              <a:t>A</a:t>
            </a:r>
            <a:r>
              <a:rPr lang="en-GB" sz="2400" baseline="-25000" dirty="0" smtClean="0"/>
              <a:t>w</a:t>
            </a:r>
            <a:r>
              <a:rPr lang="en-GB" sz="2400" dirty="0" smtClean="0"/>
              <a:t> of 0.97 or less throughout the product</a:t>
            </a:r>
          </a:p>
          <a:p>
            <a:pPr lvl="1"/>
            <a:r>
              <a:rPr lang="en-GB" sz="2400" dirty="0" smtClean="0"/>
              <a:t>Heat treatment of 90°C for 10 minutes or equivalent throughout the product.</a:t>
            </a:r>
          </a:p>
          <a:p>
            <a:pPr lvl="1"/>
            <a:r>
              <a:rPr lang="en-GB" sz="2400" dirty="0" smtClean="0"/>
              <a:t>Salt of 3.5% (</a:t>
            </a:r>
            <a:r>
              <a:rPr lang="en-GB" sz="2400" dirty="0" err="1" smtClean="0"/>
              <a:t>aq</a:t>
            </a:r>
            <a:r>
              <a:rPr lang="en-GB" sz="2400" dirty="0" smtClean="0"/>
              <a:t>) or greater throughout the product.</a:t>
            </a:r>
          </a:p>
          <a:p>
            <a:pPr lvl="1"/>
            <a:r>
              <a:rPr lang="en-GB" sz="2400" dirty="0" smtClean="0"/>
              <a:t>Any combination of factors </a:t>
            </a:r>
            <a:r>
              <a:rPr lang="en-GB" sz="2400" b="1" dirty="0" smtClean="0"/>
              <a:t>proven </a:t>
            </a:r>
            <a:r>
              <a:rPr lang="en-GB" sz="2400" dirty="0" smtClean="0"/>
              <a:t>to inhibit growth or toxin production by </a:t>
            </a:r>
            <a:r>
              <a:rPr lang="en-GB" sz="2400" i="1" dirty="0" smtClean="0"/>
              <a:t>C. </a:t>
            </a:r>
            <a:r>
              <a:rPr lang="en-GB" sz="2400" i="1" dirty="0" err="1" smtClean="0"/>
              <a:t>botulinum</a:t>
            </a:r>
            <a:r>
              <a:rPr lang="en-GB" sz="2400" dirty="0" smtClean="0"/>
              <a:t>.</a:t>
            </a:r>
          </a:p>
        </p:txBody>
      </p:sp>
    </p:spTree>
    <p:extLst>
      <p:ext uri="{BB962C8B-B14F-4D97-AF65-F5344CB8AC3E}">
        <p14:creationId xmlns:p14="http://schemas.microsoft.com/office/powerpoint/2010/main" val="1308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016500" y="1861300"/>
            <a:ext cx="7632200" cy="928687"/>
          </a:xfrm>
        </p:spPr>
        <p:txBody>
          <a:bodyPr>
            <a:noAutofit/>
          </a:bodyPr>
          <a:lstStyle/>
          <a:p>
            <a:r>
              <a:rPr lang="en-GB" sz="3600" dirty="0" smtClean="0"/>
              <a:t>“I’ve opened this Vac Pack, it’s been exposed to air so I get another 10 days when I re-pack it, right?”</a:t>
            </a:r>
          </a:p>
        </p:txBody>
      </p:sp>
      <p:sp>
        <p:nvSpPr>
          <p:cNvPr id="30723" name="Content Placeholder 2"/>
          <p:cNvSpPr>
            <a:spLocks noGrp="1"/>
          </p:cNvSpPr>
          <p:nvPr>
            <p:ph idx="1"/>
          </p:nvPr>
        </p:nvSpPr>
        <p:spPr>
          <a:xfrm>
            <a:off x="712788" y="3333750"/>
            <a:ext cx="7670800" cy="3524250"/>
          </a:xfrm>
        </p:spPr>
        <p:txBody>
          <a:bodyPr/>
          <a:lstStyle/>
          <a:p>
            <a:r>
              <a:rPr lang="en-GB" sz="6000" b="1" dirty="0" smtClean="0">
                <a:solidFill>
                  <a:srgbClr val="FF0000"/>
                </a:solidFill>
              </a:rPr>
              <a:t>WRONG!!</a:t>
            </a:r>
          </a:p>
          <a:p>
            <a:endParaRPr lang="en-GB" dirty="0" smtClean="0"/>
          </a:p>
          <a:p>
            <a:r>
              <a:rPr lang="en-GB" i="1" dirty="0" smtClean="0"/>
              <a:t>C. </a:t>
            </a:r>
            <a:r>
              <a:rPr lang="en-GB" i="1" dirty="0" err="1" smtClean="0"/>
              <a:t>botulinum</a:t>
            </a:r>
            <a:r>
              <a:rPr lang="en-GB" i="1" dirty="0" smtClean="0"/>
              <a:t> </a:t>
            </a:r>
            <a:r>
              <a:rPr lang="en-GB" dirty="0" smtClean="0"/>
              <a:t>produces spores which can survive in air, going on to grow and produce toxin on re-pack.</a:t>
            </a:r>
            <a:endParaRPr lang="en-GB" i="1" dirty="0" smtClean="0"/>
          </a:p>
        </p:txBody>
      </p:sp>
    </p:spTree>
    <p:extLst>
      <p:ext uri="{BB962C8B-B14F-4D97-AF65-F5344CB8AC3E}">
        <p14:creationId xmlns:p14="http://schemas.microsoft.com/office/powerpoint/2010/main" val="204133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605059"/>
            <a:ext cx="9385800" cy="1143000"/>
          </a:xfrm>
          <a:noFill/>
        </p:spPr>
        <p:txBody>
          <a:bodyPr lIns="90488" tIns="44450" rIns="90488" bIns="44450">
            <a:normAutofit fontScale="90000"/>
          </a:bodyPr>
          <a:lstStyle/>
          <a:p>
            <a:pPr algn="ctr"/>
            <a:r>
              <a:rPr lang="en-GB" b="1" dirty="0" smtClean="0">
                <a:solidFill>
                  <a:srgbClr val="385723"/>
                </a:solidFill>
                <a:latin typeface="Arial" charset="0"/>
              </a:rPr>
              <a:t>Modified Atmosphere Packaging</a:t>
            </a:r>
            <a:br>
              <a:rPr lang="en-GB" b="1" dirty="0" smtClean="0">
                <a:solidFill>
                  <a:srgbClr val="385723"/>
                </a:solidFill>
                <a:latin typeface="Arial" charset="0"/>
              </a:rPr>
            </a:br>
            <a:endParaRPr lang="en-GB" b="1" dirty="0">
              <a:solidFill>
                <a:srgbClr val="385723"/>
              </a:solidFill>
              <a:latin typeface="Arial" charset="0"/>
            </a:endParaRPr>
          </a:p>
        </p:txBody>
      </p:sp>
      <p:sp>
        <p:nvSpPr>
          <p:cNvPr id="113667" name="Rectangle 3"/>
          <p:cNvSpPr>
            <a:spLocks noGrp="1" noChangeArrowheads="1"/>
          </p:cNvSpPr>
          <p:nvPr>
            <p:ph type="body" idx="1"/>
          </p:nvPr>
        </p:nvSpPr>
        <p:spPr>
          <a:xfrm>
            <a:off x="356027" y="2427941"/>
            <a:ext cx="8299450" cy="3937000"/>
          </a:xfrm>
        </p:spPr>
        <p:txBody>
          <a:bodyPr lIns="90488" tIns="44450" rIns="90488" bIns="44450">
            <a:noAutofit/>
          </a:bodyPr>
          <a:lstStyle/>
          <a:p>
            <a:pPr marL="0" indent="0">
              <a:lnSpc>
                <a:spcPct val="100000"/>
              </a:lnSpc>
              <a:spcBef>
                <a:spcPts val="0"/>
              </a:spcBef>
              <a:buNone/>
              <a:defRPr/>
            </a:pPr>
            <a:r>
              <a:rPr lang="en-GB" sz="2800" dirty="0" smtClean="0">
                <a:latin typeface="Arial"/>
                <a:cs typeface="Arial"/>
              </a:rPr>
              <a:t>Packaging in an atmosphere different from that of normal air (listed in </a:t>
            </a:r>
            <a:r>
              <a:rPr lang="en-GB" sz="2800" dirty="0" smtClean="0"/>
              <a:t>EU </a:t>
            </a:r>
            <a:r>
              <a:rPr lang="en-GB" sz="2800" dirty="0" err="1" smtClean="0"/>
              <a:t>Reg</a:t>
            </a:r>
            <a:r>
              <a:rPr lang="en-GB" sz="2800" dirty="0" smtClean="0"/>
              <a:t> </a:t>
            </a:r>
            <a:r>
              <a:rPr lang="en-GB" sz="2800" dirty="0"/>
              <a:t>No 1129/</a:t>
            </a:r>
            <a:r>
              <a:rPr lang="en-GB" sz="2800" dirty="0" smtClean="0"/>
              <a:t>2011)</a:t>
            </a:r>
            <a:endParaRPr lang="en-GB" sz="2800" dirty="0" smtClean="0">
              <a:latin typeface="Arial"/>
              <a:cs typeface="Arial"/>
            </a:endParaRPr>
          </a:p>
          <a:p>
            <a:pPr marL="0" indent="0">
              <a:lnSpc>
                <a:spcPct val="100000"/>
              </a:lnSpc>
              <a:spcBef>
                <a:spcPts val="0"/>
              </a:spcBef>
              <a:buFontTx/>
              <a:buNone/>
              <a:defRPr/>
            </a:pPr>
            <a:endParaRPr lang="en-GB" sz="2800" dirty="0" smtClean="0">
              <a:latin typeface="Arial"/>
              <a:cs typeface="Arial"/>
            </a:endParaRPr>
          </a:p>
          <a:p>
            <a:pPr marL="0" indent="0">
              <a:lnSpc>
                <a:spcPct val="100000"/>
              </a:lnSpc>
              <a:spcBef>
                <a:spcPts val="0"/>
              </a:spcBef>
              <a:buFontTx/>
              <a:buNone/>
              <a:defRPr/>
            </a:pPr>
            <a:r>
              <a:rPr lang="en-GB" sz="2800" dirty="0" smtClean="0">
                <a:latin typeface="Arial"/>
                <a:cs typeface="Arial"/>
              </a:rPr>
              <a:t>Air  - standard composition</a:t>
            </a:r>
          </a:p>
          <a:p>
            <a:pPr marL="0" indent="0">
              <a:lnSpc>
                <a:spcPct val="100000"/>
              </a:lnSpc>
              <a:spcBef>
                <a:spcPts val="0"/>
              </a:spcBef>
              <a:buFontTx/>
              <a:buNone/>
              <a:defRPr/>
            </a:pPr>
            <a:r>
              <a:rPr lang="en-GB" sz="2800" dirty="0"/>
              <a:t>78% </a:t>
            </a:r>
            <a:r>
              <a:rPr lang="en-GB" sz="2800" dirty="0" smtClean="0"/>
              <a:t>N</a:t>
            </a:r>
            <a:r>
              <a:rPr lang="en-GB" sz="2800" baseline="-25000" dirty="0" smtClean="0"/>
              <a:t>2, </a:t>
            </a:r>
            <a:r>
              <a:rPr lang="en-GB" sz="2800" dirty="0" smtClean="0">
                <a:latin typeface="Arial"/>
                <a:cs typeface="Arial"/>
              </a:rPr>
              <a:t>21% O</a:t>
            </a:r>
            <a:r>
              <a:rPr lang="en-GB" sz="2800" baseline="-25000" dirty="0" smtClean="0">
                <a:latin typeface="Arial"/>
                <a:cs typeface="Arial"/>
              </a:rPr>
              <a:t>2, </a:t>
            </a:r>
            <a:r>
              <a:rPr lang="en-US" sz="2800" dirty="0"/>
              <a:t>0.94</a:t>
            </a:r>
            <a:r>
              <a:rPr lang="en-US" sz="2800" dirty="0" smtClean="0"/>
              <a:t>% Argon </a:t>
            </a:r>
            <a:r>
              <a:rPr lang="en-US" sz="2800" dirty="0"/>
              <a:t>(</a:t>
            </a:r>
            <a:r>
              <a:rPr lang="en-US" sz="2800" dirty="0" err="1"/>
              <a:t>Ar</a:t>
            </a:r>
            <a:r>
              <a:rPr lang="en-US" sz="2800" dirty="0"/>
              <a:t>) </a:t>
            </a:r>
            <a:r>
              <a:rPr lang="en-US" sz="2800" dirty="0" smtClean="0"/>
              <a:t>and 0.03% </a:t>
            </a:r>
            <a:r>
              <a:rPr lang="en-GB" sz="2800" dirty="0" smtClean="0"/>
              <a:t>CO</a:t>
            </a:r>
            <a:r>
              <a:rPr lang="en-GB" sz="2800" baseline="-25000" dirty="0" smtClean="0"/>
              <a:t>2</a:t>
            </a:r>
            <a:endParaRPr lang="en-GB" sz="2800" dirty="0" smtClean="0">
              <a:latin typeface="Arial"/>
              <a:cs typeface="Arial"/>
            </a:endParaRPr>
          </a:p>
          <a:p>
            <a:pPr marL="0" indent="0">
              <a:lnSpc>
                <a:spcPct val="100000"/>
              </a:lnSpc>
              <a:spcBef>
                <a:spcPts val="0"/>
              </a:spcBef>
              <a:buFontTx/>
              <a:buNone/>
              <a:defRPr/>
            </a:pPr>
            <a:r>
              <a:rPr lang="en-GB" sz="2800" dirty="0" smtClean="0">
                <a:latin typeface="Arial"/>
                <a:cs typeface="Arial"/>
              </a:rPr>
              <a:t>	</a:t>
            </a:r>
          </a:p>
          <a:p>
            <a:pPr marL="0" indent="0">
              <a:lnSpc>
                <a:spcPct val="100000"/>
              </a:lnSpc>
              <a:spcBef>
                <a:spcPts val="0"/>
              </a:spcBef>
              <a:buFontTx/>
              <a:buNone/>
              <a:defRPr/>
            </a:pPr>
            <a:r>
              <a:rPr lang="en-GB" sz="2800" dirty="0" smtClean="0">
                <a:latin typeface="Arial"/>
                <a:cs typeface="Arial"/>
              </a:rPr>
              <a:t>Very effective preservation technique, particularly for chilled perishable foods</a:t>
            </a:r>
          </a:p>
          <a:p>
            <a:pPr marL="0" indent="0">
              <a:lnSpc>
                <a:spcPct val="100000"/>
              </a:lnSpc>
              <a:spcBef>
                <a:spcPts val="0"/>
              </a:spcBef>
              <a:buNone/>
              <a:defRPr/>
            </a:pPr>
            <a:endParaRPr lang="en-GB" sz="2800" dirty="0" smtClean="0">
              <a:latin typeface="Arial"/>
              <a:cs typeface="Arial"/>
            </a:endParaRPr>
          </a:p>
          <a:p>
            <a:pPr marL="0" indent="0">
              <a:lnSpc>
                <a:spcPct val="100000"/>
              </a:lnSpc>
              <a:spcBef>
                <a:spcPts val="0"/>
              </a:spcBef>
              <a:buNone/>
              <a:defRPr/>
            </a:pPr>
            <a:r>
              <a:rPr lang="en-GB" sz="2800" dirty="0" smtClean="0">
                <a:latin typeface="Arial"/>
                <a:cs typeface="Arial"/>
              </a:rPr>
              <a:t>Shelf-lives extensions from 25 - 400 %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000" y="1620000"/>
            <a:ext cx="7670614" cy="928686"/>
          </a:xfrm>
        </p:spPr>
        <p:txBody>
          <a:bodyPr>
            <a:normAutofit fontScale="90000"/>
          </a:bodyPr>
          <a:lstStyle/>
          <a:p>
            <a:r>
              <a:rPr lang="en-GB" dirty="0" smtClean="0"/>
              <a:t>....so what do you do about re-packing sliced meats etc?</a:t>
            </a:r>
            <a:endParaRPr lang="en-GB" dirty="0"/>
          </a:p>
        </p:txBody>
      </p:sp>
      <p:sp>
        <p:nvSpPr>
          <p:cNvPr id="3" name="Content Placeholder 2"/>
          <p:cNvSpPr>
            <a:spLocks noGrp="1"/>
          </p:cNvSpPr>
          <p:nvPr>
            <p:ph idx="1"/>
          </p:nvPr>
        </p:nvSpPr>
        <p:spPr>
          <a:xfrm>
            <a:off x="645468" y="2954040"/>
            <a:ext cx="7670614" cy="3524256"/>
          </a:xfrm>
        </p:spPr>
        <p:txBody>
          <a:bodyPr>
            <a:normAutofit lnSpcReduction="10000"/>
          </a:bodyPr>
          <a:lstStyle/>
          <a:p>
            <a:pPr lvl="1"/>
            <a:r>
              <a:rPr lang="en-GB" dirty="0" smtClean="0"/>
              <a:t>If the product is not re-contaminated during slicing and re-pack, and the specified storage temperature is adhered to, the original shelf life applies (i.e. if a joint has a 20 day life and is sliced on day 5, the slices have a 15 day life).</a:t>
            </a:r>
          </a:p>
          <a:p>
            <a:pPr lvl="1"/>
            <a:endParaRPr lang="en-GB" dirty="0" smtClean="0"/>
          </a:p>
          <a:p>
            <a:pPr lvl="1"/>
            <a:r>
              <a:rPr lang="en-GB" dirty="0" smtClean="0"/>
              <a:t>Underpinned by good Food Safety Management systems i.e. GHP, GMP and HACCP</a:t>
            </a:r>
          </a:p>
          <a:p>
            <a:pPr lvl="1"/>
            <a:endParaRPr lang="en-GB" dirty="0"/>
          </a:p>
          <a:p>
            <a:pPr lvl="1"/>
            <a:r>
              <a:rPr lang="en-GB" dirty="0" smtClean="0"/>
              <a:t>Subjective assessment of operators control</a:t>
            </a:r>
          </a:p>
          <a:p>
            <a:pPr lvl="1"/>
            <a:endParaRPr lang="en-GB" dirty="0"/>
          </a:p>
          <a:p>
            <a:pPr lvl="1"/>
            <a:r>
              <a:rPr lang="en-GB" dirty="0" smtClean="0"/>
              <a:t>Decision </a:t>
            </a:r>
            <a:r>
              <a:rPr lang="en-GB" dirty="0"/>
              <a:t>will also depend on the validity of the original shelf life </a:t>
            </a:r>
            <a:r>
              <a:rPr lang="en-GB" dirty="0" smtClean="0"/>
              <a:t>assignation</a:t>
            </a:r>
            <a:endParaRPr lang="en-GB" dirty="0"/>
          </a:p>
        </p:txBody>
      </p:sp>
    </p:spTree>
    <p:extLst>
      <p:ext uri="{BB962C8B-B14F-4D97-AF65-F5344CB8AC3E}">
        <p14:creationId xmlns:p14="http://schemas.microsoft.com/office/powerpoint/2010/main" val="3777348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1329" y="1845774"/>
            <a:ext cx="7992888" cy="2831544"/>
          </a:xfrm>
          <a:prstGeom prst="rect">
            <a:avLst/>
          </a:prstGeom>
          <a:noFill/>
        </p:spPr>
        <p:txBody>
          <a:bodyPr wrap="square" rtlCol="0">
            <a:spAutoFit/>
          </a:bodyPr>
          <a:lstStyle/>
          <a:p>
            <a:endParaRPr lang="en-GB" sz="2000" dirty="0">
              <a:latin typeface="Arial"/>
            </a:endParaRPr>
          </a:p>
          <a:p>
            <a:r>
              <a:rPr lang="en-GB" sz="2000" dirty="0" smtClean="0">
                <a:solidFill>
                  <a:srgbClr val="000000"/>
                </a:solidFill>
                <a:latin typeface="Arial"/>
                <a:cs typeface="Arial"/>
              </a:rPr>
              <a:t>“The </a:t>
            </a:r>
            <a:r>
              <a:rPr lang="en-GB" sz="2000" dirty="0">
                <a:solidFill>
                  <a:srgbClr val="000000"/>
                </a:solidFill>
                <a:latin typeface="Arial"/>
                <a:cs typeface="Arial"/>
              </a:rPr>
              <a:t>practice of giving a ‘rolling 10 day shelf-life’ is of great concern. If a VP/MAP product is unwrapped, e.g. for slicing or portioning, and then rewrapped, </a:t>
            </a:r>
            <a:r>
              <a:rPr lang="en-GB" sz="2000" dirty="0">
                <a:solidFill>
                  <a:srgbClr val="FF0000"/>
                </a:solidFill>
                <a:latin typeface="Arial"/>
                <a:cs typeface="Arial"/>
              </a:rPr>
              <a:t>the shelf-life given to the re-wrapped product should not exceed the shelf-life given to the original product</a:t>
            </a:r>
            <a:r>
              <a:rPr lang="en-GB" sz="2000" dirty="0">
                <a:solidFill>
                  <a:srgbClr val="000000"/>
                </a:solidFill>
                <a:latin typeface="Arial"/>
                <a:cs typeface="Arial"/>
              </a:rPr>
              <a:t>. Where the re-wrapped shelf-life is to be greater than 10 days then this ought to be justified with respect to controlling factors to prevent the growth of non-proteolytic </a:t>
            </a:r>
            <a:r>
              <a:rPr lang="en-GB" sz="2000" i="1" dirty="0">
                <a:solidFill>
                  <a:srgbClr val="000000"/>
                </a:solidFill>
                <a:latin typeface="Arial"/>
                <a:cs typeface="Arial"/>
              </a:rPr>
              <a:t>C. botulinum</a:t>
            </a:r>
            <a:r>
              <a:rPr lang="en-GB" sz="2000" i="1" dirty="0" smtClean="0">
                <a:solidFill>
                  <a:srgbClr val="000000"/>
                </a:solidFill>
                <a:latin typeface="Arial"/>
                <a:cs typeface="Arial"/>
              </a:rPr>
              <a:t>.” </a:t>
            </a:r>
            <a:endParaRPr lang="en-GB" sz="2000" i="1" dirty="0">
              <a:solidFill>
                <a:srgbClr val="000000"/>
              </a:solidFill>
              <a:latin typeface="Arial"/>
              <a:cs typeface="Arial"/>
            </a:endParaRPr>
          </a:p>
          <a:p>
            <a:endParaRPr lang="en-GB" dirty="0">
              <a:latin typeface="Arial"/>
            </a:endParaRPr>
          </a:p>
        </p:txBody>
      </p:sp>
      <p:sp>
        <p:nvSpPr>
          <p:cNvPr id="5" name="TextBox 4"/>
          <p:cNvSpPr txBox="1"/>
          <p:nvPr/>
        </p:nvSpPr>
        <p:spPr>
          <a:xfrm>
            <a:off x="730176" y="4940300"/>
            <a:ext cx="3528392" cy="369332"/>
          </a:xfrm>
          <a:prstGeom prst="rect">
            <a:avLst/>
          </a:prstGeom>
          <a:noFill/>
        </p:spPr>
        <p:txBody>
          <a:bodyPr wrap="square" rtlCol="0">
            <a:spAutoFit/>
          </a:bodyPr>
          <a:lstStyle/>
          <a:p>
            <a:r>
              <a:rPr lang="en-GB" dirty="0" smtClean="0">
                <a:latin typeface="Arial"/>
                <a:cs typeface="Arial"/>
              </a:rPr>
              <a:t>2008 FSA VP Guidance:</a:t>
            </a:r>
            <a:endParaRPr lang="en-GB" dirty="0">
              <a:latin typeface="Arial"/>
              <a:cs typeface="Arial"/>
            </a:endParaRPr>
          </a:p>
        </p:txBody>
      </p:sp>
    </p:spTree>
    <p:extLst>
      <p:ext uri="{BB962C8B-B14F-4D97-AF65-F5344CB8AC3E}">
        <p14:creationId xmlns:p14="http://schemas.microsoft.com/office/powerpoint/2010/main" val="2047772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042988" y="1899400"/>
            <a:ext cx="8101012" cy="928688"/>
          </a:xfrm>
        </p:spPr>
        <p:txBody>
          <a:bodyPr>
            <a:noAutofit/>
          </a:bodyPr>
          <a:lstStyle/>
          <a:p>
            <a:r>
              <a:rPr lang="en-GB" sz="3600" dirty="0" smtClean="0"/>
              <a:t>My product doesn’t meet any of the 10-day criteria, do I have to go to the expense of a challenge test?</a:t>
            </a:r>
          </a:p>
        </p:txBody>
      </p:sp>
      <p:sp>
        <p:nvSpPr>
          <p:cNvPr id="29699" name="Content Placeholder 2"/>
          <p:cNvSpPr>
            <a:spLocks noGrp="1"/>
          </p:cNvSpPr>
          <p:nvPr>
            <p:ph idx="1"/>
          </p:nvPr>
        </p:nvSpPr>
        <p:spPr>
          <a:xfrm>
            <a:off x="692150" y="3068638"/>
            <a:ext cx="7670800" cy="2955925"/>
          </a:xfrm>
        </p:spPr>
        <p:txBody>
          <a:bodyPr>
            <a:normAutofit lnSpcReduction="10000"/>
          </a:bodyPr>
          <a:lstStyle/>
          <a:p>
            <a:endParaRPr lang="en-GB" dirty="0" smtClean="0"/>
          </a:p>
          <a:p>
            <a:r>
              <a:rPr lang="en-GB" dirty="0" smtClean="0"/>
              <a:t>Alternatives to the ‘10 day rule’</a:t>
            </a:r>
          </a:p>
          <a:p>
            <a:pPr lvl="1"/>
            <a:r>
              <a:rPr lang="en-GB" i="1" dirty="0" smtClean="0"/>
              <a:t>C. botulinum </a:t>
            </a:r>
            <a:r>
              <a:rPr lang="en-GB" dirty="0" smtClean="0"/>
              <a:t>will not grow below 3°C</a:t>
            </a:r>
          </a:p>
          <a:p>
            <a:pPr lvl="1"/>
            <a:r>
              <a:rPr lang="en-GB" dirty="0" smtClean="0"/>
              <a:t>Superchill/deep chill</a:t>
            </a:r>
          </a:p>
          <a:p>
            <a:pPr lvl="1"/>
            <a:r>
              <a:rPr lang="en-GB" dirty="0" smtClean="0"/>
              <a:t>Freeze</a:t>
            </a:r>
          </a:p>
          <a:p>
            <a:pPr lvl="1"/>
            <a:r>
              <a:rPr lang="en-GB" dirty="0" smtClean="0"/>
              <a:t>Modelling</a:t>
            </a:r>
          </a:p>
          <a:p>
            <a:pPr lvl="1"/>
            <a:r>
              <a:rPr lang="en-GB" dirty="0" smtClean="0"/>
              <a:t>Challenge testing</a:t>
            </a:r>
          </a:p>
          <a:p>
            <a:pPr lvl="1"/>
            <a:r>
              <a:rPr lang="en-GB" dirty="0" smtClean="0"/>
              <a:t>Risk assessment</a:t>
            </a:r>
          </a:p>
        </p:txBody>
      </p:sp>
    </p:spTree>
    <p:extLst>
      <p:ext uri="{BB962C8B-B14F-4D97-AF65-F5344CB8AC3E}">
        <p14:creationId xmlns:p14="http://schemas.microsoft.com/office/powerpoint/2010/main" val="1882583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36" y="1821509"/>
            <a:ext cx="8553746" cy="781901"/>
          </a:xfrm>
        </p:spPr>
        <p:txBody>
          <a:bodyPr>
            <a:noAutofit/>
          </a:bodyPr>
          <a:lstStyle/>
          <a:p>
            <a:r>
              <a:rPr lang="en-US" sz="3200" b="1" i="1" dirty="0" smtClean="0"/>
              <a:t>Listeria </a:t>
            </a:r>
            <a:r>
              <a:rPr lang="en-US" sz="3200" b="1" i="1" dirty="0" err="1" smtClean="0"/>
              <a:t>monocytogenes</a:t>
            </a:r>
            <a:r>
              <a:rPr lang="en-US" sz="3200" b="1" i="1" dirty="0" smtClean="0"/>
              <a:t> </a:t>
            </a:r>
            <a:r>
              <a:rPr lang="en-US" sz="3200" b="1" dirty="0" smtClean="0"/>
              <a:t>and shelf life (SL)</a:t>
            </a:r>
            <a:endParaRPr lang="en-US" sz="3200" b="1" dirty="0"/>
          </a:p>
        </p:txBody>
      </p:sp>
      <p:sp>
        <p:nvSpPr>
          <p:cNvPr id="3" name="Content Placeholder 2"/>
          <p:cNvSpPr>
            <a:spLocks noGrp="1"/>
          </p:cNvSpPr>
          <p:nvPr>
            <p:ph idx="1"/>
          </p:nvPr>
        </p:nvSpPr>
        <p:spPr/>
        <p:txBody>
          <a:bodyPr/>
          <a:lstStyle/>
          <a:p>
            <a:r>
              <a:rPr lang="en-US" dirty="0" smtClean="0"/>
              <a:t>Is there evidence that the organism is unable to grow? I.e.</a:t>
            </a:r>
          </a:p>
          <a:p>
            <a:pPr lvl="1"/>
            <a:r>
              <a:rPr lang="en-US" dirty="0" smtClean="0"/>
              <a:t>Intrinsic (or extrinsic) factors preclude growth, on own or in combination</a:t>
            </a:r>
          </a:p>
          <a:p>
            <a:pPr lvl="1"/>
            <a:r>
              <a:rPr lang="en-US" dirty="0" smtClean="0"/>
              <a:t>Backed up by references/models/data</a:t>
            </a:r>
          </a:p>
          <a:p>
            <a:pPr lvl="1"/>
            <a:r>
              <a:rPr lang="en-US" dirty="0" err="1" smtClean="0"/>
              <a:t>L.m</a:t>
            </a:r>
            <a:r>
              <a:rPr lang="en-US" dirty="0" smtClean="0"/>
              <a:t>. not the limit for SL – must meet criteria specified</a:t>
            </a:r>
          </a:p>
          <a:p>
            <a:r>
              <a:rPr lang="en-US" dirty="0" smtClean="0"/>
              <a:t>If growth is possible:</a:t>
            </a:r>
          </a:p>
          <a:p>
            <a:pPr lvl="1"/>
            <a:r>
              <a:rPr lang="en-US" dirty="0" smtClean="0"/>
              <a:t>SL determined by requirement to maintain level &lt;100cfu/g</a:t>
            </a:r>
          </a:p>
          <a:p>
            <a:pPr lvl="1"/>
            <a:r>
              <a:rPr lang="en-US" dirty="0" smtClean="0"/>
              <a:t>Demonstrated to ‘satisfaction of competent authority’</a:t>
            </a:r>
          </a:p>
          <a:p>
            <a:r>
              <a:rPr lang="en-US" dirty="0" smtClean="0"/>
              <a:t>If not demonstrated, absence criteria apply</a:t>
            </a:r>
          </a:p>
          <a:p>
            <a:pPr lvl="1"/>
            <a:endParaRPr lang="en-US" dirty="0" smtClean="0"/>
          </a:p>
          <a:p>
            <a:pPr lvl="1"/>
            <a:endParaRPr lang="en-US" dirty="0"/>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29634399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8941" y="1620000"/>
            <a:ext cx="8481673" cy="928686"/>
          </a:xfrm>
        </p:spPr>
        <p:txBody>
          <a:bodyPr/>
          <a:lstStyle/>
          <a:p>
            <a:pPr algn="ctr"/>
            <a:r>
              <a:rPr lang="en-GB" b="1" dirty="0" smtClean="0"/>
              <a:t>Challenge Testing</a:t>
            </a:r>
            <a:endParaRPr lang="en-GB" b="1" dirty="0"/>
          </a:p>
        </p:txBody>
      </p:sp>
      <p:sp>
        <p:nvSpPr>
          <p:cNvPr id="3" name="TextBox 2"/>
          <p:cNvSpPr txBox="1"/>
          <p:nvPr/>
        </p:nvSpPr>
        <p:spPr>
          <a:xfrm>
            <a:off x="787400" y="2641600"/>
            <a:ext cx="7747000" cy="4154983"/>
          </a:xfrm>
          <a:prstGeom prst="rect">
            <a:avLst/>
          </a:prstGeom>
          <a:noFill/>
        </p:spPr>
        <p:txBody>
          <a:bodyPr wrap="square" rtlCol="0">
            <a:spAutoFit/>
          </a:bodyPr>
          <a:lstStyle/>
          <a:p>
            <a:pPr marL="285750" indent="-285750">
              <a:buFont typeface="Arial"/>
              <a:buChar char="•"/>
            </a:pPr>
            <a:r>
              <a:rPr lang="en-US" sz="2000" dirty="0" smtClean="0">
                <a:latin typeface="Arial"/>
                <a:cs typeface="Arial"/>
              </a:rPr>
              <a:t>Laboratory simulation of microbe fate over a product’s life</a:t>
            </a:r>
          </a:p>
          <a:p>
            <a:pPr marL="285750" indent="-285750">
              <a:buFont typeface="Arial"/>
              <a:buChar char="•"/>
            </a:pPr>
            <a:endParaRPr lang="en-US" sz="2000" dirty="0" smtClean="0">
              <a:latin typeface="Arial"/>
              <a:cs typeface="Arial"/>
            </a:endParaRPr>
          </a:p>
          <a:p>
            <a:pPr marL="285750" indent="-285750">
              <a:buFont typeface="Arial"/>
              <a:buChar char="•"/>
            </a:pPr>
            <a:r>
              <a:rPr lang="en-US" sz="2000" dirty="0" smtClean="0">
                <a:latin typeface="Arial"/>
                <a:cs typeface="Arial"/>
              </a:rPr>
              <a:t>Inoculation of specific organisms likely to occur (and limit SL), or validated surrogate(s) that are representative</a:t>
            </a:r>
          </a:p>
          <a:p>
            <a:pPr marL="285750" indent="-285750">
              <a:buFont typeface="Arial"/>
              <a:buChar char="•"/>
            </a:pPr>
            <a:endParaRPr lang="en-US" sz="2000" dirty="0" smtClean="0">
              <a:latin typeface="Arial"/>
              <a:cs typeface="Arial"/>
            </a:endParaRPr>
          </a:p>
          <a:p>
            <a:pPr marL="285750" indent="-285750">
              <a:buFont typeface="Arial"/>
              <a:buChar char="•"/>
            </a:pPr>
            <a:r>
              <a:rPr lang="en-US" sz="2000" dirty="0" smtClean="0">
                <a:latin typeface="Arial"/>
                <a:cs typeface="Arial"/>
              </a:rPr>
              <a:t>Sampled at specific intervals (including end of SL) to determine survival/growth</a:t>
            </a:r>
          </a:p>
          <a:p>
            <a:pPr marL="285750" indent="-285750">
              <a:buFont typeface="Arial"/>
              <a:buChar char="•"/>
            </a:pPr>
            <a:endParaRPr lang="en-US" sz="2000" dirty="0" smtClean="0">
              <a:latin typeface="Arial"/>
              <a:cs typeface="Arial"/>
            </a:endParaRPr>
          </a:p>
          <a:p>
            <a:pPr marL="285750" indent="-285750">
              <a:buFont typeface="Arial"/>
              <a:buChar char="•"/>
            </a:pPr>
            <a:r>
              <a:rPr lang="en-US" sz="2000" dirty="0" smtClean="0">
                <a:latin typeface="Arial"/>
                <a:cs typeface="Arial"/>
              </a:rPr>
              <a:t>Storage conditions appropriate for product, including foreseeable misuse</a:t>
            </a:r>
          </a:p>
          <a:p>
            <a:pPr marL="285750" indent="-285750">
              <a:buFont typeface="Arial"/>
              <a:buChar char="•"/>
            </a:pPr>
            <a:endParaRPr lang="en-US" sz="2000" dirty="0" smtClean="0">
              <a:latin typeface="Arial"/>
              <a:cs typeface="Arial"/>
            </a:endParaRPr>
          </a:p>
          <a:p>
            <a:pPr marL="285750" indent="-285750">
              <a:buFont typeface="Arial"/>
              <a:buChar char="•"/>
            </a:pPr>
            <a:r>
              <a:rPr lang="en-US" sz="2000" dirty="0" smtClean="0">
                <a:latin typeface="Arial"/>
                <a:cs typeface="Arial"/>
              </a:rPr>
              <a:t>Expensive</a:t>
            </a:r>
          </a:p>
          <a:p>
            <a:pPr marL="285750" indent="-285750">
              <a:buFont typeface="Arial"/>
              <a:buChar char="•"/>
            </a:pPr>
            <a:endParaRPr lang="en-US" sz="2400" dirty="0">
              <a:latin typeface="Arial"/>
            </a:endParaRPr>
          </a:p>
        </p:txBody>
      </p:sp>
    </p:spTree>
    <p:extLst>
      <p:ext uri="{BB962C8B-B14F-4D97-AF65-F5344CB8AC3E}">
        <p14:creationId xmlns:p14="http://schemas.microsoft.com/office/powerpoint/2010/main" val="72592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0000"/>
            <a:ext cx="8750614" cy="928686"/>
          </a:xfrm>
        </p:spPr>
        <p:txBody>
          <a:bodyPr/>
          <a:lstStyle/>
          <a:p>
            <a:r>
              <a:rPr lang="en-GB" b="1" dirty="0" smtClean="0"/>
              <a:t>Predictive Modelling</a:t>
            </a:r>
            <a:endParaRPr lang="en-GB" b="1" dirty="0"/>
          </a:p>
        </p:txBody>
      </p:sp>
      <p:sp>
        <p:nvSpPr>
          <p:cNvPr id="3" name="Content Placeholder 2"/>
          <p:cNvSpPr>
            <a:spLocks noGrp="1"/>
          </p:cNvSpPr>
          <p:nvPr>
            <p:ph idx="1"/>
          </p:nvPr>
        </p:nvSpPr>
        <p:spPr>
          <a:xfrm>
            <a:off x="442144" y="2538760"/>
            <a:ext cx="7670614" cy="3524256"/>
          </a:xfrm>
        </p:spPr>
        <p:txBody>
          <a:bodyPr>
            <a:normAutofit lnSpcReduction="10000"/>
          </a:bodyPr>
          <a:lstStyle/>
          <a:p>
            <a:r>
              <a:rPr lang="en-GB" dirty="0" smtClean="0"/>
              <a:t>Swift &amp; cheap</a:t>
            </a:r>
          </a:p>
          <a:p>
            <a:pPr lvl="1"/>
            <a:r>
              <a:rPr lang="en-GB" dirty="0" smtClean="0"/>
              <a:t>Only Temperature, pH and Aw data needed.</a:t>
            </a:r>
          </a:p>
          <a:p>
            <a:r>
              <a:rPr lang="en-GB" dirty="0" smtClean="0"/>
              <a:t>Provides a </a:t>
            </a:r>
            <a:r>
              <a:rPr lang="en-GB" dirty="0" smtClean="0">
                <a:solidFill>
                  <a:srgbClr val="FF0000"/>
                </a:solidFill>
              </a:rPr>
              <a:t>prediction</a:t>
            </a:r>
            <a:r>
              <a:rPr lang="en-GB" dirty="0" smtClean="0"/>
              <a:t> of shelf life for spoilage or pathogenic organisms.</a:t>
            </a:r>
          </a:p>
          <a:p>
            <a:r>
              <a:rPr lang="en-GB" dirty="0" smtClean="0"/>
              <a:t>Does not provide the same level of confidence as a challenge test.</a:t>
            </a:r>
          </a:p>
          <a:p>
            <a:r>
              <a:rPr lang="en-GB" dirty="0" smtClean="0"/>
              <a:t>Often used during NPD (new product development) as confirmation of the effects of recipe changes.</a:t>
            </a:r>
          </a:p>
        </p:txBody>
      </p:sp>
      <p:pic>
        <p:nvPicPr>
          <p:cNvPr id="4" name="Picture 3"/>
          <p:cNvPicPr>
            <a:picLocks noChangeAspect="1" noChangeArrowheads="1"/>
          </p:cNvPicPr>
          <p:nvPr/>
        </p:nvPicPr>
        <p:blipFill>
          <a:blip r:embed="rId2" cstate="print"/>
          <a:srcRect/>
          <a:stretch>
            <a:fillRect/>
          </a:stretch>
        </p:blipFill>
        <p:spPr bwMode="auto">
          <a:xfrm>
            <a:off x="6436296" y="582464"/>
            <a:ext cx="2707704" cy="1404712"/>
          </a:xfrm>
          <a:prstGeom prst="rect">
            <a:avLst/>
          </a:prstGeom>
          <a:noFill/>
          <a:ln w="9525">
            <a:noFill/>
            <a:miter lim="800000"/>
            <a:headEnd/>
            <a:tailEnd/>
          </a:ln>
        </p:spPr>
      </p:pic>
    </p:spTree>
    <p:extLst>
      <p:ext uri="{BB962C8B-B14F-4D97-AF65-F5344CB8AC3E}">
        <p14:creationId xmlns:p14="http://schemas.microsoft.com/office/powerpoint/2010/main" val="97426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00" y="1658100"/>
            <a:ext cx="9144000" cy="928686"/>
          </a:xfrm>
        </p:spPr>
        <p:txBody>
          <a:bodyPr>
            <a:normAutofit fontScale="90000"/>
          </a:bodyPr>
          <a:lstStyle/>
          <a:p>
            <a:r>
              <a:rPr lang="en-GB" sz="4000" dirty="0" smtClean="0"/>
              <a:t>Is a predictive model good enough to be confident of safety?</a:t>
            </a:r>
            <a:endParaRPr lang="en-GB" sz="4000" dirty="0"/>
          </a:p>
        </p:txBody>
      </p:sp>
      <p:sp>
        <p:nvSpPr>
          <p:cNvPr id="3" name="Content Placeholder 2"/>
          <p:cNvSpPr>
            <a:spLocks noGrp="1"/>
          </p:cNvSpPr>
          <p:nvPr>
            <p:ph idx="1"/>
          </p:nvPr>
        </p:nvSpPr>
        <p:spPr>
          <a:xfrm>
            <a:off x="658168" y="2852440"/>
            <a:ext cx="7670614" cy="3524256"/>
          </a:xfrm>
        </p:spPr>
        <p:txBody>
          <a:bodyPr>
            <a:normAutofit fontScale="92500" lnSpcReduction="20000"/>
          </a:bodyPr>
          <a:lstStyle/>
          <a:p>
            <a:endParaRPr lang="en-GB" dirty="0" smtClean="0"/>
          </a:p>
          <a:p>
            <a:r>
              <a:rPr lang="en-GB" dirty="0" smtClean="0"/>
              <a:t>Models tend to be ‘fail safe’ rather than ‘fail dangerous’ i.e. give conservative estimates of shelf life.</a:t>
            </a:r>
          </a:p>
          <a:p>
            <a:endParaRPr lang="en-GB" dirty="0" smtClean="0"/>
          </a:p>
          <a:p>
            <a:r>
              <a:rPr lang="en-GB" dirty="0" smtClean="0"/>
              <a:t>Trusted models, sources e.g.</a:t>
            </a:r>
          </a:p>
          <a:p>
            <a:pPr lvl="1"/>
            <a:r>
              <a:rPr lang="en-GB" dirty="0" smtClean="0"/>
              <a:t>IFR </a:t>
            </a:r>
            <a:r>
              <a:rPr lang="en-GB" dirty="0" err="1" smtClean="0"/>
              <a:t>Combase</a:t>
            </a:r>
            <a:r>
              <a:rPr lang="en-GB" dirty="0" smtClean="0"/>
              <a:t> </a:t>
            </a:r>
            <a:r>
              <a:rPr lang="en-GB" dirty="0"/>
              <a:t>(</a:t>
            </a:r>
            <a:r>
              <a:rPr lang="en-GB" dirty="0">
                <a:hlinkClick r:id="rId2"/>
              </a:rPr>
              <a:t>http://www.combase.cc/</a:t>
            </a:r>
            <a:r>
              <a:rPr lang="en-GB" dirty="0" smtClean="0"/>
              <a:t>)</a:t>
            </a:r>
          </a:p>
          <a:p>
            <a:pPr lvl="1"/>
            <a:r>
              <a:rPr lang="en-GB" dirty="0" smtClean="0"/>
              <a:t>USDA Pathogen </a:t>
            </a:r>
            <a:r>
              <a:rPr lang="en-GB" dirty="0" err="1" smtClean="0"/>
              <a:t>Modeling</a:t>
            </a:r>
            <a:r>
              <a:rPr lang="en-GB" dirty="0"/>
              <a:t> Program (</a:t>
            </a:r>
            <a:r>
              <a:rPr lang="en-GB" dirty="0">
                <a:hlinkClick r:id="rId3"/>
              </a:rPr>
              <a:t>http://pmp.errc.ars.usda.gov/</a:t>
            </a:r>
            <a:r>
              <a:rPr lang="en-GB" dirty="0" smtClean="0">
                <a:hlinkClick r:id="rId3"/>
              </a:rPr>
              <a:t>PMPOnline.aspx</a:t>
            </a:r>
            <a:r>
              <a:rPr lang="en-GB" dirty="0" smtClean="0"/>
              <a:t>)</a:t>
            </a:r>
          </a:p>
          <a:p>
            <a:pPr marL="0" indent="0">
              <a:buNone/>
            </a:pPr>
            <a:endParaRPr lang="en-GB" dirty="0" smtClean="0"/>
          </a:p>
          <a:p>
            <a:r>
              <a:rPr lang="en-GB" dirty="0" smtClean="0"/>
              <a:t>Wise to compare outputs, understand limitations</a:t>
            </a:r>
            <a:endParaRPr lang="en-GB" dirty="0"/>
          </a:p>
          <a:p>
            <a:endParaRPr lang="en-GB" dirty="0" smtClean="0"/>
          </a:p>
          <a:p>
            <a:pPr marL="0" indent="0">
              <a:buNone/>
            </a:pPr>
            <a:endParaRPr lang="en-GB" dirty="0" smtClean="0"/>
          </a:p>
        </p:txBody>
      </p:sp>
    </p:spTree>
    <p:extLst>
      <p:ext uri="{BB962C8B-B14F-4D97-AF65-F5344CB8AC3E}">
        <p14:creationId xmlns:p14="http://schemas.microsoft.com/office/powerpoint/2010/main" val="40351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Risk Assessment</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Paper exercise that can incorporate literature findings, predictive models and challenge test data</a:t>
            </a:r>
          </a:p>
          <a:p>
            <a:endParaRPr lang="en-US" dirty="0" smtClean="0"/>
          </a:p>
          <a:p>
            <a:r>
              <a:rPr lang="en-US" dirty="0" smtClean="0"/>
              <a:t>Outlines the relevant hazards, their ability to grow to levels that could cause illness</a:t>
            </a:r>
          </a:p>
          <a:p>
            <a:endParaRPr lang="en-US" dirty="0" smtClean="0"/>
          </a:p>
          <a:p>
            <a:r>
              <a:rPr lang="en-US" dirty="0" smtClean="0"/>
              <a:t>Underpins operator HACCP plans, and/or decisions on food safety management controls</a:t>
            </a:r>
          </a:p>
          <a:p>
            <a:endParaRPr lang="en-US" dirty="0" smtClean="0"/>
          </a:p>
          <a:p>
            <a:r>
              <a:rPr lang="en-US" dirty="0" smtClean="0"/>
              <a:t>Responsibility of FBO, but EHO understanding required</a:t>
            </a:r>
            <a:endParaRPr lang="en-US" dirty="0"/>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2348619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 y="2706641"/>
            <a:ext cx="9143999" cy="1569660"/>
          </a:xfrm>
          <a:prstGeom prst="rect">
            <a:avLst/>
          </a:prstGeom>
          <a:noFill/>
        </p:spPr>
        <p:txBody>
          <a:bodyPr wrap="square" rtlCol="0">
            <a:spAutoFit/>
          </a:bodyPr>
          <a:lstStyle/>
          <a:p>
            <a:pPr algn="ctr"/>
            <a:r>
              <a:rPr lang="en-US" sz="4800" b="1" dirty="0" smtClean="0">
                <a:solidFill>
                  <a:srgbClr val="385723"/>
                </a:solidFill>
                <a:latin typeface="Arial"/>
              </a:rPr>
              <a:t>GUIDANCE FOR FOOD ENFORCEMENT OFFICERS</a:t>
            </a:r>
            <a:endParaRPr lang="en-US" sz="4800" b="1" dirty="0">
              <a:solidFill>
                <a:srgbClr val="385723"/>
              </a:solidFill>
              <a:latin typeface="Arial"/>
            </a:endParaRPr>
          </a:p>
        </p:txBody>
      </p:sp>
    </p:spTree>
    <p:extLst>
      <p:ext uri="{BB962C8B-B14F-4D97-AF65-F5344CB8AC3E}">
        <p14:creationId xmlns:p14="http://schemas.microsoft.com/office/powerpoint/2010/main" val="340975904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Rectangle 2"/>
          <p:cNvSpPr/>
          <p:nvPr/>
        </p:nvSpPr>
        <p:spPr>
          <a:xfrm>
            <a:off x="333559" y="1496905"/>
            <a:ext cx="8634040" cy="4985980"/>
          </a:xfrm>
          <a:prstGeom prst="rect">
            <a:avLst/>
          </a:prstGeom>
        </p:spPr>
        <p:txBody>
          <a:bodyPr wrap="square">
            <a:spAutoFit/>
          </a:bodyPr>
          <a:lstStyle/>
          <a:p>
            <a:endParaRPr lang="en-GB" dirty="0" smtClean="0">
              <a:solidFill>
                <a:srgbClr val="00B0F0"/>
              </a:solidFill>
              <a:latin typeface="Arial"/>
            </a:endParaRPr>
          </a:p>
          <a:p>
            <a:pPr marL="342900" indent="-342900">
              <a:buFont typeface="Arial"/>
              <a:buChar char="•"/>
            </a:pPr>
            <a:r>
              <a:rPr lang="en-GB" sz="2000" dirty="0" smtClean="0">
                <a:solidFill>
                  <a:srgbClr val="000000"/>
                </a:solidFill>
                <a:latin typeface="Arial"/>
                <a:cs typeface="Arial"/>
              </a:rPr>
              <a:t>Powers exist in the Food Hygiene (England) Regulations 2013 and equivalent legislation in Scotland, Wales and Northern Ireland, to issue a hygiene emergency prohibition notice where there is evidence that there is an imminent risk to consumers. </a:t>
            </a:r>
          </a:p>
          <a:p>
            <a:pPr marL="342900" indent="-342900">
              <a:buFont typeface="Arial"/>
              <a:buChar char="•"/>
            </a:pPr>
            <a:r>
              <a:rPr lang="en-GB" sz="2000" dirty="0" smtClean="0">
                <a:solidFill>
                  <a:srgbClr val="000000"/>
                </a:solidFill>
                <a:latin typeface="Arial"/>
                <a:cs typeface="Arial"/>
              </a:rPr>
              <a:t>Before considering such action, the local authority should consider the advice contained in this document and other references therein and seek advice of an appropriate expert who may be able to provide evidence in court on behalf of the authority if their action is challenged. </a:t>
            </a:r>
          </a:p>
          <a:p>
            <a:pPr marL="342900" indent="-342900">
              <a:buFont typeface="Arial"/>
              <a:buChar char="•"/>
            </a:pPr>
            <a:r>
              <a:rPr lang="en-GB" sz="2000" dirty="0" smtClean="0">
                <a:solidFill>
                  <a:srgbClr val="000000"/>
                </a:solidFill>
                <a:latin typeface="Arial"/>
                <a:cs typeface="Arial"/>
              </a:rPr>
              <a:t>The seizure of food and the possibility of product recall would also need to be considered. In considering whether enforcement action is appropriate or necessary it should be recognised that the advice of the Advisory Committee for the Microbiological Safety of Food (ACMSF) is based on best scientific advice and industry practice. </a:t>
            </a:r>
          </a:p>
          <a:p>
            <a:pPr marL="342900" indent="-342900">
              <a:buFont typeface="Arial"/>
              <a:buChar char="•"/>
            </a:pPr>
            <a:r>
              <a:rPr lang="en-GB" sz="2000" dirty="0" smtClean="0">
                <a:solidFill>
                  <a:srgbClr val="000000"/>
                </a:solidFill>
                <a:latin typeface="Arial"/>
                <a:cs typeface="Arial"/>
              </a:rPr>
              <a:t>There is no specific law across the EU, in the UK or other Member States</a:t>
            </a:r>
            <a:r>
              <a:rPr lang="en-GB" sz="2000" dirty="0">
                <a:solidFill>
                  <a:srgbClr val="000000"/>
                </a:solidFill>
                <a:latin typeface="Arial"/>
                <a:cs typeface="Arial"/>
              </a:rPr>
              <a:t>, that covers the use of VP/MAP </a:t>
            </a:r>
            <a:r>
              <a:rPr lang="en-GB" sz="2000" dirty="0" smtClean="0">
                <a:solidFill>
                  <a:srgbClr val="000000"/>
                </a:solidFill>
                <a:latin typeface="Arial"/>
                <a:cs typeface="Arial"/>
              </a:rPr>
              <a:t>technology. </a:t>
            </a:r>
            <a:endParaRPr lang="en-GB" sz="2000" i="1" dirty="0">
              <a:solidFill>
                <a:srgbClr val="000000"/>
              </a:solidFill>
              <a:latin typeface="Arial"/>
              <a:cs typeface="Arial"/>
            </a:endParaRPr>
          </a:p>
        </p:txBody>
      </p:sp>
    </p:spTree>
    <p:extLst>
      <p:ext uri="{BB962C8B-B14F-4D97-AF65-F5344CB8AC3E}">
        <p14:creationId xmlns:p14="http://schemas.microsoft.com/office/powerpoint/2010/main" val="14036297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9176" y="1620000"/>
            <a:ext cx="8871824" cy="1143000"/>
          </a:xfrm>
        </p:spPr>
        <p:txBody>
          <a:bodyPr>
            <a:normAutofit fontScale="90000"/>
          </a:bodyPr>
          <a:lstStyle/>
          <a:p>
            <a:pPr algn="ctr"/>
            <a:r>
              <a:rPr lang="en-GB" b="1" dirty="0">
                <a:latin typeface="Arial" charset="0"/>
              </a:rPr>
              <a:t>Controlled Atmosphere (CA) Storage</a:t>
            </a:r>
          </a:p>
        </p:txBody>
      </p:sp>
      <p:sp>
        <p:nvSpPr>
          <p:cNvPr id="7171" name="Rectangle 3"/>
          <p:cNvSpPr>
            <a:spLocks noGrp="1" noChangeArrowheads="1"/>
          </p:cNvSpPr>
          <p:nvPr>
            <p:ph type="body" idx="1"/>
          </p:nvPr>
        </p:nvSpPr>
        <p:spPr>
          <a:xfrm>
            <a:off x="194235" y="3008446"/>
            <a:ext cx="8845177" cy="3524250"/>
          </a:xfrm>
        </p:spPr>
        <p:txBody>
          <a:bodyPr>
            <a:normAutofit lnSpcReduction="10000"/>
          </a:bodyPr>
          <a:lstStyle/>
          <a:p>
            <a:pPr>
              <a:buFontTx/>
              <a:buNone/>
            </a:pPr>
            <a:r>
              <a:rPr lang="en-GB" dirty="0">
                <a:latin typeface="Arial" charset="0"/>
              </a:rPr>
              <a:t>	</a:t>
            </a:r>
            <a:r>
              <a:rPr lang="en-GB" sz="3000" dirty="0">
                <a:latin typeface="Arial" charset="0"/>
              </a:rPr>
              <a:t>CA Storage is a procedure where the gas within the chamber (or pack) is maintained at specific pre-set ratios</a:t>
            </a:r>
          </a:p>
          <a:p>
            <a:pPr>
              <a:buFontTx/>
              <a:buNone/>
            </a:pPr>
            <a:r>
              <a:rPr lang="en-GB" sz="3000" dirty="0">
                <a:latin typeface="Arial" charset="0"/>
              </a:rPr>
              <a:t>	</a:t>
            </a:r>
            <a:endParaRPr lang="en-GB" sz="3000" dirty="0" smtClean="0">
              <a:latin typeface="Arial" charset="0"/>
            </a:endParaRPr>
          </a:p>
          <a:p>
            <a:pPr>
              <a:buFontTx/>
              <a:buNone/>
            </a:pPr>
            <a:r>
              <a:rPr lang="en-GB" sz="3000" dirty="0" smtClean="0">
                <a:latin typeface="Arial" charset="0"/>
              </a:rPr>
              <a:t>  Controlled </a:t>
            </a:r>
            <a:r>
              <a:rPr lang="en-GB" sz="3000" dirty="0">
                <a:latin typeface="Arial" charset="0"/>
              </a:rPr>
              <a:t>atmosphere storage is utilised by large </a:t>
            </a:r>
            <a:r>
              <a:rPr lang="en-GB" sz="2800" dirty="0">
                <a:latin typeface="Arial" charset="0"/>
              </a:rPr>
              <a:t>warehouses</a:t>
            </a:r>
            <a:r>
              <a:rPr lang="en-GB" sz="3000" dirty="0">
                <a:latin typeface="Arial" charset="0"/>
              </a:rPr>
              <a:t> and shipping companies to maintain a constant gas equilibrium within the storage </a:t>
            </a:r>
            <a:r>
              <a:rPr lang="en-GB" sz="3000" dirty="0" smtClean="0">
                <a:latin typeface="Arial" charset="0"/>
              </a:rPr>
              <a:t>area e.g. for fruit/veg</a:t>
            </a:r>
            <a:endParaRPr lang="en-GB" sz="30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Rectangle 2"/>
          <p:cNvSpPr/>
          <p:nvPr/>
        </p:nvSpPr>
        <p:spPr>
          <a:xfrm>
            <a:off x="269413" y="2274838"/>
            <a:ext cx="8261994" cy="3108544"/>
          </a:xfrm>
          <a:prstGeom prst="rect">
            <a:avLst/>
          </a:prstGeom>
        </p:spPr>
        <p:txBody>
          <a:bodyPr wrap="square">
            <a:spAutoFit/>
          </a:bodyPr>
          <a:lstStyle/>
          <a:p>
            <a:r>
              <a:rPr lang="en-GB" sz="2800" dirty="0">
                <a:latin typeface="Arial"/>
              </a:rPr>
              <a:t>An FBO must be able to identify the hazards associated with their business and the methods to control those hazards and reflect these in the business’s HACCP based food safety management system. Reference to the decision tree will identify those factors that need to be taken into account when a VP/MAP product is repacked. </a:t>
            </a:r>
            <a:endParaRPr lang="en-GB" sz="2800" i="1" dirty="0">
              <a:latin typeface="Arial"/>
            </a:endParaRPr>
          </a:p>
        </p:txBody>
      </p:sp>
    </p:spTree>
    <p:extLst>
      <p:ext uri="{BB962C8B-B14F-4D97-AF65-F5344CB8AC3E}">
        <p14:creationId xmlns:p14="http://schemas.microsoft.com/office/powerpoint/2010/main" val="229012713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231240" y="1069952"/>
            <a:ext cx="8326138" cy="9325627"/>
          </a:xfrm>
          <a:prstGeom prst="rect">
            <a:avLst/>
          </a:prstGeom>
          <a:noFill/>
        </p:spPr>
        <p:txBody>
          <a:bodyPr wrap="square" rtlCol="0">
            <a:spAutoFit/>
          </a:bodyPr>
          <a:lstStyle/>
          <a:p>
            <a:endParaRPr lang="en-US" dirty="0" smtClean="0">
              <a:latin typeface="Arial"/>
            </a:endParaRPr>
          </a:p>
          <a:p>
            <a:endParaRPr lang="en-US" sz="2800" dirty="0" smtClean="0">
              <a:solidFill>
                <a:srgbClr val="385723"/>
              </a:solidFill>
              <a:latin typeface="Arial"/>
            </a:endParaRPr>
          </a:p>
          <a:p>
            <a:r>
              <a:rPr lang="en-US" sz="3200" dirty="0" smtClean="0">
                <a:solidFill>
                  <a:srgbClr val="385723"/>
                </a:solidFill>
                <a:latin typeface="Arial"/>
                <a:cs typeface="Arial"/>
              </a:rPr>
              <a:t>Legislation:</a:t>
            </a:r>
          </a:p>
          <a:p>
            <a:endParaRPr lang="en-US" sz="3200" dirty="0">
              <a:latin typeface="Arial"/>
              <a:cs typeface="Arial"/>
            </a:endParaRPr>
          </a:p>
          <a:p>
            <a:pPr marL="285750" indent="-285750">
              <a:buFont typeface="Arial"/>
              <a:buChar char="•"/>
            </a:pPr>
            <a:r>
              <a:rPr lang="en-US" sz="3200" dirty="0" smtClean="0">
                <a:latin typeface="Arial"/>
                <a:cs typeface="Arial"/>
              </a:rPr>
              <a:t>Food Safety Act 1990</a:t>
            </a:r>
          </a:p>
          <a:p>
            <a:pPr marL="285750" indent="-285750">
              <a:buFont typeface="Arial"/>
              <a:buChar char="•"/>
            </a:pPr>
            <a:r>
              <a:rPr lang="en-US" sz="3200" dirty="0" smtClean="0">
                <a:latin typeface="Arial"/>
                <a:cs typeface="Arial"/>
              </a:rPr>
              <a:t>The Food Hygiene Regulations 2013</a:t>
            </a:r>
          </a:p>
          <a:p>
            <a:endParaRPr lang="en-US" sz="3200" dirty="0" smtClean="0">
              <a:latin typeface="Arial"/>
              <a:cs typeface="Arial"/>
            </a:endParaRPr>
          </a:p>
          <a:p>
            <a:r>
              <a:rPr lang="en-US" sz="3200" dirty="0" smtClean="0">
                <a:latin typeface="Arial"/>
                <a:cs typeface="Arial"/>
              </a:rPr>
              <a:t>Relevant Codes Of Practice</a:t>
            </a:r>
            <a:endParaRPr lang="en-US" sz="3200" dirty="0">
              <a:latin typeface="Arial"/>
              <a:cs typeface="Arial"/>
            </a:endParaRPr>
          </a:p>
          <a:p>
            <a:endParaRPr lang="en-US" sz="3200" dirty="0">
              <a:latin typeface="Arial"/>
              <a:cs typeface="Arial"/>
            </a:endParaRPr>
          </a:p>
          <a:p>
            <a:pPr marL="285750" indent="-285750">
              <a:buFont typeface="Arial"/>
              <a:buChar char="•"/>
            </a:pPr>
            <a:r>
              <a:rPr lang="en-US" sz="3200" dirty="0" smtClean="0">
                <a:latin typeface="Arial"/>
                <a:cs typeface="Arial"/>
              </a:rPr>
              <a:t>Food Law Code of Practice 2015</a:t>
            </a:r>
          </a:p>
          <a:p>
            <a:endParaRPr lang="en-US" sz="2800" dirty="0">
              <a:latin typeface="Arial"/>
            </a:endParaRPr>
          </a:p>
          <a:p>
            <a:endParaRPr lang="en-US" dirty="0" smtClean="0">
              <a:latin typeface="Arial"/>
            </a:endParaRPr>
          </a:p>
          <a:p>
            <a:endParaRPr lang="en-US" dirty="0" smtClean="0">
              <a:latin typeface="Arial"/>
            </a:endParaRPr>
          </a:p>
          <a:p>
            <a:endParaRPr lang="en-US" dirty="0">
              <a:latin typeface="Arial"/>
            </a:endParaRPr>
          </a:p>
          <a:p>
            <a:endParaRPr lang="en-US" dirty="0" smtClean="0">
              <a:latin typeface="Arial"/>
            </a:endParaRPr>
          </a:p>
          <a:p>
            <a:endParaRPr lang="en-US" dirty="0">
              <a:latin typeface="Arial"/>
            </a:endParaRPr>
          </a:p>
          <a:p>
            <a:endParaRPr lang="en-US" dirty="0">
              <a:latin typeface="Arial"/>
            </a:endParaRPr>
          </a:p>
          <a:p>
            <a:endParaRPr lang="en-US" dirty="0" smtClean="0">
              <a:latin typeface="Arial"/>
            </a:endParaRPr>
          </a:p>
          <a:p>
            <a:endParaRPr lang="en-US" dirty="0">
              <a:latin typeface="Arial"/>
            </a:endParaRPr>
          </a:p>
          <a:p>
            <a:endParaRPr lang="en-US" dirty="0" smtClean="0">
              <a:latin typeface="Arial"/>
            </a:endParaRPr>
          </a:p>
          <a:p>
            <a:endParaRPr lang="en-US" dirty="0">
              <a:latin typeface="Arial"/>
            </a:endParaRPr>
          </a:p>
          <a:p>
            <a:endParaRPr lang="en-US" dirty="0" smtClean="0">
              <a:latin typeface="Arial"/>
            </a:endParaRPr>
          </a:p>
          <a:p>
            <a:endParaRPr lang="en-US" dirty="0">
              <a:latin typeface="Arial"/>
            </a:endParaRPr>
          </a:p>
          <a:p>
            <a:endParaRPr lang="en-US" dirty="0" smtClean="0">
              <a:latin typeface="Arial"/>
            </a:endParaRPr>
          </a:p>
          <a:p>
            <a:endParaRPr lang="en-US" dirty="0">
              <a:latin typeface="Arial"/>
            </a:endParaRPr>
          </a:p>
          <a:p>
            <a:r>
              <a:rPr lang="en-US" dirty="0" smtClean="0">
                <a:latin typeface="Arial"/>
              </a:rPr>
              <a:t> </a:t>
            </a:r>
            <a:endParaRPr lang="en-US" dirty="0">
              <a:latin typeface="Arial"/>
            </a:endParaRPr>
          </a:p>
        </p:txBody>
      </p:sp>
    </p:spTree>
    <p:extLst>
      <p:ext uri="{BB962C8B-B14F-4D97-AF65-F5344CB8AC3E}">
        <p14:creationId xmlns:p14="http://schemas.microsoft.com/office/powerpoint/2010/main" val="162485174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Rectangle 2"/>
          <p:cNvSpPr/>
          <p:nvPr/>
        </p:nvSpPr>
        <p:spPr>
          <a:xfrm>
            <a:off x="423363" y="1920895"/>
            <a:ext cx="8326140" cy="3970318"/>
          </a:xfrm>
          <a:prstGeom prst="rect">
            <a:avLst/>
          </a:prstGeom>
        </p:spPr>
        <p:txBody>
          <a:bodyPr wrap="square">
            <a:spAutoFit/>
          </a:bodyPr>
          <a:lstStyle/>
          <a:p>
            <a:r>
              <a:rPr lang="en-US" sz="2800" dirty="0" smtClean="0">
                <a:solidFill>
                  <a:srgbClr val="385723"/>
                </a:solidFill>
                <a:latin typeface="Arial"/>
              </a:rPr>
              <a:t>Useful </a:t>
            </a:r>
            <a:r>
              <a:rPr lang="en-US" sz="2800" dirty="0">
                <a:solidFill>
                  <a:srgbClr val="385723"/>
                </a:solidFill>
                <a:latin typeface="Arial"/>
              </a:rPr>
              <a:t>publications:</a:t>
            </a:r>
          </a:p>
          <a:p>
            <a:endParaRPr lang="en-US" sz="2800" dirty="0">
              <a:latin typeface="Arial"/>
            </a:endParaRPr>
          </a:p>
          <a:p>
            <a:pPr marL="285750" indent="-285750">
              <a:buFont typeface="Arial"/>
              <a:buChar char="•"/>
            </a:pPr>
            <a:r>
              <a:rPr lang="en-US" sz="2800" dirty="0">
                <a:latin typeface="Arial"/>
              </a:rPr>
              <a:t> The Manufacturer of Vacuum &amp; Modified atmosphere of Chilled Foods Code of Practice  - </a:t>
            </a:r>
            <a:r>
              <a:rPr lang="en-US" sz="2800" dirty="0" err="1">
                <a:latin typeface="Arial"/>
              </a:rPr>
              <a:t>Campden</a:t>
            </a:r>
            <a:r>
              <a:rPr lang="en-US" sz="2800" dirty="0">
                <a:latin typeface="Arial"/>
              </a:rPr>
              <a:t> BRI</a:t>
            </a:r>
          </a:p>
          <a:p>
            <a:pPr marL="285750" indent="-285750">
              <a:buFont typeface="Arial"/>
              <a:buChar char="•"/>
            </a:pPr>
            <a:r>
              <a:rPr lang="en-US" sz="2800" dirty="0">
                <a:latin typeface="Arial"/>
              </a:rPr>
              <a:t>The Report on Vacuum Packing and Associated Processes – ACMSF</a:t>
            </a:r>
          </a:p>
          <a:p>
            <a:pPr marL="285750" indent="-285750">
              <a:buFont typeface="Arial"/>
              <a:buChar char="•"/>
            </a:pPr>
            <a:r>
              <a:rPr lang="en-US" sz="2800" dirty="0">
                <a:latin typeface="Arial"/>
              </a:rPr>
              <a:t>The FSA Guidance and Shelf Life of Vacuum and Modified Atmosphere Packed Chilled Food…..</a:t>
            </a:r>
          </a:p>
        </p:txBody>
      </p:sp>
    </p:spTree>
    <p:extLst>
      <p:ext uri="{BB962C8B-B14F-4D97-AF65-F5344CB8AC3E}">
        <p14:creationId xmlns:p14="http://schemas.microsoft.com/office/powerpoint/2010/main" val="108528191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4" descr="ACMSF.JPG"/>
          <p:cNvPicPr>
            <a:picLocks noChangeAspect="1"/>
          </p:cNvPicPr>
          <p:nvPr/>
        </p:nvPicPr>
        <p:blipFill>
          <a:blip r:embed="rId2" cstate="print"/>
          <a:srcRect/>
          <a:stretch>
            <a:fillRect/>
          </a:stretch>
        </p:blipFill>
        <p:spPr bwMode="auto">
          <a:xfrm>
            <a:off x="0" y="1484313"/>
            <a:ext cx="2990850" cy="4105275"/>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6062663" y="1513667"/>
            <a:ext cx="2897187" cy="4075921"/>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059832" y="1556792"/>
            <a:ext cx="2914650" cy="410527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33750918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Rectangle 2"/>
          <p:cNvSpPr/>
          <p:nvPr/>
        </p:nvSpPr>
        <p:spPr>
          <a:xfrm>
            <a:off x="166779" y="641384"/>
            <a:ext cx="8313311" cy="5601533"/>
          </a:xfrm>
          <a:prstGeom prst="rect">
            <a:avLst/>
          </a:prstGeom>
        </p:spPr>
        <p:txBody>
          <a:bodyPr wrap="square">
            <a:spAutoFit/>
          </a:bodyPr>
          <a:lstStyle/>
          <a:p>
            <a:pPr>
              <a:buNone/>
            </a:pPr>
            <a:endParaRPr lang="en-GB" dirty="0" smtClean="0">
              <a:solidFill>
                <a:srgbClr val="FF0000"/>
              </a:solidFill>
              <a:latin typeface="Arial"/>
            </a:endParaRPr>
          </a:p>
          <a:p>
            <a:pPr>
              <a:buNone/>
            </a:pPr>
            <a:endParaRPr lang="en-GB" dirty="0">
              <a:solidFill>
                <a:srgbClr val="FF0000"/>
              </a:solidFill>
              <a:latin typeface="Arial"/>
            </a:endParaRPr>
          </a:p>
          <a:p>
            <a:pPr algn="ctr">
              <a:buNone/>
            </a:pPr>
            <a:r>
              <a:rPr lang="en-GB" sz="2800" b="1" dirty="0" smtClean="0">
                <a:solidFill>
                  <a:srgbClr val="385723"/>
                </a:solidFill>
                <a:latin typeface="Arial"/>
                <a:cs typeface="Arial"/>
              </a:rPr>
              <a:t>ACMSF</a:t>
            </a:r>
            <a:endParaRPr lang="en-GB" sz="2800" b="1" dirty="0">
              <a:solidFill>
                <a:srgbClr val="385723"/>
              </a:solidFill>
              <a:latin typeface="Arial"/>
              <a:cs typeface="Arial"/>
            </a:endParaRPr>
          </a:p>
          <a:p>
            <a:pPr>
              <a:buNone/>
            </a:pPr>
            <a:endParaRPr lang="en-GB" sz="2800" dirty="0" smtClean="0">
              <a:solidFill>
                <a:srgbClr val="FF0000"/>
              </a:solidFill>
              <a:latin typeface="Arial"/>
            </a:endParaRPr>
          </a:p>
          <a:p>
            <a:pPr algn="ctr">
              <a:buNone/>
            </a:pPr>
            <a:r>
              <a:rPr lang="en-GB" sz="2800" b="1" dirty="0" smtClean="0">
                <a:solidFill>
                  <a:srgbClr val="385723"/>
                </a:solidFill>
                <a:latin typeface="Arial"/>
                <a:cs typeface="Arial"/>
              </a:rPr>
              <a:t>Advisory </a:t>
            </a:r>
            <a:r>
              <a:rPr lang="en-GB" sz="2800" b="1" dirty="0">
                <a:solidFill>
                  <a:srgbClr val="385723"/>
                </a:solidFill>
                <a:latin typeface="Arial"/>
                <a:cs typeface="Arial"/>
              </a:rPr>
              <a:t>Committee on the Microbiological Safety of Foods</a:t>
            </a:r>
          </a:p>
          <a:p>
            <a:pPr algn="ctr"/>
            <a:endParaRPr lang="en-GB" dirty="0">
              <a:latin typeface="Arial"/>
            </a:endParaRPr>
          </a:p>
          <a:p>
            <a:pPr lvl="1"/>
            <a:r>
              <a:rPr lang="en-GB" sz="2400" dirty="0">
                <a:latin typeface="Arial"/>
                <a:cs typeface="Arial"/>
              </a:rPr>
              <a:t>Set up in 1990, this non-statutory committee provides expert advice to Government on questions relating to microbiological issues and food.</a:t>
            </a:r>
          </a:p>
          <a:p>
            <a:pPr lvl="1"/>
            <a:endParaRPr lang="en-GB" sz="2400" dirty="0">
              <a:latin typeface="Arial"/>
              <a:cs typeface="Arial"/>
            </a:endParaRPr>
          </a:p>
          <a:p>
            <a:pPr lvl="1"/>
            <a:r>
              <a:rPr lang="en-GB" sz="2400" dirty="0">
                <a:latin typeface="Arial"/>
                <a:cs typeface="Arial"/>
              </a:rPr>
              <a:t>The Committee provides advice in response to requests from the Food Standards Agency and also on matters that Committee members themselves identify as </a:t>
            </a:r>
            <a:r>
              <a:rPr lang="en-GB" sz="2400" dirty="0" smtClean="0">
                <a:latin typeface="Arial"/>
                <a:cs typeface="Arial"/>
              </a:rPr>
              <a:t>important</a:t>
            </a:r>
            <a:endParaRPr lang="en-US" sz="2400" dirty="0">
              <a:latin typeface="Arial"/>
              <a:cs typeface="Arial"/>
            </a:endParaRPr>
          </a:p>
        </p:txBody>
      </p:sp>
    </p:spTree>
    <p:extLst>
      <p:ext uri="{BB962C8B-B14F-4D97-AF65-F5344CB8AC3E}">
        <p14:creationId xmlns:p14="http://schemas.microsoft.com/office/powerpoint/2010/main" val="2421810390"/>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436192" y="1654771"/>
            <a:ext cx="8326140" cy="5386090"/>
          </a:xfrm>
          <a:prstGeom prst="rect">
            <a:avLst/>
          </a:prstGeom>
          <a:noFill/>
        </p:spPr>
        <p:txBody>
          <a:bodyPr wrap="square" rtlCol="0">
            <a:spAutoFit/>
          </a:bodyPr>
          <a:lstStyle/>
          <a:p>
            <a:pPr marL="285750" indent="-285750">
              <a:buFont typeface="Arial"/>
              <a:buChar char="•"/>
            </a:pPr>
            <a:r>
              <a:rPr lang="en-US" sz="2800" dirty="0">
                <a:latin typeface="Arial"/>
              </a:rPr>
              <a:t>E</a:t>
            </a:r>
            <a:r>
              <a:rPr lang="en-US" sz="2800" dirty="0" smtClean="0">
                <a:latin typeface="Arial"/>
              </a:rPr>
              <a:t>nsure </a:t>
            </a:r>
            <a:r>
              <a:rPr lang="en-US" sz="2800" dirty="0">
                <a:latin typeface="Arial"/>
              </a:rPr>
              <a:t>that enforcement action taken </a:t>
            </a:r>
            <a:r>
              <a:rPr lang="en-US" sz="2800" dirty="0" smtClean="0">
                <a:latin typeface="Arial"/>
              </a:rPr>
              <a:t>is </a:t>
            </a:r>
            <a:r>
              <a:rPr lang="en-US" sz="2800" dirty="0">
                <a:latin typeface="Arial"/>
              </a:rPr>
              <a:t>reasonable, proportionate, risk-based and consistent with good practice. </a:t>
            </a:r>
          </a:p>
          <a:p>
            <a:pPr marL="285750" indent="-285750">
              <a:buFont typeface="Arial"/>
              <a:buChar char="•"/>
            </a:pPr>
            <a:r>
              <a:rPr lang="en-US" sz="2800" dirty="0" smtClean="0">
                <a:latin typeface="Arial"/>
              </a:rPr>
              <a:t>Where relevant liaise with Primary Authority</a:t>
            </a:r>
          </a:p>
          <a:p>
            <a:pPr marL="285750" indent="-285750">
              <a:buFont typeface="Arial"/>
              <a:buChar char="•"/>
            </a:pPr>
            <a:r>
              <a:rPr lang="en-US" sz="2800" dirty="0" smtClean="0">
                <a:latin typeface="Arial"/>
              </a:rPr>
              <a:t>Unless there is a significant risk follow hierarchy of enforcement</a:t>
            </a:r>
          </a:p>
          <a:p>
            <a:pPr marL="285750" indent="-285750">
              <a:buFont typeface="Arial"/>
              <a:buChar char="•"/>
            </a:pPr>
            <a:r>
              <a:rPr lang="en-US" sz="2800" dirty="0" smtClean="0">
                <a:latin typeface="Arial"/>
              </a:rPr>
              <a:t>Consider :</a:t>
            </a:r>
          </a:p>
          <a:p>
            <a:pPr marL="285750" indent="-285750">
              <a:buFont typeface="Arial"/>
              <a:buChar char="•"/>
            </a:pPr>
            <a:endParaRPr lang="en-US" sz="2800" dirty="0" smtClean="0">
              <a:latin typeface="Arial"/>
            </a:endParaRPr>
          </a:p>
          <a:p>
            <a:pPr marL="742950" lvl="1" indent="-285750">
              <a:buFont typeface="Arial"/>
              <a:buChar char="•"/>
            </a:pPr>
            <a:r>
              <a:rPr lang="en-US" sz="2800" dirty="0" smtClean="0">
                <a:latin typeface="Arial"/>
              </a:rPr>
              <a:t>The Crown Prosecution Code</a:t>
            </a:r>
          </a:p>
          <a:p>
            <a:pPr marL="742950" lvl="1" indent="-285750">
              <a:buFont typeface="Arial"/>
              <a:buChar char="•"/>
            </a:pPr>
            <a:r>
              <a:rPr lang="en-US" sz="2800" dirty="0" smtClean="0">
                <a:latin typeface="Arial"/>
              </a:rPr>
              <a:t>The Regulators Code</a:t>
            </a:r>
          </a:p>
          <a:p>
            <a:pPr marL="742950" lvl="1" indent="-285750">
              <a:buFont typeface="Arial"/>
              <a:buChar char="•"/>
            </a:pPr>
            <a:r>
              <a:rPr lang="en-US" sz="2800" dirty="0" smtClean="0">
                <a:latin typeface="Arial"/>
              </a:rPr>
              <a:t>Enforcement Policy</a:t>
            </a:r>
          </a:p>
          <a:p>
            <a:pPr marL="285750" indent="-285750">
              <a:buFont typeface="Arial"/>
              <a:buChar char="•"/>
            </a:pPr>
            <a:endParaRPr lang="en-US" dirty="0" smtClean="0">
              <a:latin typeface="Arial"/>
            </a:endParaRPr>
          </a:p>
          <a:p>
            <a:endParaRPr lang="en-US" dirty="0">
              <a:latin typeface="Arial"/>
            </a:endParaRPr>
          </a:p>
        </p:txBody>
      </p:sp>
      <p:pic>
        <p:nvPicPr>
          <p:cNvPr id="4" name="Picture 3"/>
          <p:cNvPicPr>
            <a:picLocks noChangeAspect="1"/>
          </p:cNvPicPr>
          <p:nvPr/>
        </p:nvPicPr>
        <p:blipFill>
          <a:blip r:embed="rId2"/>
          <a:stretch>
            <a:fillRect/>
          </a:stretch>
        </p:blipFill>
        <p:spPr>
          <a:xfrm>
            <a:off x="7005580" y="5041281"/>
            <a:ext cx="1328511" cy="1585064"/>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616330" y="4411054"/>
            <a:ext cx="1542353" cy="2297824"/>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7186010" y="4335757"/>
            <a:ext cx="1614810" cy="923594"/>
          </a:xfrm>
          <a:prstGeom prst="rect">
            <a:avLst/>
          </a:prstGeom>
          <a:ln>
            <a:noFill/>
          </a:ln>
          <a:effectLst>
            <a:softEdge rad="112500"/>
          </a:effectLst>
        </p:spPr>
      </p:pic>
    </p:spTree>
    <p:extLst>
      <p:ext uri="{BB962C8B-B14F-4D97-AF65-F5344CB8AC3E}">
        <p14:creationId xmlns:p14="http://schemas.microsoft.com/office/powerpoint/2010/main" val="357927481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595042" y="2548482"/>
            <a:ext cx="4977723" cy="830997"/>
          </a:xfrm>
          <a:prstGeom prst="rect">
            <a:avLst/>
          </a:prstGeom>
          <a:noFill/>
        </p:spPr>
        <p:txBody>
          <a:bodyPr wrap="square" rtlCol="0">
            <a:spAutoFit/>
          </a:bodyPr>
          <a:lstStyle/>
          <a:p>
            <a:pPr algn="ctr"/>
            <a:r>
              <a:rPr lang="en-US" sz="4800" b="1" dirty="0" smtClean="0">
                <a:solidFill>
                  <a:srgbClr val="385723"/>
                </a:solidFill>
                <a:latin typeface="Arial"/>
                <a:cs typeface="Arial"/>
              </a:rPr>
              <a:t>CASE STUDIES</a:t>
            </a:r>
            <a:endParaRPr lang="en-US" sz="4800" b="1" dirty="0">
              <a:solidFill>
                <a:srgbClr val="385723"/>
              </a:solidFill>
              <a:latin typeface="Arial"/>
              <a:cs typeface="Arial"/>
            </a:endParaRPr>
          </a:p>
        </p:txBody>
      </p:sp>
    </p:spTree>
    <p:extLst>
      <p:ext uri="{BB962C8B-B14F-4D97-AF65-F5344CB8AC3E}">
        <p14:creationId xmlns:p14="http://schemas.microsoft.com/office/powerpoint/2010/main" val="3286123062"/>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2"/>
          <p:cNvPicPr>
            <a:picLocks noChangeAspect="1"/>
          </p:cNvPicPr>
          <p:nvPr/>
        </p:nvPicPr>
        <p:blipFill>
          <a:blip r:embed="rId2"/>
          <a:stretch>
            <a:fillRect/>
          </a:stretch>
        </p:blipFill>
        <p:spPr>
          <a:xfrm>
            <a:off x="3136900" y="1993900"/>
            <a:ext cx="2857500" cy="2857500"/>
          </a:xfrm>
          <a:prstGeom prst="rect">
            <a:avLst/>
          </a:prstGeom>
        </p:spPr>
      </p:pic>
    </p:spTree>
    <p:extLst>
      <p:ext uri="{BB962C8B-B14F-4D97-AF65-F5344CB8AC3E}">
        <p14:creationId xmlns:p14="http://schemas.microsoft.com/office/powerpoint/2010/main" val="1869090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231528"/>
            <a:ext cx="9385800" cy="1143000"/>
          </a:xfrm>
          <a:noFill/>
        </p:spPr>
        <p:txBody>
          <a:bodyPr lIns="90488" tIns="44450" rIns="90488" bIns="44450">
            <a:normAutofit/>
          </a:bodyPr>
          <a:lstStyle/>
          <a:p>
            <a:r>
              <a:rPr lang="en-GB" b="1" dirty="0">
                <a:latin typeface="Arial" charset="0"/>
              </a:rPr>
              <a:t>Modified Atmosphere Packaging</a:t>
            </a:r>
          </a:p>
        </p:txBody>
      </p:sp>
      <p:sp>
        <p:nvSpPr>
          <p:cNvPr id="113667" name="Rectangle 3"/>
          <p:cNvSpPr>
            <a:spLocks noGrp="1" noChangeArrowheads="1"/>
          </p:cNvSpPr>
          <p:nvPr>
            <p:ph type="body" idx="1"/>
          </p:nvPr>
        </p:nvSpPr>
        <p:spPr>
          <a:xfrm>
            <a:off x="104588" y="2413000"/>
            <a:ext cx="8934824" cy="4191000"/>
          </a:xfrm>
        </p:spPr>
        <p:txBody>
          <a:bodyPr lIns="90488" tIns="44450" rIns="90488" bIns="44450">
            <a:noAutofit/>
          </a:bodyPr>
          <a:lstStyle/>
          <a:p>
            <a:r>
              <a:rPr lang="en-GB" sz="2400" dirty="0">
                <a:latin typeface="Arial"/>
                <a:cs typeface="Arial"/>
              </a:rPr>
              <a:t>Generally MAP is low O</a:t>
            </a:r>
            <a:r>
              <a:rPr lang="en-GB" sz="2400" baseline="-25000" dirty="0">
                <a:latin typeface="Arial"/>
                <a:cs typeface="Arial"/>
              </a:rPr>
              <a:t>2</a:t>
            </a:r>
            <a:r>
              <a:rPr lang="en-GB" sz="2400" dirty="0">
                <a:latin typeface="Arial"/>
                <a:cs typeface="Arial"/>
              </a:rPr>
              <a:t>, high CO</a:t>
            </a:r>
            <a:r>
              <a:rPr lang="en-GB" sz="2400" baseline="-25000" dirty="0">
                <a:latin typeface="Arial"/>
                <a:cs typeface="Arial"/>
              </a:rPr>
              <a:t>2</a:t>
            </a:r>
            <a:r>
              <a:rPr lang="en-GB" sz="2400" dirty="0">
                <a:latin typeface="Arial"/>
                <a:cs typeface="Arial"/>
              </a:rPr>
              <a:t> for microbial inhibition and oxidation prevention (exceptions</a:t>
            </a:r>
            <a:r>
              <a:rPr lang="en-GB" sz="2400" dirty="0" smtClean="0">
                <a:latin typeface="Arial"/>
                <a:cs typeface="Arial"/>
              </a:rPr>
              <a:t>)</a:t>
            </a:r>
            <a:endParaRPr lang="en-US" sz="2400" dirty="0">
              <a:latin typeface="Arial"/>
              <a:cs typeface="Arial"/>
            </a:endParaRPr>
          </a:p>
          <a:p>
            <a:r>
              <a:rPr lang="en-US" sz="2400" dirty="0">
                <a:latin typeface="Arial"/>
                <a:cs typeface="Arial"/>
              </a:rPr>
              <a:t>MAP includes active packaging </a:t>
            </a:r>
            <a:r>
              <a:rPr lang="en-US" sz="2400" dirty="0" smtClean="0">
                <a:latin typeface="Arial"/>
                <a:cs typeface="Arial"/>
              </a:rPr>
              <a:t>- atmosphere </a:t>
            </a:r>
            <a:r>
              <a:rPr lang="en-US" sz="2400" dirty="0">
                <a:latin typeface="Arial"/>
                <a:cs typeface="Arial"/>
              </a:rPr>
              <a:t>changes during shelf-life e.g. oxygen absorbers or carbon dioxide emitting </a:t>
            </a:r>
            <a:r>
              <a:rPr lang="en-US" sz="2400" dirty="0" smtClean="0">
                <a:latin typeface="Arial"/>
                <a:cs typeface="Arial"/>
              </a:rPr>
              <a:t>films</a:t>
            </a:r>
            <a:endParaRPr lang="en-US" sz="2400" dirty="0">
              <a:latin typeface="Arial"/>
              <a:cs typeface="Arial"/>
            </a:endParaRPr>
          </a:p>
          <a:p>
            <a:r>
              <a:rPr lang="en-US" sz="2400" dirty="0">
                <a:latin typeface="Arial"/>
                <a:cs typeface="Arial"/>
              </a:rPr>
              <a:t>‘Non-respiring’ products e.g. Meat, fish and cheese -</a:t>
            </a:r>
            <a:r>
              <a:rPr lang="en-US" sz="2400" dirty="0" smtClean="0">
                <a:latin typeface="Arial"/>
                <a:cs typeface="Arial"/>
              </a:rPr>
              <a:t> </a:t>
            </a:r>
            <a:r>
              <a:rPr lang="en-US" sz="2400" dirty="0">
                <a:latin typeface="Arial"/>
                <a:cs typeface="Arial"/>
              </a:rPr>
              <a:t>very low gas permeability to maintain the initial gas mixture inside the package. </a:t>
            </a:r>
          </a:p>
          <a:p>
            <a:r>
              <a:rPr lang="en-US" sz="2400" dirty="0">
                <a:latin typeface="Arial"/>
                <a:cs typeface="Arial"/>
              </a:rPr>
              <a:t>‘Respiring’ products e.g. fruits and vegetables, permeability of the packaging film adapted to the products’ respiration, so equilibrium of the gas mixture will establish in the package</a:t>
            </a:r>
          </a:p>
          <a:p>
            <a:pPr>
              <a:buFontTx/>
              <a:buNone/>
              <a:defRPr/>
            </a:pPr>
            <a:endParaRPr lang="en-GB" sz="2400" dirty="0" smtClean="0"/>
          </a:p>
        </p:txBody>
      </p:sp>
    </p:spTree>
    <p:extLst>
      <p:ext uri="{BB962C8B-B14F-4D97-AF65-F5344CB8AC3E}">
        <p14:creationId xmlns:p14="http://schemas.microsoft.com/office/powerpoint/2010/main" val="2667158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87" y="1874000"/>
            <a:ext cx="8904941" cy="781901"/>
          </a:xfrm>
        </p:spPr>
        <p:txBody>
          <a:bodyPr>
            <a:normAutofit fontScale="90000"/>
          </a:bodyPr>
          <a:lstStyle/>
          <a:p>
            <a:pPr algn="ctr"/>
            <a:r>
              <a:rPr lang="en-US" sz="4900" b="1" dirty="0" smtClean="0">
                <a:latin typeface="Arial"/>
                <a:cs typeface="Arial"/>
              </a:rPr>
              <a:t>A wide </a:t>
            </a:r>
            <a:r>
              <a:rPr lang="en-US" sz="4900" b="1" dirty="0">
                <a:latin typeface="Arial"/>
                <a:cs typeface="Arial"/>
              </a:rPr>
              <a:t>variety of </a:t>
            </a:r>
            <a:r>
              <a:rPr lang="en-US" sz="4900" b="1" dirty="0" smtClean="0">
                <a:latin typeface="Arial"/>
                <a:cs typeface="Arial"/>
              </a:rPr>
              <a:t>products gas</a:t>
            </a:r>
            <a:r>
              <a:rPr lang="en-US" sz="4900" b="1" dirty="0">
                <a:latin typeface="Arial"/>
                <a:cs typeface="Arial"/>
              </a:rPr>
              <a:t>-</a:t>
            </a:r>
            <a:r>
              <a:rPr lang="en-US" sz="4900" b="1" dirty="0" smtClean="0">
                <a:latin typeface="Arial"/>
                <a:cs typeface="Arial"/>
              </a:rPr>
              <a:t>flushed</a:t>
            </a:r>
            <a:r>
              <a:rPr lang="en-US" b="1" dirty="0">
                <a:latin typeface="Arial"/>
                <a:cs typeface="Arial"/>
              </a:rPr>
              <a:t/>
            </a:r>
            <a:br>
              <a:rPr lang="en-US" b="1" dirty="0">
                <a:latin typeface="Arial"/>
                <a:cs typeface="Arial"/>
              </a:rPr>
            </a:br>
            <a:endParaRPr lang="en-US" b="1" dirty="0">
              <a:latin typeface="Arial"/>
              <a:cs typeface="Arial"/>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Arial"/>
                <a:cs typeface="Arial"/>
              </a:rPr>
              <a:t>Fresh meat and poultry</a:t>
            </a:r>
          </a:p>
          <a:p>
            <a:r>
              <a:rPr lang="en-US" dirty="0" smtClean="0">
                <a:latin typeface="Arial"/>
                <a:cs typeface="Arial"/>
              </a:rPr>
              <a:t>Fish and seafood</a:t>
            </a:r>
          </a:p>
          <a:p>
            <a:r>
              <a:rPr lang="en-US" dirty="0" smtClean="0">
                <a:latin typeface="Arial"/>
                <a:cs typeface="Arial"/>
              </a:rPr>
              <a:t>Processed meat</a:t>
            </a:r>
          </a:p>
          <a:p>
            <a:r>
              <a:rPr lang="en-US" dirty="0" smtClean="0">
                <a:latin typeface="Arial"/>
                <a:cs typeface="Arial"/>
              </a:rPr>
              <a:t>Cheese</a:t>
            </a:r>
          </a:p>
          <a:p>
            <a:r>
              <a:rPr lang="en-US" dirty="0" smtClean="0">
                <a:latin typeface="Arial"/>
                <a:cs typeface="Arial"/>
              </a:rPr>
              <a:t>Milk powder</a:t>
            </a:r>
          </a:p>
          <a:p>
            <a:r>
              <a:rPr lang="en-US" dirty="0" smtClean="0">
                <a:latin typeface="Arial"/>
                <a:cs typeface="Arial"/>
              </a:rPr>
              <a:t>Fresh pasta</a:t>
            </a:r>
          </a:p>
          <a:p>
            <a:r>
              <a:rPr lang="en-US" dirty="0" smtClean="0">
                <a:latin typeface="Arial"/>
                <a:cs typeface="Arial"/>
              </a:rPr>
              <a:t>Fruit and vegetables</a:t>
            </a:r>
          </a:p>
          <a:p>
            <a:r>
              <a:rPr lang="en-US" dirty="0" smtClean="0">
                <a:latin typeface="Arial"/>
                <a:cs typeface="Arial"/>
              </a:rPr>
              <a:t>Ready Meals</a:t>
            </a:r>
          </a:p>
          <a:p>
            <a:pPr marL="0" indent="0" algn="r">
              <a:buNone/>
            </a:pPr>
            <a:r>
              <a:rPr lang="en-US" dirty="0" smtClean="0">
                <a:latin typeface="Arial"/>
                <a:cs typeface="Arial"/>
              </a:rPr>
              <a:t>(source </a:t>
            </a:r>
            <a:r>
              <a:rPr lang="en-US" dirty="0" err="1" smtClean="0">
                <a:latin typeface="Arial"/>
                <a:cs typeface="Arial"/>
              </a:rPr>
              <a:t>modifiedatmospherepackaging.com</a:t>
            </a:r>
            <a:r>
              <a:rPr lang="en-US" sz="1900" dirty="0" smtClean="0"/>
              <a:t>)</a:t>
            </a:r>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spTree>
    <p:extLst>
      <p:ext uri="{BB962C8B-B14F-4D97-AF65-F5344CB8AC3E}">
        <p14:creationId xmlns:p14="http://schemas.microsoft.com/office/powerpoint/2010/main" val="29115740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Whole Chicken F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916113"/>
            <a:ext cx="5905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4"/>
          <p:cNvSpPr>
            <a:spLocks noGrp="1"/>
          </p:cNvSpPr>
          <p:nvPr>
            <p:ph type="title"/>
          </p:nvPr>
        </p:nvSpPr>
        <p:spPr/>
        <p:txBody>
          <a:bodyPr/>
          <a:lstStyle/>
          <a:p>
            <a:r>
              <a:rPr lang="en-GB">
                <a:latin typeface="Arial" charset="0"/>
              </a:rPr>
              <a:t>Gas Flushed Whole Chicken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noGrp="1"/>
          </p:cNvSpPr>
          <p:nvPr>
            <p:ph type="title"/>
          </p:nvPr>
        </p:nvSpPr>
        <p:spPr>
          <a:xfrm>
            <a:off x="552429" y="1440000"/>
            <a:ext cx="7820025" cy="1143000"/>
          </a:xfrm>
        </p:spPr>
        <p:txBody>
          <a:bodyPr/>
          <a:lstStyle/>
          <a:p>
            <a:r>
              <a:rPr lang="en-GB" dirty="0">
                <a:latin typeface="Arial" charset="0"/>
              </a:rPr>
              <a:t>Fresh Vegetables - Perforated</a:t>
            </a:r>
          </a:p>
        </p:txBody>
      </p:sp>
      <p:pic>
        <p:nvPicPr>
          <p:cNvPr id="13314" name="Picture 4" descr="bean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2032" y="2444071"/>
            <a:ext cx="491331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bean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429000"/>
            <a:ext cx="469265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00" y="1907032"/>
            <a:ext cx="8183388" cy="781901"/>
          </a:xfrm>
        </p:spPr>
        <p:txBody>
          <a:bodyPr>
            <a:normAutofit/>
          </a:bodyPr>
          <a:lstStyle/>
          <a:p>
            <a:pPr algn="ctr"/>
            <a:r>
              <a:rPr lang="en-GB" dirty="0" smtClean="0">
                <a:latin typeface="Arial"/>
                <a:cs typeface="Arial"/>
              </a:rPr>
              <a:t>Vacuum or MAP? </a:t>
            </a:r>
            <a:endParaRPr lang="en-US" dirty="0">
              <a:latin typeface="Arial"/>
              <a:cs typeface="Arial"/>
            </a:endParaRPr>
          </a:p>
        </p:txBody>
      </p:sp>
      <p:sp>
        <p:nvSpPr>
          <p:cNvPr id="3" name="Footer Placeholder 2"/>
          <p:cNvSpPr>
            <a:spLocks noGrp="1"/>
          </p:cNvSpPr>
          <p:nvPr>
            <p:ph type="ftr" sz="quarter" idx="10"/>
          </p:nvPr>
        </p:nvSpPr>
        <p:spPr/>
        <p:txBody>
          <a:bodyPr/>
          <a:lstStyle/>
          <a:p>
            <a:pPr algn="l"/>
            <a:r>
              <a:rPr lang="en-GB" smtClean="0"/>
              <a:t>© Food Standards Agency 2015</a:t>
            </a:r>
            <a:endParaRPr lang="en-GB" dirty="0"/>
          </a:p>
        </p:txBody>
      </p:sp>
      <p:sp>
        <p:nvSpPr>
          <p:cNvPr id="4" name="TextBox 3"/>
          <p:cNvSpPr txBox="1"/>
          <p:nvPr/>
        </p:nvSpPr>
        <p:spPr>
          <a:xfrm>
            <a:off x="254001" y="2630715"/>
            <a:ext cx="8327571" cy="4431983"/>
          </a:xfrm>
          <a:prstGeom prst="rect">
            <a:avLst/>
          </a:prstGeom>
          <a:noFill/>
        </p:spPr>
        <p:txBody>
          <a:bodyPr wrap="square" rtlCol="0">
            <a:spAutoFit/>
          </a:bodyPr>
          <a:lstStyle/>
          <a:p>
            <a:endParaRPr lang="en-GB" dirty="0" smtClean="0">
              <a:latin typeface="Arial"/>
            </a:endParaRPr>
          </a:p>
          <a:p>
            <a:r>
              <a:rPr lang="en-GB" sz="2400" dirty="0" smtClean="0">
                <a:latin typeface="Arial"/>
              </a:rPr>
              <a:t>Depends </a:t>
            </a:r>
            <a:r>
              <a:rPr lang="en-GB" sz="2400" dirty="0">
                <a:latin typeface="Arial"/>
              </a:rPr>
              <a:t>on the product being packaged. </a:t>
            </a:r>
            <a:br>
              <a:rPr lang="en-GB" sz="2400" dirty="0">
                <a:latin typeface="Arial"/>
              </a:rPr>
            </a:br>
            <a:r>
              <a:rPr lang="en-GB" sz="2400" dirty="0">
                <a:latin typeface="Arial"/>
              </a:rPr>
              <a:t/>
            </a:r>
            <a:br>
              <a:rPr lang="en-GB" sz="2400" dirty="0">
                <a:latin typeface="Arial"/>
              </a:rPr>
            </a:br>
            <a:r>
              <a:rPr lang="en-GB" sz="2400" dirty="0" smtClean="0">
                <a:latin typeface="Arial"/>
              </a:rPr>
              <a:t>Vacuum </a:t>
            </a:r>
            <a:r>
              <a:rPr lang="en-GB" sz="2400" dirty="0">
                <a:latin typeface="Arial"/>
              </a:rPr>
              <a:t>packaging </a:t>
            </a:r>
            <a:r>
              <a:rPr lang="en-GB" sz="2400" dirty="0" smtClean="0">
                <a:latin typeface="Arial"/>
              </a:rPr>
              <a:t>a </a:t>
            </a:r>
            <a:r>
              <a:rPr lang="en-GB" sz="2400" dirty="0">
                <a:latin typeface="Arial"/>
              </a:rPr>
              <a:t>‘one size fits all’ technology – it relies solely on removing </a:t>
            </a:r>
            <a:r>
              <a:rPr lang="en-GB" sz="2400" dirty="0" smtClean="0">
                <a:latin typeface="Arial"/>
              </a:rPr>
              <a:t>air</a:t>
            </a:r>
          </a:p>
          <a:p>
            <a:endParaRPr lang="en-GB" sz="2400" dirty="0">
              <a:latin typeface="Arial"/>
            </a:endParaRPr>
          </a:p>
          <a:p>
            <a:r>
              <a:rPr lang="en-GB" sz="2400" dirty="0" smtClean="0">
                <a:latin typeface="Arial"/>
              </a:rPr>
              <a:t>MAP can </a:t>
            </a:r>
            <a:r>
              <a:rPr lang="en-GB" sz="2400" dirty="0">
                <a:latin typeface="Arial"/>
              </a:rPr>
              <a:t>be tailored to the particular </a:t>
            </a:r>
            <a:r>
              <a:rPr lang="en-GB" sz="2400" dirty="0" smtClean="0">
                <a:latin typeface="Arial"/>
              </a:rPr>
              <a:t>foodstuff</a:t>
            </a:r>
          </a:p>
          <a:p>
            <a:r>
              <a:rPr lang="en-GB" sz="2400" dirty="0">
                <a:latin typeface="Arial"/>
              </a:rPr>
              <a:t>	</a:t>
            </a:r>
            <a:r>
              <a:rPr lang="en-GB" sz="2400" dirty="0" smtClean="0">
                <a:latin typeface="Arial"/>
              </a:rPr>
              <a:t>Different gases/proportions to give </a:t>
            </a:r>
            <a:r>
              <a:rPr lang="en-GB" sz="2400" dirty="0">
                <a:latin typeface="Arial"/>
              </a:rPr>
              <a:t>the maximum shelf </a:t>
            </a:r>
            <a:r>
              <a:rPr lang="en-GB" sz="2400" dirty="0" smtClean="0">
                <a:latin typeface="Arial"/>
              </a:rPr>
              <a:t>	life, quality and appearance for product</a:t>
            </a:r>
            <a:endParaRPr lang="en-GB" sz="2400" dirty="0">
              <a:latin typeface="Arial"/>
            </a:endParaRPr>
          </a:p>
          <a:p>
            <a:endParaRPr lang="en-GB" sz="2400" dirty="0" smtClean="0">
              <a:latin typeface="Arial"/>
            </a:endParaRPr>
          </a:p>
          <a:p>
            <a:pPr algn="r"/>
            <a:r>
              <a:rPr lang="en-GB" dirty="0" smtClean="0">
                <a:latin typeface="Arial"/>
              </a:rPr>
              <a:t>(</a:t>
            </a:r>
            <a:r>
              <a:rPr lang="en-GB" dirty="0">
                <a:latin typeface="Arial"/>
              </a:rPr>
              <a:t>source http://</a:t>
            </a:r>
            <a:r>
              <a:rPr lang="en-GB" dirty="0" err="1">
                <a:latin typeface="Arial"/>
              </a:rPr>
              <a:t>modifiedatmospherepackaging.com</a:t>
            </a:r>
            <a:r>
              <a:rPr lang="en-GB" dirty="0">
                <a:latin typeface="Arial"/>
              </a:rPr>
              <a:t>/)</a:t>
            </a:r>
          </a:p>
          <a:p>
            <a:endParaRPr lang="en-US" sz="2400" dirty="0">
              <a:latin typeface="Arial"/>
            </a:endParaRPr>
          </a:p>
        </p:txBody>
      </p:sp>
    </p:spTree>
    <p:extLst>
      <p:ext uri="{BB962C8B-B14F-4D97-AF65-F5344CB8AC3E}">
        <p14:creationId xmlns:p14="http://schemas.microsoft.com/office/powerpoint/2010/main" val="21768096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90142" y="1373470"/>
            <a:ext cx="8315325" cy="1143000"/>
          </a:xfrm>
        </p:spPr>
        <p:txBody>
          <a:bodyPr>
            <a:normAutofit fontScale="90000"/>
          </a:bodyPr>
          <a:lstStyle/>
          <a:p>
            <a:r>
              <a:rPr lang="en-GB" dirty="0">
                <a:latin typeface="Arial" charset="0"/>
              </a:rPr>
              <a:t>MAP Effects on Microorganisms</a:t>
            </a:r>
          </a:p>
        </p:txBody>
      </p:sp>
      <p:sp>
        <p:nvSpPr>
          <p:cNvPr id="4" name="Rectangle 3"/>
          <p:cNvSpPr/>
          <p:nvPr/>
        </p:nvSpPr>
        <p:spPr>
          <a:xfrm>
            <a:off x="104588" y="2462911"/>
            <a:ext cx="9039411" cy="4154983"/>
          </a:xfrm>
          <a:prstGeom prst="rect">
            <a:avLst/>
          </a:prstGeom>
        </p:spPr>
        <p:txBody>
          <a:bodyPr wrap="square">
            <a:spAutoFit/>
          </a:bodyPr>
          <a:lstStyle/>
          <a:p>
            <a:r>
              <a:rPr lang="en-GB" sz="2000" dirty="0" smtClean="0">
                <a:latin typeface="Arial"/>
                <a:cs typeface="Arial"/>
              </a:rPr>
              <a:t>MAP </a:t>
            </a:r>
            <a:r>
              <a:rPr lang="en-GB" sz="2000" dirty="0">
                <a:latin typeface="Arial"/>
                <a:cs typeface="Arial"/>
              </a:rPr>
              <a:t>will not completely prevent microbial </a:t>
            </a:r>
            <a:r>
              <a:rPr lang="en-GB" sz="2000" dirty="0" smtClean="0">
                <a:latin typeface="Arial"/>
                <a:cs typeface="Arial"/>
              </a:rPr>
              <a:t>growth! In </a:t>
            </a:r>
            <a:r>
              <a:rPr lang="en-GB" sz="2000" dirty="0">
                <a:latin typeface="Arial"/>
                <a:cs typeface="Arial"/>
              </a:rPr>
              <a:t>particular, concern that retard spoilage but not pathogens. </a:t>
            </a:r>
          </a:p>
          <a:p>
            <a:pPr>
              <a:lnSpc>
                <a:spcPct val="100000"/>
              </a:lnSpc>
              <a:spcBef>
                <a:spcPts val="0"/>
              </a:spcBef>
            </a:pPr>
            <a:endParaRPr lang="en-GB" sz="2000" dirty="0" smtClean="0">
              <a:latin typeface="Arial"/>
              <a:cs typeface="Arial"/>
            </a:endParaRPr>
          </a:p>
          <a:p>
            <a:pPr>
              <a:lnSpc>
                <a:spcPct val="100000"/>
              </a:lnSpc>
              <a:spcBef>
                <a:spcPts val="0"/>
              </a:spcBef>
            </a:pPr>
            <a:r>
              <a:rPr lang="en-GB" sz="2000" dirty="0" smtClean="0">
                <a:latin typeface="Arial"/>
                <a:cs typeface="Arial"/>
              </a:rPr>
              <a:t>It </a:t>
            </a:r>
            <a:r>
              <a:rPr lang="en-GB" sz="2000" dirty="0">
                <a:latin typeface="Arial"/>
                <a:cs typeface="Arial"/>
              </a:rPr>
              <a:t>will selectively inhibit particular groups of </a:t>
            </a:r>
            <a:r>
              <a:rPr lang="en-GB" sz="2000" dirty="0" smtClean="0">
                <a:latin typeface="Arial"/>
                <a:cs typeface="Arial"/>
              </a:rPr>
              <a:t>organisms</a:t>
            </a:r>
          </a:p>
          <a:p>
            <a:pPr>
              <a:lnSpc>
                <a:spcPct val="100000"/>
              </a:lnSpc>
              <a:spcBef>
                <a:spcPts val="0"/>
              </a:spcBef>
            </a:pPr>
            <a:r>
              <a:rPr lang="en-GB" sz="2000" dirty="0">
                <a:latin typeface="Arial"/>
                <a:cs typeface="Arial"/>
              </a:rPr>
              <a:t>		</a:t>
            </a:r>
            <a:endParaRPr lang="en-GB" sz="2000" dirty="0" smtClean="0">
              <a:latin typeface="Arial"/>
              <a:cs typeface="Arial"/>
            </a:endParaRPr>
          </a:p>
          <a:p>
            <a:pPr>
              <a:lnSpc>
                <a:spcPct val="100000"/>
              </a:lnSpc>
              <a:spcBef>
                <a:spcPts val="0"/>
              </a:spcBef>
            </a:pPr>
            <a:r>
              <a:rPr lang="en-GB" sz="2000" dirty="0" smtClean="0">
                <a:latin typeface="Arial"/>
                <a:cs typeface="Arial"/>
              </a:rPr>
              <a:t>Its </a:t>
            </a:r>
            <a:r>
              <a:rPr lang="en-GB" sz="2000" dirty="0">
                <a:latin typeface="Arial"/>
                <a:cs typeface="Arial"/>
              </a:rPr>
              <a:t>effect </a:t>
            </a:r>
            <a:r>
              <a:rPr lang="en-GB" sz="2000" dirty="0" smtClean="0">
                <a:latin typeface="Arial"/>
                <a:cs typeface="Arial"/>
              </a:rPr>
              <a:t>will </a:t>
            </a:r>
            <a:r>
              <a:rPr lang="en-GB" sz="2000" dirty="0">
                <a:latin typeface="Arial"/>
                <a:cs typeface="Arial"/>
              </a:rPr>
              <a:t>vary depending on the gas 	conditions used</a:t>
            </a:r>
          </a:p>
          <a:p>
            <a:r>
              <a:rPr lang="en-GB" sz="2000" dirty="0">
                <a:latin typeface="Arial"/>
                <a:cs typeface="Arial"/>
              </a:rPr>
              <a:t>	</a:t>
            </a:r>
            <a:r>
              <a:rPr lang="en-GB" sz="2000" dirty="0" err="1">
                <a:latin typeface="Arial"/>
                <a:cs typeface="Arial"/>
              </a:rPr>
              <a:t>e.g.elevated</a:t>
            </a:r>
            <a:r>
              <a:rPr lang="en-GB" sz="2000" dirty="0">
                <a:latin typeface="Arial"/>
                <a:cs typeface="Arial"/>
              </a:rPr>
              <a:t> levels of carbon dioxide retard the growth of </a:t>
            </a:r>
            <a:r>
              <a:rPr lang="en-GB" sz="2000" dirty="0" smtClean="0">
                <a:latin typeface="Arial"/>
                <a:cs typeface="Arial"/>
              </a:rPr>
              <a:t>fungi </a:t>
            </a:r>
            <a:r>
              <a:rPr lang="en-GB" sz="2000" dirty="0">
                <a:latin typeface="Arial"/>
                <a:cs typeface="Arial"/>
              </a:rPr>
              <a:t>and Gram-negative </a:t>
            </a:r>
            <a:r>
              <a:rPr lang="en-GB" sz="2000" dirty="0" err="1">
                <a:latin typeface="Arial"/>
                <a:cs typeface="Arial"/>
              </a:rPr>
              <a:t>psychrotrophs</a:t>
            </a:r>
            <a:endParaRPr lang="en-GB" sz="2000" dirty="0">
              <a:latin typeface="Arial"/>
              <a:cs typeface="Arial"/>
            </a:endParaRPr>
          </a:p>
          <a:p>
            <a:pPr>
              <a:lnSpc>
                <a:spcPct val="100000"/>
              </a:lnSpc>
              <a:spcBef>
                <a:spcPts val="0"/>
              </a:spcBef>
            </a:pPr>
            <a:r>
              <a:rPr lang="en-GB" sz="2000" dirty="0">
                <a:latin typeface="Arial"/>
                <a:cs typeface="Arial"/>
              </a:rPr>
              <a:t>	</a:t>
            </a:r>
            <a:endParaRPr lang="en-GB" sz="2000" dirty="0" smtClean="0">
              <a:latin typeface="Arial"/>
              <a:cs typeface="Arial"/>
            </a:endParaRPr>
          </a:p>
          <a:p>
            <a:pPr>
              <a:lnSpc>
                <a:spcPct val="100000"/>
              </a:lnSpc>
              <a:spcBef>
                <a:spcPts val="0"/>
              </a:spcBef>
            </a:pPr>
            <a:r>
              <a:rPr lang="en-GB" sz="2000" dirty="0" smtClean="0">
                <a:latin typeface="Arial"/>
                <a:cs typeface="Arial"/>
              </a:rPr>
              <a:t>It </a:t>
            </a:r>
            <a:r>
              <a:rPr lang="en-GB" sz="2000" dirty="0">
                <a:latin typeface="Arial"/>
                <a:cs typeface="Arial"/>
              </a:rPr>
              <a:t>is used with other inhibitory conditions </a:t>
            </a:r>
            <a:r>
              <a:rPr lang="en-GB" sz="2000" dirty="0" smtClean="0">
                <a:latin typeface="Arial"/>
                <a:cs typeface="Arial"/>
              </a:rPr>
              <a:t>to gain effect (</a:t>
            </a:r>
            <a:r>
              <a:rPr lang="en-GB" sz="2000" dirty="0">
                <a:latin typeface="Arial"/>
                <a:cs typeface="Arial"/>
              </a:rPr>
              <a:t>low </a:t>
            </a:r>
            <a:r>
              <a:rPr lang="en-GB" sz="2000" dirty="0" smtClean="0">
                <a:latin typeface="Arial"/>
                <a:cs typeface="Arial"/>
              </a:rPr>
              <a:t>temperature)</a:t>
            </a:r>
          </a:p>
          <a:p>
            <a:pPr>
              <a:lnSpc>
                <a:spcPct val="100000"/>
              </a:lnSpc>
              <a:spcBef>
                <a:spcPts val="0"/>
              </a:spcBef>
            </a:pPr>
            <a:endParaRPr lang="en-GB" sz="2000" dirty="0" smtClean="0">
              <a:latin typeface="Arial"/>
              <a:cs typeface="Arial"/>
            </a:endParaRPr>
          </a:p>
          <a:p>
            <a:pPr algn="ctr"/>
            <a:r>
              <a:rPr lang="en-GB" sz="2000" dirty="0">
                <a:latin typeface="Arial"/>
                <a:cs typeface="Arial"/>
              </a:rPr>
              <a:t>Refer </a:t>
            </a:r>
            <a:r>
              <a:rPr lang="en-GB" sz="2000" dirty="0" smtClean="0">
                <a:latin typeface="Arial"/>
                <a:cs typeface="Arial"/>
              </a:rPr>
              <a:t>hand out </a:t>
            </a:r>
            <a:r>
              <a:rPr lang="en-GB" sz="2000" dirty="0">
                <a:latin typeface="Arial"/>
                <a:cs typeface="Arial"/>
              </a:rPr>
              <a:t>for specific product/gas mixtures used</a:t>
            </a:r>
          </a:p>
          <a:p>
            <a:pPr>
              <a:lnSpc>
                <a:spcPct val="100000"/>
              </a:lnSpc>
              <a:spcBef>
                <a:spcPts val="0"/>
              </a:spcBef>
            </a:pPr>
            <a:endParaRPr lang="en-US" sz="2400"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5" name="Rectangle 2"/>
          <p:cNvSpPr txBox="1">
            <a:spLocks noChangeArrowheads="1"/>
          </p:cNvSpPr>
          <p:nvPr/>
        </p:nvSpPr>
        <p:spPr>
          <a:xfrm>
            <a:off x="620024" y="1343587"/>
            <a:ext cx="8315325"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000" kern="1200" baseline="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lgn="ctr"/>
            <a:r>
              <a:rPr lang="en-GB" sz="4400" b="1" dirty="0" smtClean="0">
                <a:latin typeface="Arial" charset="0"/>
              </a:rPr>
              <a:t>MAP Efficacy affected by:</a:t>
            </a:r>
            <a:endParaRPr lang="en-GB" sz="4400" b="1" dirty="0">
              <a:latin typeface="Arial" charset="0"/>
            </a:endParaRPr>
          </a:p>
        </p:txBody>
      </p:sp>
      <p:sp>
        <p:nvSpPr>
          <p:cNvPr id="6" name="Rectangle 5"/>
          <p:cNvSpPr/>
          <p:nvPr/>
        </p:nvSpPr>
        <p:spPr>
          <a:xfrm>
            <a:off x="182496" y="2084044"/>
            <a:ext cx="8527142" cy="3416320"/>
          </a:xfrm>
          <a:prstGeom prst="rect">
            <a:avLst/>
          </a:prstGeom>
        </p:spPr>
        <p:txBody>
          <a:bodyPr wrap="square">
            <a:spAutoFit/>
          </a:bodyPr>
          <a:lstStyle/>
          <a:p>
            <a:r>
              <a:rPr lang="en-GB" sz="2400" dirty="0" smtClean="0">
                <a:latin typeface="Arial" charset="0"/>
              </a:rPr>
              <a:t>Product temperature</a:t>
            </a:r>
            <a:endParaRPr lang="en-GB" sz="2400" dirty="0">
              <a:latin typeface="Arial"/>
            </a:endParaRPr>
          </a:p>
          <a:p>
            <a:pPr>
              <a:lnSpc>
                <a:spcPct val="100000"/>
              </a:lnSpc>
              <a:spcBef>
                <a:spcPts val="0"/>
              </a:spcBef>
            </a:pPr>
            <a:endParaRPr lang="en-GB" sz="2400" dirty="0" smtClean="0">
              <a:latin typeface="Arial" charset="0"/>
            </a:endParaRPr>
          </a:p>
          <a:p>
            <a:pPr>
              <a:lnSpc>
                <a:spcPct val="100000"/>
              </a:lnSpc>
              <a:spcBef>
                <a:spcPts val="0"/>
              </a:spcBef>
            </a:pPr>
            <a:r>
              <a:rPr lang="en-GB" sz="2400" dirty="0" smtClean="0">
                <a:latin typeface="Arial" charset="0"/>
              </a:rPr>
              <a:t>Product to gas (headspace) volume</a:t>
            </a:r>
          </a:p>
          <a:p>
            <a:pPr>
              <a:lnSpc>
                <a:spcPct val="100000"/>
              </a:lnSpc>
              <a:spcBef>
                <a:spcPts val="0"/>
              </a:spcBef>
            </a:pPr>
            <a:endParaRPr lang="en-GB" sz="2400" dirty="0">
              <a:latin typeface="Arial" charset="0"/>
            </a:endParaRPr>
          </a:p>
          <a:p>
            <a:pPr>
              <a:lnSpc>
                <a:spcPct val="100000"/>
              </a:lnSpc>
              <a:spcBef>
                <a:spcPts val="0"/>
              </a:spcBef>
            </a:pPr>
            <a:r>
              <a:rPr lang="en-GB" sz="2400" dirty="0" smtClean="0">
                <a:latin typeface="Arial" charset="0"/>
              </a:rPr>
              <a:t>Initial microbial loads/types of flora</a:t>
            </a:r>
          </a:p>
          <a:p>
            <a:pPr>
              <a:lnSpc>
                <a:spcPct val="100000"/>
              </a:lnSpc>
              <a:spcBef>
                <a:spcPts val="0"/>
              </a:spcBef>
            </a:pPr>
            <a:endParaRPr lang="en-GB" sz="2400" dirty="0">
              <a:latin typeface="Arial" charset="0"/>
            </a:endParaRPr>
          </a:p>
          <a:p>
            <a:pPr>
              <a:lnSpc>
                <a:spcPct val="100000"/>
              </a:lnSpc>
              <a:spcBef>
                <a:spcPts val="0"/>
              </a:spcBef>
            </a:pPr>
            <a:r>
              <a:rPr lang="en-GB" sz="2400" dirty="0" smtClean="0">
                <a:latin typeface="Arial" charset="0"/>
              </a:rPr>
              <a:t>Package barrier properties</a:t>
            </a:r>
          </a:p>
          <a:p>
            <a:pPr>
              <a:lnSpc>
                <a:spcPct val="100000"/>
              </a:lnSpc>
              <a:spcBef>
                <a:spcPts val="0"/>
              </a:spcBef>
            </a:pPr>
            <a:endParaRPr lang="en-GB" sz="2400" dirty="0">
              <a:latin typeface="Arial" charset="0"/>
            </a:endParaRPr>
          </a:p>
          <a:p>
            <a:pPr>
              <a:lnSpc>
                <a:spcPct val="100000"/>
              </a:lnSpc>
              <a:spcBef>
                <a:spcPts val="0"/>
              </a:spcBef>
            </a:pPr>
            <a:r>
              <a:rPr lang="en-GB" sz="2400" dirty="0" smtClean="0">
                <a:latin typeface="Arial" charset="0"/>
              </a:rPr>
              <a:t>Biochemical composition of the food</a:t>
            </a:r>
          </a:p>
        </p:txBody>
      </p:sp>
      <p:sp>
        <p:nvSpPr>
          <p:cNvPr id="7" name="TextBox 6"/>
          <p:cNvSpPr txBox="1"/>
          <p:nvPr/>
        </p:nvSpPr>
        <p:spPr>
          <a:xfrm>
            <a:off x="6114143" y="3084286"/>
            <a:ext cx="2540000" cy="1446550"/>
          </a:xfrm>
          <a:prstGeom prst="rect">
            <a:avLst/>
          </a:prstGeom>
          <a:noFill/>
        </p:spPr>
        <p:txBody>
          <a:bodyPr wrap="square" rtlCol="0">
            <a:spAutoFit/>
          </a:bodyPr>
          <a:lstStyle/>
          <a:p>
            <a:r>
              <a:rPr lang="en-GB" sz="1400" dirty="0">
                <a:solidFill>
                  <a:schemeClr val="accent6">
                    <a:lumMod val="50000"/>
                  </a:schemeClr>
                </a:solidFill>
                <a:latin typeface="Arial" charset="0"/>
              </a:rPr>
              <a:t>(</a:t>
            </a:r>
            <a:r>
              <a:rPr lang="en-GB" sz="1400" dirty="0">
                <a:latin typeface="Arial" charset="0"/>
              </a:rPr>
              <a:t>Loss and Hotchkiss, in Control of Foodborne Microorganisms, 2001 </a:t>
            </a:r>
          </a:p>
          <a:p>
            <a:r>
              <a:rPr lang="en-GB" sz="1400" dirty="0">
                <a:latin typeface="Arial" charset="0"/>
              </a:rPr>
              <a:t>Vijay K. </a:t>
            </a:r>
            <a:r>
              <a:rPr lang="en-GB" sz="1400" dirty="0" err="1">
                <a:latin typeface="Arial" charset="0"/>
              </a:rPr>
              <a:t>Juneja</a:t>
            </a:r>
            <a:r>
              <a:rPr lang="en-GB" sz="1400" dirty="0">
                <a:latin typeface="Arial" charset="0"/>
              </a:rPr>
              <a:t>, John N. </a:t>
            </a:r>
            <a:r>
              <a:rPr lang="en-GB" sz="1400" dirty="0" err="1">
                <a:latin typeface="Arial" charset="0"/>
              </a:rPr>
              <a:t>Sofos</a:t>
            </a:r>
            <a:r>
              <a:rPr lang="en-GB" sz="1400" dirty="0">
                <a:latin typeface="Arial" charset="0"/>
              </a:rPr>
              <a:t>, </a:t>
            </a:r>
            <a:r>
              <a:rPr lang="en-GB" sz="1400" dirty="0" err="1">
                <a:latin typeface="Arial" charset="0"/>
              </a:rPr>
              <a:t>eds</a:t>
            </a:r>
            <a:r>
              <a:rPr lang="en-GB" sz="1400" dirty="0">
                <a:latin typeface="Arial" charset="0"/>
              </a:rPr>
              <a:t>)</a:t>
            </a:r>
          </a:p>
          <a:p>
            <a:endParaRPr lang="en-US" dirty="0">
              <a:latin typeface="Arial"/>
            </a:endParaRPr>
          </a:p>
        </p:txBody>
      </p:sp>
      <p:sp>
        <p:nvSpPr>
          <p:cNvPr id="8" name="TextBox 7"/>
          <p:cNvSpPr txBox="1"/>
          <p:nvPr/>
        </p:nvSpPr>
        <p:spPr>
          <a:xfrm>
            <a:off x="287083" y="5714999"/>
            <a:ext cx="8146143" cy="830997"/>
          </a:xfrm>
          <a:prstGeom prst="rect">
            <a:avLst/>
          </a:prstGeom>
          <a:noFill/>
        </p:spPr>
        <p:txBody>
          <a:bodyPr wrap="square" rtlCol="0">
            <a:spAutoFit/>
          </a:bodyPr>
          <a:lstStyle>
            <a:defPPr>
              <a:defRPr lang="en-US"/>
            </a:defPPr>
            <a:lvl1pPr>
              <a:defRPr sz="2400"/>
            </a:lvl1pPr>
          </a:lstStyle>
          <a:p>
            <a:r>
              <a:rPr lang="en-US" b="1" dirty="0">
                <a:solidFill>
                  <a:srgbClr val="000000"/>
                </a:solidFill>
                <a:latin typeface="Arial" charset="0"/>
              </a:rPr>
              <a:t>Does the manufacturer understand the </a:t>
            </a:r>
            <a:r>
              <a:rPr lang="en-US" b="1" dirty="0" smtClean="0">
                <a:solidFill>
                  <a:srgbClr val="000000"/>
                </a:solidFill>
                <a:latin typeface="Arial" charset="0"/>
              </a:rPr>
              <a:t>effect and </a:t>
            </a:r>
            <a:r>
              <a:rPr lang="en-US" b="1" dirty="0">
                <a:solidFill>
                  <a:srgbClr val="000000"/>
                </a:solidFill>
                <a:latin typeface="Arial" charset="0"/>
              </a:rPr>
              <a:t>limitations of the technology?</a:t>
            </a:r>
          </a:p>
        </p:txBody>
      </p:sp>
    </p:spTree>
    <p:extLst>
      <p:ext uri="{BB962C8B-B14F-4D97-AF65-F5344CB8AC3E}">
        <p14:creationId xmlns:p14="http://schemas.microsoft.com/office/powerpoint/2010/main" val="20961766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Agenda</a:t>
            </a:r>
            <a:endParaRPr lang="en-US" dirty="0"/>
          </a:p>
        </p:txBody>
      </p:sp>
      <p:sp>
        <p:nvSpPr>
          <p:cNvPr id="3" name="Content Placeholder 2"/>
          <p:cNvSpPr>
            <a:spLocks noGrp="1"/>
          </p:cNvSpPr>
          <p:nvPr>
            <p:ph idx="1"/>
          </p:nvPr>
        </p:nvSpPr>
        <p:spPr>
          <a:xfrm>
            <a:off x="336253" y="2491090"/>
            <a:ext cx="8222366" cy="3807549"/>
          </a:xfrm>
        </p:spPr>
        <p:txBody>
          <a:bodyPr>
            <a:normAutofit fontScale="25000" lnSpcReduction="20000"/>
          </a:bodyPr>
          <a:lstStyle/>
          <a:p>
            <a:pPr marL="0" indent="0">
              <a:buNone/>
            </a:pPr>
            <a:r>
              <a:rPr lang="en-GB" sz="9600" dirty="0" smtClean="0"/>
              <a:t>9.30</a:t>
            </a:r>
            <a:r>
              <a:rPr lang="en-GB" sz="9600" dirty="0"/>
              <a:t>	</a:t>
            </a:r>
            <a:r>
              <a:rPr lang="en-GB" sz="9600" dirty="0" smtClean="0"/>
              <a:t>Registration</a:t>
            </a:r>
            <a:endParaRPr lang="en-GB" sz="9600" dirty="0"/>
          </a:p>
          <a:p>
            <a:pPr marL="0" indent="0">
              <a:buNone/>
            </a:pPr>
            <a:r>
              <a:rPr lang="en-GB" sz="9600" dirty="0" smtClean="0"/>
              <a:t>9.45</a:t>
            </a:r>
            <a:r>
              <a:rPr lang="en-GB" sz="9600" dirty="0"/>
              <a:t>	</a:t>
            </a:r>
            <a:r>
              <a:rPr lang="en-GB" sz="9600" dirty="0" smtClean="0"/>
              <a:t>Welcome </a:t>
            </a:r>
            <a:r>
              <a:rPr lang="en-GB" sz="9600" dirty="0"/>
              <a:t>and Introduction from workshop </a:t>
            </a:r>
            <a:r>
              <a:rPr lang="en-GB" sz="9600" dirty="0" smtClean="0"/>
              <a:t>		speakers: John Bassett, Sandra Moore</a:t>
            </a:r>
            <a:endParaRPr lang="en-GB" sz="9600" dirty="0"/>
          </a:p>
          <a:p>
            <a:pPr marL="0" indent="0">
              <a:buNone/>
            </a:pPr>
            <a:r>
              <a:rPr lang="en-GB" sz="9600" dirty="0" smtClean="0"/>
              <a:t>9.50</a:t>
            </a:r>
            <a:r>
              <a:rPr lang="en-GB" sz="9600" dirty="0"/>
              <a:t>	</a:t>
            </a:r>
            <a:r>
              <a:rPr lang="en-GB" sz="9600" dirty="0" smtClean="0"/>
              <a:t>Introduction to VP/MAP</a:t>
            </a:r>
          </a:p>
          <a:p>
            <a:pPr lvl="4"/>
            <a:r>
              <a:rPr lang="en-GB" sz="8400" dirty="0" smtClean="0"/>
              <a:t>Technology</a:t>
            </a:r>
          </a:p>
          <a:p>
            <a:pPr lvl="4"/>
            <a:r>
              <a:rPr lang="en-GB" sz="8400" dirty="0" smtClean="0"/>
              <a:t>Microbiology</a:t>
            </a:r>
          </a:p>
          <a:p>
            <a:pPr lvl="4"/>
            <a:r>
              <a:rPr lang="en-GB" sz="8400" dirty="0" smtClean="0"/>
              <a:t>Foods </a:t>
            </a:r>
          </a:p>
          <a:p>
            <a:pPr marL="0" indent="0">
              <a:buNone/>
            </a:pPr>
            <a:r>
              <a:rPr lang="en-GB" sz="9600" dirty="0" smtClean="0"/>
              <a:t>10.20   </a:t>
            </a:r>
            <a:r>
              <a:rPr lang="en-GB" sz="9600" dirty="0"/>
              <a:t>Machinery and Packaging</a:t>
            </a:r>
          </a:p>
          <a:p>
            <a:pPr lvl="4"/>
            <a:r>
              <a:rPr lang="en-GB" sz="8400" dirty="0"/>
              <a:t>Types </a:t>
            </a:r>
            <a:r>
              <a:rPr lang="en-GB" sz="8400" dirty="0" smtClean="0"/>
              <a:t>of machines and packaging</a:t>
            </a:r>
            <a:endParaRPr lang="en-GB" sz="8400" dirty="0"/>
          </a:p>
          <a:p>
            <a:pPr lvl="4"/>
            <a:r>
              <a:rPr lang="en-GB" sz="8400" dirty="0" smtClean="0"/>
              <a:t>Monitoring/testing</a:t>
            </a:r>
            <a:endParaRPr lang="en-GB" sz="8400" dirty="0"/>
          </a:p>
          <a:p>
            <a:pPr lvl="4"/>
            <a:r>
              <a:rPr lang="en-GB" sz="8400" dirty="0"/>
              <a:t>Cleaning</a:t>
            </a:r>
            <a:r>
              <a:rPr lang="en-GB" sz="9600" dirty="0"/>
              <a:t> </a:t>
            </a:r>
            <a:endParaRPr lang="en-GB" sz="8400" dirty="0"/>
          </a:p>
          <a:p>
            <a:pPr marL="0" indent="0">
              <a:buNone/>
            </a:pPr>
            <a:r>
              <a:rPr lang="en-GB" sz="9600" b="1" dirty="0" smtClean="0"/>
              <a:t>11.00   Refreshments</a:t>
            </a:r>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1572792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4000" y="1620000"/>
            <a:ext cx="8496800" cy="928687"/>
          </a:xfrm>
        </p:spPr>
        <p:txBody>
          <a:bodyPr/>
          <a:lstStyle/>
          <a:p>
            <a:pPr algn="ctr" eaLnBrk="1" hangingPunct="1"/>
            <a:r>
              <a:rPr lang="en-GB" b="1" dirty="0">
                <a:latin typeface="Arial" charset="0"/>
                <a:cs typeface="Times New Roman" charset="0"/>
              </a:rPr>
              <a:t>High </a:t>
            </a:r>
            <a:r>
              <a:rPr lang="en-GB" b="1" dirty="0" smtClean="0">
                <a:latin typeface="Arial" charset="0"/>
                <a:cs typeface="Times New Roman" charset="0"/>
              </a:rPr>
              <a:t>Oxygen MAP</a:t>
            </a:r>
            <a:endParaRPr lang="en-GB" b="1" dirty="0">
              <a:latin typeface="Arial" charset="0"/>
              <a:cs typeface="Times New Roman" charset="0"/>
            </a:endParaRPr>
          </a:p>
        </p:txBody>
      </p:sp>
      <p:sp>
        <p:nvSpPr>
          <p:cNvPr id="24579" name="Content Placeholder 2"/>
          <p:cNvSpPr>
            <a:spLocks noGrp="1"/>
          </p:cNvSpPr>
          <p:nvPr>
            <p:ph idx="1"/>
          </p:nvPr>
        </p:nvSpPr>
        <p:spPr>
          <a:xfrm>
            <a:off x="428625" y="2815771"/>
            <a:ext cx="8029575" cy="2735943"/>
          </a:xfrm>
        </p:spPr>
        <p:txBody>
          <a:bodyPr>
            <a:noAutofit/>
          </a:bodyPr>
          <a:lstStyle/>
          <a:p>
            <a:pPr>
              <a:buFontTx/>
              <a:buNone/>
            </a:pPr>
            <a:r>
              <a:rPr lang="en-GB" sz="2800" dirty="0">
                <a:latin typeface="Arial" charset="0"/>
              </a:rPr>
              <a:t>70-100% oxygen</a:t>
            </a:r>
          </a:p>
          <a:p>
            <a:pPr>
              <a:buFontTx/>
              <a:buNone/>
            </a:pPr>
            <a:r>
              <a:rPr lang="en-GB" sz="2800" dirty="0">
                <a:latin typeface="Arial" charset="0"/>
              </a:rPr>
              <a:t>Inhibits both aerobic and anaerobic microorganisms</a:t>
            </a:r>
          </a:p>
          <a:p>
            <a:pPr>
              <a:buFontTx/>
              <a:buNone/>
            </a:pPr>
            <a:r>
              <a:rPr lang="en-GB" sz="2800" dirty="0">
                <a:latin typeface="Arial" charset="0"/>
              </a:rPr>
              <a:t>Inhibits </a:t>
            </a:r>
            <a:r>
              <a:rPr lang="en-GB" sz="2800" dirty="0" err="1">
                <a:latin typeface="Arial" charset="0"/>
              </a:rPr>
              <a:t>enzymic</a:t>
            </a:r>
            <a:r>
              <a:rPr lang="en-GB" sz="2800" dirty="0">
                <a:latin typeface="Arial" charset="0"/>
              </a:rPr>
              <a:t> discoloration</a:t>
            </a:r>
          </a:p>
          <a:p>
            <a:pPr>
              <a:buFontTx/>
              <a:buNone/>
            </a:pPr>
            <a:r>
              <a:rPr lang="en-GB" sz="2800" dirty="0">
                <a:latin typeface="Arial" charset="0"/>
              </a:rPr>
              <a:t>Prevents undesirable moisture and odour losses</a:t>
            </a:r>
          </a:p>
          <a:p>
            <a:pPr>
              <a:buFontTx/>
              <a:buNone/>
            </a:pPr>
            <a:r>
              <a:rPr lang="en-GB" sz="2800" dirty="0">
                <a:latin typeface="Arial" charset="0"/>
              </a:rPr>
              <a:t>Effective against Campylobacter</a:t>
            </a:r>
          </a:p>
          <a:p>
            <a:pPr eaLnBrk="1" hangingPunct="1">
              <a:spcBef>
                <a:spcPct val="0"/>
              </a:spcBef>
              <a:buFontTx/>
              <a:buNone/>
            </a:pPr>
            <a:endParaRPr lang="en-GB" sz="2800" dirty="0">
              <a:solidFill>
                <a:schemeClr val="accent1"/>
              </a:solidFill>
              <a:latin typeface="Arial" charset="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Q:\BRIANDAY\DAY1.JPG"/>
          <p:cNvPicPr>
            <a:picLocks noChangeAspect="1" noChangeArrowheads="1"/>
          </p:cNvPicPr>
          <p:nvPr/>
        </p:nvPicPr>
        <p:blipFill>
          <a:blip r:embed="rId2">
            <a:extLst>
              <a:ext uri="{28A0092B-C50C-407E-A947-70E740481C1C}">
                <a14:useLocalDpi xmlns:a14="http://schemas.microsoft.com/office/drawing/2010/main" val="0"/>
              </a:ext>
            </a:extLst>
          </a:blip>
          <a:srcRect l="5476" r="8939" b="7797"/>
          <a:stretch>
            <a:fillRect/>
          </a:stretch>
        </p:blipFill>
        <p:spPr bwMode="auto">
          <a:xfrm>
            <a:off x="346388" y="1544200"/>
            <a:ext cx="8441602" cy="5024402"/>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4471" y="1620000"/>
            <a:ext cx="8904941" cy="928687"/>
          </a:xfrm>
          <a:noFill/>
        </p:spPr>
        <p:txBody>
          <a:bodyPr lIns="90488" tIns="44450" rIns="90488" bIns="44450">
            <a:normAutofit fontScale="90000"/>
          </a:bodyPr>
          <a:lstStyle/>
          <a:p>
            <a:pPr algn="ctr"/>
            <a:r>
              <a:rPr lang="en-GB" b="1" dirty="0" smtClean="0">
                <a:latin typeface="Arial" charset="0"/>
              </a:rPr>
              <a:t>Other gases used - Nitrogen </a:t>
            </a:r>
            <a:r>
              <a:rPr lang="en-GB" b="1" dirty="0">
                <a:latin typeface="Arial" charset="0"/>
              </a:rPr>
              <a:t>(N</a:t>
            </a:r>
            <a:r>
              <a:rPr lang="en-GB" b="1" baseline="-25000" dirty="0">
                <a:latin typeface="Arial" charset="0"/>
              </a:rPr>
              <a:t>2</a:t>
            </a:r>
            <a:r>
              <a:rPr lang="en-GB" b="1" dirty="0">
                <a:latin typeface="Arial" charset="0"/>
              </a:rPr>
              <a:t>)</a:t>
            </a:r>
          </a:p>
        </p:txBody>
      </p:sp>
      <p:sp>
        <p:nvSpPr>
          <p:cNvPr id="20483" name="Rectangle 3"/>
          <p:cNvSpPr>
            <a:spLocks noGrp="1" noChangeArrowheads="1"/>
          </p:cNvSpPr>
          <p:nvPr>
            <p:ph type="body" idx="1"/>
          </p:nvPr>
        </p:nvSpPr>
        <p:spPr>
          <a:xfrm>
            <a:off x="515257" y="2696029"/>
            <a:ext cx="8215313" cy="3810000"/>
          </a:xfrm>
          <a:noFill/>
        </p:spPr>
        <p:txBody>
          <a:bodyPr lIns="90488" tIns="44450" rIns="90488" bIns="44450"/>
          <a:lstStyle/>
          <a:p>
            <a:pPr>
              <a:buFontTx/>
              <a:buNone/>
            </a:pPr>
            <a:r>
              <a:rPr lang="en-GB" dirty="0">
                <a:latin typeface="Arial" charset="0"/>
              </a:rPr>
              <a:t>No specific antimicrobial effect</a:t>
            </a:r>
          </a:p>
          <a:p>
            <a:pPr>
              <a:buFontTx/>
              <a:buNone/>
            </a:pPr>
            <a:r>
              <a:rPr lang="en-GB" dirty="0">
                <a:latin typeface="Arial" charset="0"/>
              </a:rPr>
              <a:t>Inert and tasteless</a:t>
            </a:r>
          </a:p>
          <a:p>
            <a:pPr>
              <a:buFontTx/>
              <a:buNone/>
            </a:pPr>
            <a:r>
              <a:rPr lang="en-GB" dirty="0">
                <a:latin typeface="Arial" charset="0"/>
              </a:rPr>
              <a:t>Functions as a </a:t>
            </a:r>
            <a:r>
              <a:rPr lang="ja-JP" altLang="en-GB" dirty="0">
                <a:latin typeface="Arial" charset="0"/>
              </a:rPr>
              <a:t>‘</a:t>
            </a:r>
            <a:r>
              <a:rPr lang="en-GB" dirty="0">
                <a:latin typeface="Arial" charset="0"/>
              </a:rPr>
              <a:t>balance gas</a:t>
            </a:r>
            <a:r>
              <a:rPr lang="ja-JP" altLang="en-GB" dirty="0">
                <a:latin typeface="Arial" charset="0"/>
              </a:rPr>
              <a:t>’</a:t>
            </a:r>
            <a:r>
              <a:rPr lang="en-GB" dirty="0">
                <a:latin typeface="Arial" charset="0"/>
              </a:rPr>
              <a:t> to replace O</a:t>
            </a:r>
            <a:r>
              <a:rPr lang="en-GB" baseline="-25000" dirty="0">
                <a:latin typeface="Arial" charset="0"/>
              </a:rPr>
              <a:t>2</a:t>
            </a:r>
            <a:endParaRPr lang="en-GB" dirty="0">
              <a:latin typeface="Arial" charset="0"/>
            </a:endParaRPr>
          </a:p>
          <a:p>
            <a:pPr>
              <a:buFontTx/>
              <a:buNone/>
            </a:pPr>
            <a:r>
              <a:rPr lang="en-GB" dirty="0">
                <a:latin typeface="Arial" charset="0"/>
              </a:rPr>
              <a:t>Not very soluble in foods</a:t>
            </a:r>
          </a:p>
          <a:p>
            <a:pPr>
              <a:buFontTx/>
              <a:buNone/>
            </a:pPr>
            <a:r>
              <a:rPr lang="en-GB" dirty="0">
                <a:latin typeface="Arial" charset="0"/>
              </a:rPr>
              <a:t>Prevents pack collapse caused by CO</a:t>
            </a:r>
            <a:r>
              <a:rPr lang="en-GB" baseline="-25000" dirty="0">
                <a:latin typeface="Arial" charset="0"/>
              </a:rPr>
              <a:t>2</a:t>
            </a:r>
            <a:r>
              <a:rPr lang="en-GB" dirty="0">
                <a:latin typeface="Arial" charset="0"/>
              </a:rPr>
              <a:t> absorption</a:t>
            </a:r>
          </a:p>
          <a:p>
            <a:endParaRPr lang="en-GB" dirty="0">
              <a:latin typeface="Arial" charset="0"/>
            </a:endParaRPr>
          </a:p>
          <a:p>
            <a:pPr>
              <a:buFontTx/>
              <a:buNone/>
            </a:pPr>
            <a:endParaRPr lang="en-GB"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164353" y="1485530"/>
            <a:ext cx="8613341" cy="762000"/>
          </a:xfrm>
          <a:prstGeom prst="rect">
            <a:avLst/>
          </a:prstGeom>
        </p:spPr>
        <p:txBody>
          <a:bodyPr/>
          <a:lstStyle/>
          <a:p>
            <a:pPr algn="ctr">
              <a:defRPr/>
            </a:pPr>
            <a:r>
              <a:rPr lang="en-GB" sz="4400" b="1" kern="0" dirty="0" smtClean="0">
                <a:solidFill>
                  <a:srgbClr val="385723"/>
                </a:solidFill>
                <a:latin typeface="Arial"/>
                <a:ea typeface="+mj-ea"/>
                <a:cs typeface="Times New Roman" pitchFamily="18" charset="0"/>
              </a:rPr>
              <a:t>Other gases used - Argon </a:t>
            </a:r>
            <a:r>
              <a:rPr lang="en-GB" sz="4400" b="1" kern="0" dirty="0">
                <a:solidFill>
                  <a:srgbClr val="385723"/>
                </a:solidFill>
                <a:latin typeface="Arial"/>
                <a:ea typeface="+mj-ea"/>
                <a:cs typeface="Times New Roman" pitchFamily="18" charset="0"/>
              </a:rPr>
              <a:t>(</a:t>
            </a:r>
            <a:r>
              <a:rPr lang="en-GB" sz="4400" b="1" kern="0" dirty="0" err="1">
                <a:solidFill>
                  <a:srgbClr val="385723"/>
                </a:solidFill>
                <a:latin typeface="Arial"/>
                <a:ea typeface="+mj-ea"/>
                <a:cs typeface="Times New Roman" pitchFamily="18" charset="0"/>
              </a:rPr>
              <a:t>Ar</a:t>
            </a:r>
            <a:r>
              <a:rPr lang="en-GB" sz="4400" b="1" kern="0" dirty="0">
                <a:solidFill>
                  <a:srgbClr val="385723"/>
                </a:solidFill>
                <a:latin typeface="Arial"/>
                <a:ea typeface="+mj-ea"/>
                <a:cs typeface="Times New Roman" pitchFamily="18" charset="0"/>
              </a:rPr>
              <a:t>) </a:t>
            </a:r>
          </a:p>
        </p:txBody>
      </p:sp>
      <p:sp>
        <p:nvSpPr>
          <p:cNvPr id="3" name="Rectangle 1027"/>
          <p:cNvSpPr txBox="1">
            <a:spLocks noChangeArrowheads="1"/>
          </p:cNvSpPr>
          <p:nvPr/>
        </p:nvSpPr>
        <p:spPr>
          <a:xfrm>
            <a:off x="253999" y="2394857"/>
            <a:ext cx="8534400" cy="5105400"/>
          </a:xfrm>
          <a:prstGeom prst="rect">
            <a:avLst/>
          </a:prstGeom>
        </p:spPr>
        <p:txBody>
          <a:bodyPr/>
          <a:lstStyle/>
          <a:p>
            <a:pPr>
              <a:defRPr/>
            </a:pPr>
            <a:r>
              <a:rPr lang="en-GB" sz="3200" kern="0" dirty="0">
                <a:latin typeface="Arial"/>
                <a:ea typeface="+mn-ea"/>
                <a:cs typeface="Times New Roman" pitchFamily="18" charset="0"/>
              </a:rPr>
              <a:t>Inert </a:t>
            </a:r>
            <a:r>
              <a:rPr lang="en-GB" sz="3200" kern="0" dirty="0" smtClean="0">
                <a:latin typeface="Arial"/>
                <a:ea typeface="+mn-ea"/>
                <a:cs typeface="Times New Roman" pitchFamily="18" charset="0"/>
              </a:rPr>
              <a:t>gas – USA (GRAS) and EU approved</a:t>
            </a:r>
            <a:endParaRPr lang="en-GB" sz="3200" kern="0" dirty="0">
              <a:latin typeface="Arial"/>
              <a:ea typeface="+mn-ea"/>
              <a:cs typeface="Times New Roman" pitchFamily="18" charset="0"/>
            </a:endParaRPr>
          </a:p>
          <a:p>
            <a:pPr>
              <a:defRPr/>
            </a:pPr>
            <a:r>
              <a:rPr lang="en-GB" sz="3200" kern="0" dirty="0">
                <a:latin typeface="Arial"/>
                <a:ea typeface="+mn-ea"/>
                <a:cs typeface="Times New Roman" pitchFamily="18" charset="0"/>
              </a:rPr>
              <a:t>Proposed as an alternative to N</a:t>
            </a:r>
            <a:r>
              <a:rPr lang="en-GB" sz="3200" kern="0" baseline="-25000" dirty="0">
                <a:latin typeface="Arial"/>
                <a:ea typeface="+mn-ea"/>
                <a:cs typeface="Times New Roman" pitchFamily="18" charset="0"/>
              </a:rPr>
              <a:t>2</a:t>
            </a:r>
          </a:p>
          <a:p>
            <a:pPr>
              <a:defRPr/>
            </a:pPr>
            <a:r>
              <a:rPr lang="en-GB" sz="3200" kern="0" dirty="0">
                <a:latin typeface="Arial"/>
                <a:ea typeface="+mn-ea"/>
                <a:cs typeface="Times New Roman" pitchFamily="18" charset="0"/>
              </a:rPr>
              <a:t>Inhibits  </a:t>
            </a:r>
          </a:p>
          <a:p>
            <a:pPr marL="0" lvl="1">
              <a:defRPr/>
            </a:pPr>
            <a:r>
              <a:rPr lang="en-GB" sz="2800" kern="0" dirty="0">
                <a:latin typeface="Arial"/>
                <a:ea typeface="+mn-ea"/>
                <a:cs typeface="Times New Roman" pitchFamily="18" charset="0"/>
              </a:rPr>
              <a:t>- enzymic activities</a:t>
            </a:r>
          </a:p>
          <a:p>
            <a:pPr marL="0" lvl="1">
              <a:defRPr/>
            </a:pPr>
            <a:r>
              <a:rPr lang="en-GB" sz="2800" kern="0" dirty="0">
                <a:latin typeface="Arial"/>
                <a:ea typeface="+mn-ea"/>
                <a:cs typeface="Times New Roman" pitchFamily="18" charset="0"/>
              </a:rPr>
              <a:t>- microbial growth</a:t>
            </a:r>
          </a:p>
          <a:p>
            <a:pPr marL="0" lvl="1">
              <a:defRPr/>
            </a:pPr>
            <a:r>
              <a:rPr lang="en-GB" sz="2800" kern="0" dirty="0">
                <a:latin typeface="Arial"/>
                <a:ea typeface="+mn-ea"/>
                <a:cs typeface="Times New Roman" pitchFamily="18" charset="0"/>
              </a:rPr>
              <a:t>- </a:t>
            </a:r>
            <a:r>
              <a:rPr lang="en-GB" sz="2800" kern="0" dirty="0" err="1">
                <a:latin typeface="Arial"/>
                <a:ea typeface="+mn-ea"/>
                <a:cs typeface="Times New Roman" pitchFamily="18" charset="0"/>
              </a:rPr>
              <a:t>degradative</a:t>
            </a:r>
            <a:r>
              <a:rPr lang="en-GB" sz="2800" kern="0" dirty="0">
                <a:latin typeface="Arial"/>
                <a:ea typeface="+mn-ea"/>
                <a:cs typeface="Times New Roman" pitchFamily="18" charset="0"/>
              </a:rPr>
              <a:t> chemical reactions</a:t>
            </a:r>
          </a:p>
          <a:p>
            <a:pPr marL="0" lvl="1">
              <a:defRPr/>
            </a:pPr>
            <a:r>
              <a:rPr lang="en-GB" sz="2800" kern="0" dirty="0">
                <a:latin typeface="Arial"/>
                <a:ea typeface="+mn-ea"/>
                <a:cs typeface="Times New Roman" pitchFamily="18" charset="0"/>
              </a:rPr>
              <a:t>- fungal growth</a:t>
            </a:r>
          </a:p>
          <a:p>
            <a:pPr>
              <a:defRPr/>
            </a:pPr>
            <a:r>
              <a:rPr lang="en-GB" sz="3200" kern="0" dirty="0">
                <a:latin typeface="Arial"/>
                <a:ea typeface="+mn-ea"/>
                <a:cs typeface="Times New Roman" pitchFamily="18" charset="0"/>
              </a:rPr>
              <a:t>Reduces ethylene emissions</a:t>
            </a:r>
          </a:p>
          <a:p>
            <a:pPr>
              <a:defRPr/>
            </a:pPr>
            <a:r>
              <a:rPr lang="en-GB" sz="3200" kern="0" dirty="0">
                <a:latin typeface="Arial"/>
                <a:ea typeface="+mn-ea"/>
                <a:cs typeface="Times New Roman" pitchFamily="18" charset="0"/>
              </a:rPr>
              <a:t>Reduces respiration rates of produce</a:t>
            </a:r>
            <a:endParaRPr lang="en-GB" sz="2800" kern="0" dirty="0">
              <a:latin typeface="Arial"/>
              <a:ea typeface="+mn-ea"/>
              <a:cs typeface="Times New Roman" pitchFamily="18" charset="0"/>
            </a:endParaRPr>
          </a:p>
          <a:p>
            <a:pPr marL="800100" lvl="1" indent="-342900">
              <a:spcBef>
                <a:spcPct val="20000"/>
              </a:spcBef>
              <a:defRPr/>
            </a:pPr>
            <a:r>
              <a:rPr lang="en-GB" sz="3200" kern="0" dirty="0">
                <a:latin typeface="Arial"/>
                <a:ea typeface="+mn-ea"/>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82707" y="1515412"/>
            <a:ext cx="8383994" cy="1190625"/>
          </a:xfrm>
          <a:prstGeom prst="rect">
            <a:avLst/>
          </a:prstGeom>
        </p:spPr>
        <p:txBody>
          <a:bodyPr/>
          <a:lstStyle/>
          <a:p>
            <a:pPr algn="ctr">
              <a:defRPr/>
            </a:pPr>
            <a:r>
              <a:rPr lang="en-GB" sz="4400" b="1" kern="0" dirty="0" smtClean="0">
                <a:solidFill>
                  <a:schemeClr val="accent6">
                    <a:lumMod val="50000"/>
                  </a:schemeClr>
                </a:solidFill>
                <a:latin typeface="Arial"/>
                <a:ea typeface="+mj-ea"/>
                <a:cs typeface="Times New Roman" pitchFamily="18" charset="0"/>
              </a:rPr>
              <a:t>Other gases used - Nitrous </a:t>
            </a:r>
            <a:r>
              <a:rPr lang="en-GB" sz="4400" b="1" kern="0" dirty="0">
                <a:solidFill>
                  <a:schemeClr val="accent6">
                    <a:lumMod val="50000"/>
                  </a:schemeClr>
                </a:solidFill>
                <a:latin typeface="Arial"/>
                <a:ea typeface="+mj-ea"/>
                <a:cs typeface="Times New Roman" pitchFamily="18" charset="0"/>
              </a:rPr>
              <a:t>oxide (N</a:t>
            </a:r>
            <a:r>
              <a:rPr lang="en-GB" sz="4400" b="1" kern="0" baseline="-25000" dirty="0">
                <a:solidFill>
                  <a:schemeClr val="accent6">
                    <a:lumMod val="50000"/>
                  </a:schemeClr>
                </a:solidFill>
                <a:latin typeface="Arial"/>
                <a:ea typeface="+mj-ea"/>
                <a:cs typeface="Times New Roman" pitchFamily="18" charset="0"/>
              </a:rPr>
              <a:t>2</a:t>
            </a:r>
            <a:r>
              <a:rPr lang="en-GB" sz="4400" b="1" kern="0" dirty="0">
                <a:solidFill>
                  <a:schemeClr val="accent6">
                    <a:lumMod val="50000"/>
                  </a:schemeClr>
                </a:solidFill>
                <a:latin typeface="Arial"/>
                <a:ea typeface="+mj-ea"/>
                <a:cs typeface="Times New Roman" pitchFamily="18" charset="0"/>
              </a:rPr>
              <a:t>O)</a:t>
            </a:r>
          </a:p>
        </p:txBody>
      </p:sp>
      <p:sp>
        <p:nvSpPr>
          <p:cNvPr id="3" name="Rectangle 3"/>
          <p:cNvSpPr txBox="1">
            <a:spLocks noChangeArrowheads="1"/>
          </p:cNvSpPr>
          <p:nvPr/>
        </p:nvSpPr>
        <p:spPr>
          <a:xfrm>
            <a:off x="558800" y="2571750"/>
            <a:ext cx="8350250" cy="4286250"/>
          </a:xfrm>
          <a:prstGeom prst="rect">
            <a:avLst/>
          </a:prstGeom>
        </p:spPr>
        <p:txBody>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150000"/>
              </a:lnSpc>
            </a:pPr>
            <a:r>
              <a:rPr lang="en-GB" sz="3200" dirty="0" smtClean="0">
                <a:cs typeface="Times New Roman" charset="0"/>
              </a:rPr>
              <a:t>‘</a:t>
            </a:r>
            <a:r>
              <a:rPr lang="en-GB" sz="2800" dirty="0" smtClean="0">
                <a:cs typeface="Times New Roman" charset="0"/>
              </a:rPr>
              <a:t>Laughing </a:t>
            </a:r>
            <a:r>
              <a:rPr lang="en-GB" sz="2800" dirty="0">
                <a:cs typeface="Times New Roman" charset="0"/>
              </a:rPr>
              <a:t>gas</a:t>
            </a:r>
            <a:r>
              <a:rPr lang="ja-JP" altLang="en-GB" sz="2800" dirty="0">
                <a:cs typeface="Times New Roman" charset="0"/>
              </a:rPr>
              <a:t>’</a:t>
            </a:r>
            <a:r>
              <a:rPr lang="en-GB" sz="2800" dirty="0">
                <a:cs typeface="Times New Roman" charset="0"/>
              </a:rPr>
              <a:t> </a:t>
            </a:r>
          </a:p>
          <a:p>
            <a:pPr marL="0" indent="0" eaLnBrk="1" hangingPunct="1">
              <a:lnSpc>
                <a:spcPct val="150000"/>
              </a:lnSpc>
            </a:pPr>
            <a:r>
              <a:rPr lang="en-GB" sz="2800" dirty="0">
                <a:cs typeface="Times New Roman" charset="0"/>
              </a:rPr>
              <a:t>Permitted food packaging gas in UK</a:t>
            </a:r>
          </a:p>
          <a:p>
            <a:pPr marL="0" indent="0" eaLnBrk="1" hangingPunct="1">
              <a:lnSpc>
                <a:spcPct val="150000"/>
              </a:lnSpc>
            </a:pPr>
            <a:r>
              <a:rPr lang="en-GB" sz="2800" dirty="0">
                <a:cs typeface="Times New Roman" charset="0"/>
              </a:rPr>
              <a:t>Sensitises microorganisms to </a:t>
            </a:r>
            <a:r>
              <a:rPr lang="en-GB" sz="2800" dirty="0" smtClean="0">
                <a:cs typeface="Times New Roman" charset="0"/>
              </a:rPr>
              <a:t>antimicrobial agents</a:t>
            </a:r>
            <a:endParaRPr lang="en-GB" sz="2800" dirty="0">
              <a:cs typeface="Times New Roman" charset="0"/>
            </a:endParaRPr>
          </a:p>
          <a:p>
            <a:pPr marL="0" indent="0" eaLnBrk="1" hangingPunct="1">
              <a:lnSpc>
                <a:spcPct val="150000"/>
              </a:lnSpc>
            </a:pPr>
            <a:r>
              <a:rPr lang="en-GB" sz="2800" dirty="0">
                <a:cs typeface="Times New Roman" charset="0"/>
              </a:rPr>
              <a:t>Used as a propellant in whipped cream </a:t>
            </a:r>
            <a:r>
              <a:rPr lang="en-GB" sz="2800" dirty="0" smtClean="0">
                <a:cs typeface="Times New Roman" charset="0"/>
              </a:rPr>
              <a:t>cans</a:t>
            </a:r>
            <a:endParaRPr lang="en-GB" sz="2800" dirty="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149412" y="1455647"/>
            <a:ext cx="8994588" cy="1143000"/>
          </a:xfrm>
          <a:prstGeom prst="rect">
            <a:avLst/>
          </a:prstGeom>
        </p:spPr>
        <p:txBody>
          <a:bodyPr/>
          <a:lstStyle/>
          <a:p>
            <a:pPr algn="ctr">
              <a:defRPr/>
            </a:pPr>
            <a:r>
              <a:rPr lang="en-GB" sz="3600" b="1" kern="0" dirty="0" smtClean="0">
                <a:solidFill>
                  <a:schemeClr val="accent6">
                    <a:lumMod val="50000"/>
                  </a:schemeClr>
                </a:solidFill>
                <a:latin typeface="Arial"/>
                <a:ea typeface="+mj-ea"/>
                <a:cs typeface="Times New Roman" pitchFamily="18" charset="0"/>
              </a:rPr>
              <a:t>Other gases - Carbon </a:t>
            </a:r>
            <a:r>
              <a:rPr lang="en-GB" sz="3600" b="1" kern="0" dirty="0">
                <a:solidFill>
                  <a:schemeClr val="accent6">
                    <a:lumMod val="50000"/>
                  </a:schemeClr>
                </a:solidFill>
                <a:latin typeface="Arial"/>
                <a:ea typeface="+mj-ea"/>
                <a:cs typeface="Times New Roman" pitchFamily="18" charset="0"/>
              </a:rPr>
              <a:t>monoxide (CO)</a:t>
            </a:r>
          </a:p>
        </p:txBody>
      </p:sp>
      <p:sp>
        <p:nvSpPr>
          <p:cNvPr id="3" name="Rectangle 1027"/>
          <p:cNvSpPr txBox="1">
            <a:spLocks noChangeArrowheads="1"/>
          </p:cNvSpPr>
          <p:nvPr/>
        </p:nvSpPr>
        <p:spPr>
          <a:xfrm>
            <a:off x="377145" y="2207532"/>
            <a:ext cx="8443912" cy="4114800"/>
          </a:xfrm>
          <a:prstGeom prst="rect">
            <a:avLst/>
          </a:prstGeom>
        </p:spPr>
        <p:txBody>
          <a:bodyPr/>
          <a:lstStyle/>
          <a:p>
            <a:pPr marL="342900" indent="-342900">
              <a:spcBef>
                <a:spcPts val="300"/>
              </a:spcBef>
              <a:defRPr/>
            </a:pPr>
            <a:r>
              <a:rPr lang="en-GB" sz="3200" kern="0" dirty="0">
                <a:latin typeface="Arial"/>
                <a:ea typeface="+mn-ea"/>
                <a:cs typeface="Times New Roman" pitchFamily="18" charset="0"/>
              </a:rPr>
              <a:t>Highly toxic gas  (Use at 0.4%)</a:t>
            </a:r>
          </a:p>
          <a:p>
            <a:pPr marL="342900" indent="-342900">
              <a:spcBef>
                <a:spcPts val="300"/>
              </a:spcBef>
              <a:defRPr/>
            </a:pPr>
            <a:r>
              <a:rPr lang="en-GB" sz="3200" kern="0" dirty="0">
                <a:latin typeface="Arial"/>
                <a:ea typeface="+mn-ea"/>
                <a:cs typeface="Times New Roman" pitchFamily="18" charset="0"/>
              </a:rPr>
              <a:t>Has been found to be beneficial for some food applications, e.g.</a:t>
            </a:r>
          </a:p>
          <a:p>
            <a:pPr marL="742950" lvl="1" indent="-285750">
              <a:spcBef>
                <a:spcPts val="300"/>
              </a:spcBef>
              <a:defRPr/>
            </a:pPr>
            <a:r>
              <a:rPr lang="en-GB" sz="2800" kern="0" dirty="0">
                <a:latin typeface="Arial"/>
                <a:ea typeface="+mn-ea"/>
                <a:cs typeface="Times New Roman" pitchFamily="18" charset="0"/>
              </a:rPr>
              <a:t>- maintaining red colour of raw meats</a:t>
            </a:r>
          </a:p>
          <a:p>
            <a:pPr marL="742950" lvl="1" indent="-285750">
              <a:spcBef>
                <a:spcPts val="300"/>
              </a:spcBef>
              <a:defRPr/>
            </a:pPr>
            <a:r>
              <a:rPr lang="en-GB" sz="2800" kern="0" dirty="0">
                <a:latin typeface="Arial"/>
                <a:ea typeface="+mn-ea"/>
                <a:cs typeface="Times New Roman" pitchFamily="18" charset="0"/>
              </a:rPr>
              <a:t>- maintaining the red stripe on salmon</a:t>
            </a:r>
          </a:p>
          <a:p>
            <a:pPr marL="742950" lvl="1" indent="-285750">
              <a:spcBef>
                <a:spcPts val="300"/>
              </a:spcBef>
              <a:defRPr/>
            </a:pPr>
            <a:r>
              <a:rPr lang="en-GB" sz="2800" kern="0" dirty="0">
                <a:latin typeface="Arial"/>
                <a:ea typeface="+mn-ea"/>
                <a:cs typeface="Times New Roman" pitchFamily="18" charset="0"/>
              </a:rPr>
              <a:t>- reducing fresh cut produce discoloration</a:t>
            </a:r>
          </a:p>
          <a:p>
            <a:pPr marL="342900" indent="-342900">
              <a:spcBef>
                <a:spcPts val="300"/>
              </a:spcBef>
              <a:defRPr/>
            </a:pPr>
            <a:r>
              <a:rPr lang="en-GB" sz="3200" kern="0" dirty="0">
                <a:latin typeface="Arial"/>
                <a:ea typeface="+mn-ea"/>
                <a:cs typeface="Times New Roman" pitchFamily="18" charset="0"/>
              </a:rPr>
              <a:t>Not a permitted packaging gas in the EU</a:t>
            </a:r>
          </a:p>
          <a:p>
            <a:pPr marL="342900" indent="-342900">
              <a:spcBef>
                <a:spcPts val="300"/>
              </a:spcBef>
              <a:defRPr/>
            </a:pPr>
            <a:r>
              <a:rPr lang="en-GB" sz="3200" kern="0" dirty="0">
                <a:latin typeface="Arial"/>
                <a:ea typeface="+mn-ea"/>
                <a:cs typeface="Times New Roman" pitchFamily="18" charset="0"/>
              </a:rPr>
              <a:t>GRAS status in USA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627529" y="2513319"/>
            <a:ext cx="8073571" cy="2308324"/>
          </a:xfrm>
          <a:prstGeom prst="rect">
            <a:avLst/>
          </a:prstGeom>
          <a:noFill/>
        </p:spPr>
        <p:txBody>
          <a:bodyPr wrap="square" rtlCol="0">
            <a:spAutoFit/>
          </a:bodyPr>
          <a:lstStyle/>
          <a:p>
            <a:pPr algn="ctr"/>
            <a:r>
              <a:rPr lang="en-US" sz="4800" b="1" dirty="0" smtClean="0">
                <a:solidFill>
                  <a:srgbClr val="385723"/>
                </a:solidFill>
                <a:latin typeface="Arial"/>
              </a:rPr>
              <a:t>WHAT ARE THE ADVANTAGES OF VACUUM PACKING FOOD?</a:t>
            </a:r>
            <a:endParaRPr lang="en-US" sz="4800" b="1" dirty="0">
              <a:solidFill>
                <a:srgbClr val="385723"/>
              </a:solidFill>
              <a:latin typeface="Arial"/>
            </a:endParaRPr>
          </a:p>
        </p:txBody>
      </p:sp>
    </p:spTree>
    <p:extLst>
      <p:ext uri="{BB962C8B-B14F-4D97-AF65-F5344CB8AC3E}">
        <p14:creationId xmlns:p14="http://schemas.microsoft.com/office/powerpoint/2010/main" val="9672965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616857" y="2068286"/>
            <a:ext cx="7570485" cy="3970318"/>
          </a:xfrm>
          <a:prstGeom prst="rect">
            <a:avLst/>
          </a:prstGeom>
          <a:noFill/>
        </p:spPr>
        <p:txBody>
          <a:bodyPr wrap="square" rtlCol="0">
            <a:spAutoFit/>
          </a:bodyPr>
          <a:lstStyle/>
          <a:p>
            <a:pPr marL="171450" indent="-171450">
              <a:buFont typeface="Arial"/>
              <a:buChar char="•"/>
            </a:pPr>
            <a:r>
              <a:rPr lang="en-US" sz="2800" dirty="0" smtClean="0">
                <a:latin typeface="Arial"/>
              </a:rPr>
              <a:t>Extends shelf life</a:t>
            </a:r>
            <a:r>
              <a:rPr lang="en-US" sz="2800" dirty="0">
                <a:latin typeface="Arial"/>
              </a:rPr>
              <a:t>, reduces wastage</a:t>
            </a:r>
          </a:p>
          <a:p>
            <a:pPr marL="171450" indent="-171450">
              <a:buFont typeface="Arial"/>
              <a:buChar char="•"/>
            </a:pPr>
            <a:r>
              <a:rPr lang="en-US" sz="2800" dirty="0">
                <a:latin typeface="Arial"/>
              </a:rPr>
              <a:t>Turnover </a:t>
            </a:r>
            <a:r>
              <a:rPr lang="en-US" sz="2800" dirty="0" smtClean="0">
                <a:latin typeface="Arial"/>
              </a:rPr>
              <a:t>increase, </a:t>
            </a:r>
            <a:r>
              <a:rPr lang="en-US" sz="2800" dirty="0">
                <a:latin typeface="Arial"/>
              </a:rPr>
              <a:t>more variation and spread in product range</a:t>
            </a:r>
          </a:p>
          <a:p>
            <a:pPr marL="171450" indent="-171450">
              <a:buFont typeface="Arial"/>
              <a:buChar char="•"/>
            </a:pPr>
            <a:r>
              <a:rPr lang="en-US" sz="2800" dirty="0">
                <a:latin typeface="Arial"/>
              </a:rPr>
              <a:t>Optimal product and hygienic storage</a:t>
            </a:r>
          </a:p>
          <a:p>
            <a:pPr marL="171450" indent="-171450">
              <a:buFont typeface="Arial"/>
              <a:buChar char="•"/>
            </a:pPr>
            <a:r>
              <a:rPr lang="en-US" sz="2800" dirty="0">
                <a:latin typeface="Arial"/>
              </a:rPr>
              <a:t>Prevents drying out, </a:t>
            </a:r>
            <a:r>
              <a:rPr lang="en-US" sz="2800" dirty="0" err="1">
                <a:latin typeface="Arial"/>
              </a:rPr>
              <a:t>moulds’</a:t>
            </a:r>
            <a:r>
              <a:rPr lang="en-US" sz="2800" dirty="0">
                <a:latin typeface="Arial"/>
              </a:rPr>
              <a:t> and freezer burn</a:t>
            </a:r>
          </a:p>
          <a:p>
            <a:pPr marL="171450" indent="-171450">
              <a:buFont typeface="Arial"/>
              <a:buChar char="•"/>
            </a:pPr>
            <a:r>
              <a:rPr lang="en-US" sz="2800" dirty="0">
                <a:latin typeface="Arial"/>
              </a:rPr>
              <a:t>Improve product </a:t>
            </a:r>
            <a:r>
              <a:rPr lang="en-US" sz="2800" dirty="0" smtClean="0">
                <a:latin typeface="Arial"/>
              </a:rPr>
              <a:t>quality product matures in packaging no loss of </a:t>
            </a:r>
            <a:r>
              <a:rPr lang="en-US" sz="2800" dirty="0" err="1" smtClean="0">
                <a:latin typeface="Arial"/>
              </a:rPr>
              <a:t>flavours</a:t>
            </a:r>
            <a:endParaRPr lang="en-US" sz="2800" dirty="0" smtClean="0">
              <a:latin typeface="Arial"/>
            </a:endParaRPr>
          </a:p>
          <a:p>
            <a:pPr marL="171450" indent="-171450">
              <a:buFont typeface="Arial"/>
              <a:buChar char="•"/>
            </a:pPr>
            <a:r>
              <a:rPr lang="en-US" sz="2800" dirty="0" smtClean="0">
                <a:latin typeface="Arial"/>
              </a:rPr>
              <a:t>Optimal packaging contributes to food safety and HACCP standards</a:t>
            </a:r>
            <a:endParaRPr lang="en-US" sz="2800" dirty="0">
              <a:latin typeface="Arial"/>
            </a:endParaRPr>
          </a:p>
        </p:txBody>
      </p:sp>
    </p:spTree>
    <p:extLst>
      <p:ext uri="{BB962C8B-B14F-4D97-AF65-F5344CB8AC3E}">
        <p14:creationId xmlns:p14="http://schemas.microsoft.com/office/powerpoint/2010/main" val="29014774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27000" y="2558143"/>
            <a:ext cx="8744857" cy="2123658"/>
          </a:xfrm>
          <a:prstGeom prst="rect">
            <a:avLst/>
          </a:prstGeom>
          <a:noFill/>
        </p:spPr>
        <p:txBody>
          <a:bodyPr wrap="square" rtlCol="0">
            <a:spAutoFit/>
          </a:bodyPr>
          <a:lstStyle/>
          <a:p>
            <a:pPr algn="ctr"/>
            <a:r>
              <a:rPr lang="en-US" sz="4400" b="1" dirty="0" smtClean="0">
                <a:solidFill>
                  <a:srgbClr val="385723"/>
                </a:solidFill>
                <a:latin typeface="Arial"/>
              </a:rPr>
              <a:t>SUITABLE FOODS FOR VACUUM/ MODIFIED ATMOSPHERE PACKAGING</a:t>
            </a:r>
            <a:endParaRPr lang="en-US" sz="4400" b="1" dirty="0">
              <a:solidFill>
                <a:srgbClr val="385723"/>
              </a:solidFill>
              <a:latin typeface="Arial"/>
            </a:endParaRPr>
          </a:p>
        </p:txBody>
      </p:sp>
    </p:spTree>
    <p:extLst>
      <p:ext uri="{BB962C8B-B14F-4D97-AF65-F5344CB8AC3E}">
        <p14:creationId xmlns:p14="http://schemas.microsoft.com/office/powerpoint/2010/main" val="23981826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Rectangle 2"/>
          <p:cNvSpPr/>
          <p:nvPr/>
        </p:nvSpPr>
        <p:spPr>
          <a:xfrm>
            <a:off x="508001" y="2274837"/>
            <a:ext cx="8367058" cy="3108544"/>
          </a:xfrm>
          <a:prstGeom prst="rect">
            <a:avLst/>
          </a:prstGeom>
        </p:spPr>
        <p:txBody>
          <a:bodyPr wrap="square">
            <a:spAutoFit/>
          </a:bodyPr>
          <a:lstStyle/>
          <a:p>
            <a:r>
              <a:rPr lang="en-US" sz="2800" dirty="0">
                <a:latin typeface="Arial"/>
              </a:rPr>
              <a:t>In theory all foods can be vacuum packed but in reality the most likely types of food that are routinely vacuum packed are fresh foods such as meat, fish, poultry, vegetables, fruits and stocks and sauces to extend shelf life and sous vide cook as well as dry foods such as cereals, nuts, cured meats, cheeses, smoked fish and coffee to solely extend shelf life.</a:t>
            </a:r>
          </a:p>
        </p:txBody>
      </p:sp>
    </p:spTree>
    <p:extLst>
      <p:ext uri="{BB962C8B-B14F-4D97-AF65-F5344CB8AC3E}">
        <p14:creationId xmlns:p14="http://schemas.microsoft.com/office/powerpoint/2010/main" val="14172489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59" y="1492803"/>
            <a:ext cx="8222366" cy="781901"/>
          </a:xfrm>
        </p:spPr>
        <p:txBody>
          <a:bodyPr/>
          <a:lstStyle/>
          <a:p>
            <a:pPr algn="ctr"/>
            <a:r>
              <a:rPr lang="en-US" dirty="0" smtClean="0"/>
              <a:t>Agenda</a:t>
            </a:r>
            <a:endParaRPr lang="en-US" dirty="0"/>
          </a:p>
        </p:txBody>
      </p:sp>
      <p:sp>
        <p:nvSpPr>
          <p:cNvPr id="3" name="Content Placeholder 2"/>
          <p:cNvSpPr>
            <a:spLocks noGrp="1"/>
          </p:cNvSpPr>
          <p:nvPr>
            <p:ph idx="1"/>
          </p:nvPr>
        </p:nvSpPr>
        <p:spPr>
          <a:xfrm>
            <a:off x="351194" y="2281913"/>
            <a:ext cx="8222366" cy="3807549"/>
          </a:xfrm>
        </p:spPr>
        <p:txBody>
          <a:bodyPr>
            <a:normAutofit fontScale="25000" lnSpcReduction="20000"/>
          </a:bodyPr>
          <a:lstStyle/>
          <a:p>
            <a:pPr marL="0" indent="0">
              <a:buNone/>
            </a:pPr>
            <a:r>
              <a:rPr lang="en-GB" sz="9600" dirty="0" smtClean="0"/>
              <a:t>11.15 </a:t>
            </a:r>
            <a:r>
              <a:rPr lang="en-GB" sz="9600" dirty="0"/>
              <a:t>Machinery and </a:t>
            </a:r>
            <a:r>
              <a:rPr lang="en-GB" sz="9600" dirty="0" smtClean="0"/>
              <a:t>Packaging (</a:t>
            </a:r>
            <a:r>
              <a:rPr lang="en-GB" sz="9600" dirty="0" err="1" smtClean="0"/>
              <a:t>cont</a:t>
            </a:r>
            <a:r>
              <a:rPr lang="en-GB" sz="9600" dirty="0" smtClean="0"/>
              <a:t>)</a:t>
            </a:r>
          </a:p>
          <a:p>
            <a:pPr marL="0" indent="0">
              <a:buNone/>
            </a:pPr>
            <a:r>
              <a:rPr lang="en-GB" sz="9600" dirty="0" smtClean="0"/>
              <a:t>11.30 Microbiology and VP/MAP</a:t>
            </a:r>
          </a:p>
          <a:p>
            <a:pPr lvl="4"/>
            <a:r>
              <a:rPr lang="en-GB" sz="8400" dirty="0" smtClean="0"/>
              <a:t>Hazards</a:t>
            </a:r>
          </a:p>
          <a:p>
            <a:pPr lvl="4"/>
            <a:r>
              <a:rPr lang="en-GB" sz="8400" dirty="0" smtClean="0"/>
              <a:t>Growth</a:t>
            </a:r>
          </a:p>
          <a:p>
            <a:pPr lvl="4"/>
            <a:r>
              <a:rPr lang="en-GB" sz="8400" dirty="0" smtClean="0"/>
              <a:t>Control measures</a:t>
            </a:r>
          </a:p>
          <a:p>
            <a:pPr lvl="4"/>
            <a:r>
              <a:rPr lang="en-GB" sz="8400" dirty="0" smtClean="0"/>
              <a:t>Shelf life determination</a:t>
            </a:r>
            <a:endParaRPr lang="en-GB" sz="8400" dirty="0"/>
          </a:p>
          <a:p>
            <a:pPr marL="0" indent="0">
              <a:buNone/>
            </a:pPr>
            <a:r>
              <a:rPr lang="en-GB" sz="9600" b="1" dirty="0"/>
              <a:t>12.30	</a:t>
            </a:r>
            <a:r>
              <a:rPr lang="en-GB" sz="9600" b="1" dirty="0" smtClean="0"/>
              <a:t>Lunch</a:t>
            </a:r>
            <a:endParaRPr lang="en-GB" sz="9600" dirty="0"/>
          </a:p>
          <a:p>
            <a:pPr marL="0" indent="0">
              <a:buNone/>
            </a:pPr>
            <a:r>
              <a:rPr lang="en-GB" sz="9600" dirty="0" smtClean="0"/>
              <a:t>13.15 	Microbiology and VP/MAP (</a:t>
            </a:r>
            <a:r>
              <a:rPr lang="en-GB" sz="9600" dirty="0" err="1" smtClean="0"/>
              <a:t>cont</a:t>
            </a:r>
            <a:r>
              <a:rPr lang="en-GB" sz="9600" dirty="0" smtClean="0"/>
              <a:t>)</a:t>
            </a:r>
          </a:p>
          <a:p>
            <a:pPr marL="0" indent="0">
              <a:buNone/>
            </a:pPr>
            <a:r>
              <a:rPr lang="en-GB" sz="9600" dirty="0" smtClean="0"/>
              <a:t>14.15	Guidance</a:t>
            </a:r>
            <a:r>
              <a:rPr lang="en-GB" sz="9600" dirty="0"/>
              <a:t>/Legislation </a:t>
            </a:r>
            <a:endParaRPr lang="en-GB" sz="9600" dirty="0" smtClean="0"/>
          </a:p>
          <a:p>
            <a:pPr marL="0" indent="0">
              <a:buNone/>
            </a:pPr>
            <a:r>
              <a:rPr lang="en-GB" sz="9600" b="1" dirty="0" smtClean="0"/>
              <a:t>14.45 Refreshments</a:t>
            </a:r>
            <a:endParaRPr lang="en-GB" sz="9600" dirty="0"/>
          </a:p>
          <a:p>
            <a:pPr marL="0" indent="0">
              <a:buNone/>
            </a:pPr>
            <a:r>
              <a:rPr lang="en-GB" sz="9600" dirty="0" smtClean="0"/>
              <a:t>15.00 Case study</a:t>
            </a:r>
            <a:endParaRPr lang="en-GB" sz="9600" b="1" dirty="0" smtClean="0"/>
          </a:p>
          <a:p>
            <a:pPr marL="0" lvl="0" indent="0">
              <a:buNone/>
            </a:pPr>
            <a:r>
              <a:rPr lang="en-GB" sz="9600" b="1" dirty="0" smtClean="0"/>
              <a:t>16.15  </a:t>
            </a:r>
            <a:r>
              <a:rPr lang="en-GB" sz="9600" b="1" dirty="0"/>
              <a:t>Complete questionnaires, collect CPD certificates and depart </a:t>
            </a:r>
            <a:endParaRPr lang="en-GB" sz="9600" dirty="0"/>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1244420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249655" y="2897543"/>
            <a:ext cx="6985000" cy="2123658"/>
          </a:xfrm>
          <a:prstGeom prst="rect">
            <a:avLst/>
          </a:prstGeom>
          <a:noFill/>
        </p:spPr>
        <p:txBody>
          <a:bodyPr wrap="square" rtlCol="0">
            <a:spAutoFit/>
          </a:bodyPr>
          <a:lstStyle/>
          <a:p>
            <a:pPr algn="ctr"/>
            <a:r>
              <a:rPr lang="en-US" sz="4400" b="1" dirty="0" smtClean="0">
                <a:solidFill>
                  <a:srgbClr val="385723"/>
                </a:solidFill>
                <a:latin typeface="Arial"/>
              </a:rPr>
              <a:t>TYPES OF VACUUM PACKING MACHINES</a:t>
            </a:r>
          </a:p>
          <a:p>
            <a:pPr algn="ctr"/>
            <a:r>
              <a:rPr lang="en-US" sz="4400" b="1" dirty="0" smtClean="0">
                <a:solidFill>
                  <a:srgbClr val="385723"/>
                </a:solidFill>
                <a:latin typeface="Arial"/>
              </a:rPr>
              <a:t> </a:t>
            </a:r>
            <a:endParaRPr lang="en-US" sz="4400" b="1" dirty="0">
              <a:solidFill>
                <a:srgbClr val="385723"/>
              </a:solidFill>
              <a:latin typeface="Arial"/>
            </a:endParaRPr>
          </a:p>
        </p:txBody>
      </p:sp>
    </p:spTree>
    <p:extLst>
      <p:ext uri="{BB962C8B-B14F-4D97-AF65-F5344CB8AC3E}">
        <p14:creationId xmlns:p14="http://schemas.microsoft.com/office/powerpoint/2010/main" val="41440545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2"/>
          <p:cNvPicPr>
            <a:picLocks noChangeAspect="1"/>
          </p:cNvPicPr>
          <p:nvPr/>
        </p:nvPicPr>
        <p:blipFill>
          <a:blip r:embed="rId2"/>
          <a:stretch>
            <a:fillRect/>
          </a:stretch>
        </p:blipFill>
        <p:spPr>
          <a:xfrm>
            <a:off x="105037" y="1539321"/>
            <a:ext cx="4559300" cy="3561993"/>
          </a:xfrm>
          <a:prstGeom prst="rect">
            <a:avLst/>
          </a:prstGeom>
        </p:spPr>
      </p:pic>
      <p:sp>
        <p:nvSpPr>
          <p:cNvPr id="4" name="TextBox 3"/>
          <p:cNvSpPr txBox="1"/>
          <p:nvPr/>
        </p:nvSpPr>
        <p:spPr>
          <a:xfrm>
            <a:off x="320730" y="4720587"/>
            <a:ext cx="2527349" cy="954107"/>
          </a:xfrm>
          <a:prstGeom prst="rect">
            <a:avLst/>
          </a:prstGeom>
          <a:noFill/>
        </p:spPr>
        <p:txBody>
          <a:bodyPr wrap="square" rtlCol="0">
            <a:spAutoFit/>
          </a:bodyPr>
          <a:lstStyle/>
          <a:p>
            <a:r>
              <a:rPr lang="en-US" sz="2800" dirty="0" smtClean="0">
                <a:latin typeface="Arial"/>
              </a:rPr>
              <a:t>Free</a:t>
            </a:r>
            <a:r>
              <a:rPr lang="en-US" dirty="0" smtClean="0">
                <a:latin typeface="Arial"/>
              </a:rPr>
              <a:t> </a:t>
            </a:r>
            <a:r>
              <a:rPr lang="en-US" sz="2800" dirty="0">
                <a:latin typeface="Arial"/>
              </a:rPr>
              <a:t>S</a:t>
            </a:r>
            <a:r>
              <a:rPr lang="en-US" sz="2800" dirty="0" smtClean="0">
                <a:latin typeface="Arial"/>
              </a:rPr>
              <a:t>tanding Horizontal</a:t>
            </a:r>
            <a:endParaRPr lang="en-US" sz="2800" dirty="0">
              <a:latin typeface="Arial"/>
            </a:endParaRPr>
          </a:p>
        </p:txBody>
      </p:sp>
      <p:pic>
        <p:nvPicPr>
          <p:cNvPr id="5" name="Picture 4"/>
          <p:cNvPicPr>
            <a:picLocks noChangeAspect="1"/>
          </p:cNvPicPr>
          <p:nvPr/>
        </p:nvPicPr>
        <p:blipFill>
          <a:blip r:embed="rId3"/>
          <a:stretch>
            <a:fillRect/>
          </a:stretch>
        </p:blipFill>
        <p:spPr>
          <a:xfrm>
            <a:off x="5104545" y="2059826"/>
            <a:ext cx="3810000" cy="3213100"/>
          </a:xfrm>
          <a:prstGeom prst="rect">
            <a:avLst/>
          </a:prstGeom>
        </p:spPr>
      </p:pic>
      <p:sp>
        <p:nvSpPr>
          <p:cNvPr id="6" name="TextBox 5"/>
          <p:cNvSpPr txBox="1"/>
          <p:nvPr/>
        </p:nvSpPr>
        <p:spPr>
          <a:xfrm>
            <a:off x="5529379" y="5426111"/>
            <a:ext cx="2296422" cy="1384995"/>
          </a:xfrm>
          <a:prstGeom prst="rect">
            <a:avLst/>
          </a:prstGeom>
          <a:noFill/>
        </p:spPr>
        <p:txBody>
          <a:bodyPr wrap="square" rtlCol="0">
            <a:spAutoFit/>
          </a:bodyPr>
          <a:lstStyle/>
          <a:p>
            <a:r>
              <a:rPr lang="en-US" sz="2800" dirty="0" smtClean="0">
                <a:latin typeface="Arial"/>
              </a:rPr>
              <a:t>Free Standing Vertical</a:t>
            </a:r>
            <a:endParaRPr lang="en-US" sz="2800" dirty="0">
              <a:latin typeface="Arial"/>
            </a:endParaRPr>
          </a:p>
        </p:txBody>
      </p:sp>
    </p:spTree>
    <p:extLst>
      <p:ext uri="{BB962C8B-B14F-4D97-AF65-F5344CB8AC3E}">
        <p14:creationId xmlns:p14="http://schemas.microsoft.com/office/powerpoint/2010/main" val="8270164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5" name="Picture 4"/>
          <p:cNvPicPr>
            <a:picLocks noChangeAspect="1"/>
          </p:cNvPicPr>
          <p:nvPr/>
        </p:nvPicPr>
        <p:blipFill>
          <a:blip r:embed="rId2"/>
          <a:stretch>
            <a:fillRect/>
          </a:stretch>
        </p:blipFill>
        <p:spPr>
          <a:xfrm>
            <a:off x="3300708" y="2167878"/>
            <a:ext cx="4446292" cy="4410722"/>
          </a:xfrm>
          <a:prstGeom prst="rect">
            <a:avLst/>
          </a:prstGeom>
        </p:spPr>
      </p:pic>
      <p:sp>
        <p:nvSpPr>
          <p:cNvPr id="6" name="TextBox 5"/>
          <p:cNvSpPr txBox="1"/>
          <p:nvPr/>
        </p:nvSpPr>
        <p:spPr>
          <a:xfrm>
            <a:off x="269413" y="2142223"/>
            <a:ext cx="3694803" cy="954107"/>
          </a:xfrm>
          <a:prstGeom prst="rect">
            <a:avLst/>
          </a:prstGeom>
          <a:noFill/>
        </p:spPr>
        <p:txBody>
          <a:bodyPr wrap="square" rtlCol="0">
            <a:spAutoFit/>
          </a:bodyPr>
          <a:lstStyle/>
          <a:p>
            <a:r>
              <a:rPr lang="en-US" sz="2800" dirty="0" smtClean="0">
                <a:latin typeface="Arial"/>
              </a:rPr>
              <a:t>External Vacuum Packing Machine</a:t>
            </a:r>
            <a:endParaRPr lang="en-US" sz="2800" dirty="0">
              <a:latin typeface="Arial"/>
            </a:endParaRPr>
          </a:p>
        </p:txBody>
      </p:sp>
    </p:spTree>
    <p:extLst>
      <p:ext uri="{BB962C8B-B14F-4D97-AF65-F5344CB8AC3E}">
        <p14:creationId xmlns:p14="http://schemas.microsoft.com/office/powerpoint/2010/main" val="19961447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333559" y="3001678"/>
            <a:ext cx="8480090" cy="1569660"/>
          </a:xfrm>
          <a:prstGeom prst="rect">
            <a:avLst/>
          </a:prstGeom>
          <a:noFill/>
        </p:spPr>
        <p:txBody>
          <a:bodyPr wrap="square" rtlCol="0">
            <a:spAutoFit/>
          </a:bodyPr>
          <a:lstStyle/>
          <a:p>
            <a:pPr algn="ctr"/>
            <a:r>
              <a:rPr lang="en-US" sz="4800" b="1" dirty="0" smtClean="0">
                <a:solidFill>
                  <a:srgbClr val="385723"/>
                </a:solidFill>
                <a:latin typeface="Arial"/>
              </a:rPr>
              <a:t>HOW DOES A VACUUM PACKING MACHINE WORK</a:t>
            </a:r>
            <a:endParaRPr lang="en-US" sz="4800" b="1" dirty="0">
              <a:solidFill>
                <a:srgbClr val="385723"/>
              </a:solidFill>
              <a:latin typeface="Arial"/>
            </a:endParaRPr>
          </a:p>
        </p:txBody>
      </p:sp>
    </p:spTree>
    <p:extLst>
      <p:ext uri="{BB962C8B-B14F-4D97-AF65-F5344CB8AC3E}">
        <p14:creationId xmlns:p14="http://schemas.microsoft.com/office/powerpoint/2010/main" val="19986487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92439" y="1977571"/>
            <a:ext cx="8787990" cy="4401205"/>
          </a:xfrm>
          <a:prstGeom prst="rect">
            <a:avLst/>
          </a:prstGeom>
          <a:noFill/>
        </p:spPr>
        <p:txBody>
          <a:bodyPr wrap="square" rtlCol="0">
            <a:spAutoFit/>
          </a:bodyPr>
          <a:lstStyle/>
          <a:p>
            <a:pPr marL="457200" indent="-457200">
              <a:buFont typeface="Arial"/>
              <a:buChar char="•"/>
            </a:pPr>
            <a:r>
              <a:rPr lang="en-US" sz="2800" dirty="0">
                <a:latin typeface="Arial"/>
              </a:rPr>
              <a:t>Traditional chamber types that </a:t>
            </a:r>
            <a:r>
              <a:rPr lang="en-US" sz="2800" dirty="0" smtClean="0">
                <a:latin typeface="Arial"/>
              </a:rPr>
              <a:t>creates </a:t>
            </a:r>
            <a:r>
              <a:rPr lang="en-US" sz="2800" dirty="0">
                <a:latin typeface="Arial"/>
              </a:rPr>
              <a:t>a vacuum in a pouch by placing the entire contents of a pouch within a chamber and extracting the air from the chamber before heat sealing the pouch</a:t>
            </a:r>
            <a:r>
              <a:rPr lang="en-US" sz="2800" dirty="0" smtClean="0">
                <a:latin typeface="Arial"/>
              </a:rPr>
              <a:t>.</a:t>
            </a:r>
          </a:p>
          <a:p>
            <a:r>
              <a:rPr lang="en-US" sz="2800" dirty="0" smtClean="0">
                <a:latin typeface="Arial"/>
              </a:rPr>
              <a:t>  </a:t>
            </a:r>
            <a:endParaRPr lang="en-US" sz="2800" dirty="0">
              <a:latin typeface="Arial"/>
            </a:endParaRPr>
          </a:p>
          <a:p>
            <a:pPr marL="457200" indent="-457200">
              <a:buFont typeface="Arial"/>
              <a:buChar char="•"/>
            </a:pPr>
            <a:r>
              <a:rPr lang="en-US" sz="2800" dirty="0">
                <a:latin typeface="Arial"/>
              </a:rPr>
              <a:t>External suction </a:t>
            </a:r>
            <a:r>
              <a:rPr lang="en-US" sz="2800" dirty="0" smtClean="0">
                <a:latin typeface="Arial"/>
              </a:rPr>
              <a:t>machines use </a:t>
            </a:r>
            <a:r>
              <a:rPr lang="en-US" sz="2800" dirty="0">
                <a:latin typeface="Arial"/>
              </a:rPr>
              <a:t>a vacuum pump to suck air out of a pouch from the exterior of the appliance, i.e. by placing the open end of the pouch underneath a lid, withdrawing the air and then heat sealing the pouch</a:t>
            </a:r>
            <a:r>
              <a:rPr lang="en-US" dirty="0">
                <a:latin typeface="Arial"/>
              </a:rPr>
              <a:t>. </a:t>
            </a:r>
          </a:p>
        </p:txBody>
      </p:sp>
    </p:spTree>
    <p:extLst>
      <p:ext uri="{BB962C8B-B14F-4D97-AF65-F5344CB8AC3E}">
        <p14:creationId xmlns:p14="http://schemas.microsoft.com/office/powerpoint/2010/main" val="5019633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0" y="1513668"/>
            <a:ext cx="9144000" cy="5093702"/>
          </a:xfrm>
          <a:prstGeom prst="rect">
            <a:avLst/>
          </a:prstGeom>
          <a:noFill/>
        </p:spPr>
        <p:txBody>
          <a:bodyPr wrap="square" rtlCol="0">
            <a:spAutoFit/>
          </a:bodyPr>
          <a:lstStyle/>
          <a:p>
            <a:pPr marL="285750" indent="-285750">
              <a:buFont typeface="Arial"/>
              <a:buChar char="•"/>
            </a:pPr>
            <a:r>
              <a:rPr lang="en-US" sz="2500" dirty="0" smtClean="0">
                <a:latin typeface="Arial"/>
              </a:rPr>
              <a:t>In </a:t>
            </a:r>
            <a:r>
              <a:rPr lang="en-US" sz="2500" dirty="0">
                <a:latin typeface="Arial"/>
              </a:rPr>
              <a:t>essence the workings of a vacuum packer are very simple.  The vacuum packing machine consists of a hermetically sealed chamber from which all or part of the air </a:t>
            </a:r>
            <a:r>
              <a:rPr lang="en-US" sz="2500" dirty="0" smtClean="0">
                <a:latin typeface="Arial"/>
              </a:rPr>
              <a:t>is inside </a:t>
            </a:r>
            <a:r>
              <a:rPr lang="en-US" sz="2500" dirty="0">
                <a:latin typeface="Arial"/>
              </a:rPr>
              <a:t>the </a:t>
            </a:r>
            <a:r>
              <a:rPr lang="en-US" sz="2500" dirty="0" smtClean="0">
                <a:latin typeface="Arial"/>
              </a:rPr>
              <a:t>chamber.  This is </a:t>
            </a:r>
            <a:r>
              <a:rPr lang="en-US" sz="2500" dirty="0">
                <a:latin typeface="Arial"/>
              </a:rPr>
              <a:t>extracted by a pump consisting of rotating blades that </a:t>
            </a:r>
            <a:r>
              <a:rPr lang="en-US" sz="2500" dirty="0" smtClean="0">
                <a:latin typeface="Arial"/>
              </a:rPr>
              <a:t>absorbs </a:t>
            </a:r>
            <a:r>
              <a:rPr lang="en-US" sz="2500" dirty="0">
                <a:latin typeface="Arial"/>
              </a:rPr>
              <a:t>and </a:t>
            </a:r>
            <a:r>
              <a:rPr lang="en-US" sz="2500" dirty="0" smtClean="0">
                <a:latin typeface="Arial"/>
              </a:rPr>
              <a:t>expels </a:t>
            </a:r>
            <a:r>
              <a:rPr lang="en-US" sz="2500" dirty="0">
                <a:latin typeface="Arial"/>
              </a:rPr>
              <a:t>air.  A vacuum pouch is then sealed with a heat produced by thermal strips.  </a:t>
            </a:r>
            <a:endParaRPr lang="en-US" sz="2500" dirty="0" smtClean="0">
              <a:latin typeface="Arial"/>
            </a:endParaRPr>
          </a:p>
          <a:p>
            <a:endParaRPr lang="en-US" sz="2500" dirty="0" smtClean="0">
              <a:latin typeface="Arial"/>
            </a:endParaRPr>
          </a:p>
          <a:p>
            <a:pPr marL="285750" indent="-285750">
              <a:buFont typeface="Arial"/>
              <a:buChar char="•"/>
            </a:pPr>
            <a:r>
              <a:rPr lang="en-US" sz="2500" dirty="0">
                <a:latin typeface="Arial"/>
              </a:rPr>
              <a:t>I</a:t>
            </a:r>
            <a:r>
              <a:rPr lang="en-US" sz="2500" dirty="0" smtClean="0">
                <a:latin typeface="Arial"/>
              </a:rPr>
              <a:t>t </a:t>
            </a:r>
            <a:r>
              <a:rPr lang="en-US" sz="2500" dirty="0">
                <a:latin typeface="Arial"/>
              </a:rPr>
              <a:t>is also possible to create a vacuum and seal the bag inside a box chamber (called a chamber machine) and in others it is possible to drawer a vacuum from a pouch whose open pocket is placed under a lid of a machine and heat sealed whilst under vacuum pressure (called an external suction vacuum sealer). </a:t>
            </a:r>
          </a:p>
        </p:txBody>
      </p:sp>
    </p:spTree>
    <p:extLst>
      <p:ext uri="{BB962C8B-B14F-4D97-AF65-F5344CB8AC3E}">
        <p14:creationId xmlns:p14="http://schemas.microsoft.com/office/powerpoint/2010/main" val="40758403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239059" y="1800034"/>
            <a:ext cx="8800353" cy="769441"/>
          </a:xfrm>
          <a:prstGeom prst="rect">
            <a:avLst/>
          </a:prstGeom>
          <a:noFill/>
        </p:spPr>
        <p:txBody>
          <a:bodyPr wrap="square" rtlCol="0">
            <a:spAutoFit/>
          </a:bodyPr>
          <a:lstStyle/>
          <a:p>
            <a:pPr algn="ctr"/>
            <a:r>
              <a:rPr lang="en-US" sz="4400" b="1" dirty="0" smtClean="0">
                <a:solidFill>
                  <a:srgbClr val="385723"/>
                </a:solidFill>
                <a:latin typeface="Arial"/>
              </a:rPr>
              <a:t>VP &amp; MAP PACKAGING</a:t>
            </a:r>
            <a:endParaRPr lang="en-US" sz="4400" b="1" dirty="0">
              <a:solidFill>
                <a:srgbClr val="385723"/>
              </a:solidFill>
              <a:latin typeface="Arial"/>
            </a:endParaRPr>
          </a:p>
        </p:txBody>
      </p:sp>
      <p:pic>
        <p:nvPicPr>
          <p:cNvPr id="4" name="Picture 3"/>
          <p:cNvPicPr>
            <a:picLocks noChangeAspect="1"/>
          </p:cNvPicPr>
          <p:nvPr/>
        </p:nvPicPr>
        <p:blipFill>
          <a:blip r:embed="rId2"/>
          <a:stretch>
            <a:fillRect/>
          </a:stretch>
        </p:blipFill>
        <p:spPr>
          <a:xfrm>
            <a:off x="667117" y="2995682"/>
            <a:ext cx="4084224" cy="292022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016211" y="3389880"/>
            <a:ext cx="3473501" cy="1895124"/>
          </a:xfrm>
          <a:prstGeom prst="rect">
            <a:avLst/>
          </a:prstGeom>
          <a:ln>
            <a:noFill/>
          </a:ln>
          <a:effectLst>
            <a:softEdge rad="112500"/>
          </a:effectLst>
        </p:spPr>
      </p:pic>
    </p:spTree>
    <p:extLst>
      <p:ext uri="{BB962C8B-B14F-4D97-AF65-F5344CB8AC3E}">
        <p14:creationId xmlns:p14="http://schemas.microsoft.com/office/powerpoint/2010/main" val="9717530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2"/>
          <p:cNvPicPr>
            <a:picLocks noChangeAspect="1"/>
          </p:cNvPicPr>
          <p:nvPr/>
        </p:nvPicPr>
        <p:blipFill>
          <a:blip r:embed="rId2"/>
          <a:stretch>
            <a:fillRect/>
          </a:stretch>
        </p:blipFill>
        <p:spPr>
          <a:xfrm>
            <a:off x="5334000" y="1355378"/>
            <a:ext cx="3810000" cy="3810000"/>
          </a:xfrm>
          <a:prstGeom prst="rect">
            <a:avLst/>
          </a:prstGeom>
        </p:spPr>
      </p:pic>
      <p:pic>
        <p:nvPicPr>
          <p:cNvPr id="4" name="Picture 3"/>
          <p:cNvPicPr>
            <a:picLocks noChangeAspect="1"/>
          </p:cNvPicPr>
          <p:nvPr/>
        </p:nvPicPr>
        <p:blipFill>
          <a:blip r:embed="rId3"/>
          <a:stretch>
            <a:fillRect/>
          </a:stretch>
        </p:blipFill>
        <p:spPr>
          <a:xfrm>
            <a:off x="671286" y="1560285"/>
            <a:ext cx="3810000" cy="3810000"/>
          </a:xfrm>
          <a:prstGeom prst="rect">
            <a:avLst/>
          </a:prstGeom>
        </p:spPr>
      </p:pic>
      <p:sp>
        <p:nvSpPr>
          <p:cNvPr id="6" name="TextBox 5"/>
          <p:cNvSpPr txBox="1"/>
          <p:nvPr/>
        </p:nvSpPr>
        <p:spPr>
          <a:xfrm>
            <a:off x="3900714" y="1886856"/>
            <a:ext cx="2540000" cy="830997"/>
          </a:xfrm>
          <a:prstGeom prst="rect">
            <a:avLst/>
          </a:prstGeom>
          <a:noFill/>
        </p:spPr>
        <p:txBody>
          <a:bodyPr wrap="square" rtlCol="0">
            <a:spAutoFit/>
          </a:bodyPr>
          <a:lstStyle/>
          <a:p>
            <a:r>
              <a:rPr lang="en-US" sz="2400" b="1" dirty="0" smtClean="0">
                <a:solidFill>
                  <a:srgbClr val="385723"/>
                </a:solidFill>
                <a:latin typeface="Arial"/>
              </a:rPr>
              <a:t>Table top models</a:t>
            </a:r>
            <a:endParaRPr lang="en-US" sz="2400" b="1" dirty="0">
              <a:solidFill>
                <a:srgbClr val="385723"/>
              </a:solidFill>
              <a:latin typeface="Arial"/>
            </a:endParaRPr>
          </a:p>
        </p:txBody>
      </p:sp>
      <p:pic>
        <p:nvPicPr>
          <p:cNvPr id="5" name="Picture 4"/>
          <p:cNvPicPr>
            <a:picLocks noChangeAspect="1"/>
          </p:cNvPicPr>
          <p:nvPr/>
        </p:nvPicPr>
        <p:blipFill>
          <a:blip r:embed="rId4"/>
          <a:stretch>
            <a:fillRect/>
          </a:stretch>
        </p:blipFill>
        <p:spPr>
          <a:xfrm>
            <a:off x="4073428" y="4337274"/>
            <a:ext cx="2135895" cy="2135895"/>
          </a:xfrm>
          <a:prstGeom prst="rect">
            <a:avLst/>
          </a:prstGeom>
        </p:spPr>
      </p:pic>
    </p:spTree>
    <p:extLst>
      <p:ext uri="{BB962C8B-B14F-4D97-AF65-F5344CB8AC3E}">
        <p14:creationId xmlns:p14="http://schemas.microsoft.com/office/powerpoint/2010/main" val="35316958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4" name="TextBox 3"/>
          <p:cNvSpPr txBox="1"/>
          <p:nvPr/>
        </p:nvSpPr>
        <p:spPr>
          <a:xfrm>
            <a:off x="0" y="1578538"/>
            <a:ext cx="9144000" cy="1446550"/>
          </a:xfrm>
          <a:prstGeom prst="rect">
            <a:avLst/>
          </a:prstGeom>
          <a:noFill/>
        </p:spPr>
        <p:txBody>
          <a:bodyPr wrap="square" rtlCol="0">
            <a:spAutoFit/>
          </a:bodyPr>
          <a:lstStyle/>
          <a:p>
            <a:pPr algn="ctr"/>
            <a:r>
              <a:rPr lang="en-US" sz="4400" b="1" dirty="0" smtClean="0">
                <a:solidFill>
                  <a:srgbClr val="385723"/>
                </a:solidFill>
                <a:latin typeface="Arial"/>
              </a:rPr>
              <a:t>FACTORS AFFECTING CHOICE OF PACKAGING MATERIALS</a:t>
            </a:r>
            <a:endParaRPr lang="en-US" sz="4400" b="1" dirty="0">
              <a:solidFill>
                <a:srgbClr val="385723"/>
              </a:solidFill>
              <a:latin typeface="Arial"/>
            </a:endParaRPr>
          </a:p>
        </p:txBody>
      </p:sp>
      <p:sp>
        <p:nvSpPr>
          <p:cNvPr id="5" name="TextBox 4"/>
          <p:cNvSpPr txBox="1"/>
          <p:nvPr/>
        </p:nvSpPr>
        <p:spPr>
          <a:xfrm>
            <a:off x="342321" y="3460481"/>
            <a:ext cx="8582723" cy="2246769"/>
          </a:xfrm>
          <a:prstGeom prst="rect">
            <a:avLst/>
          </a:prstGeom>
          <a:noFill/>
        </p:spPr>
        <p:txBody>
          <a:bodyPr wrap="square" rtlCol="0">
            <a:spAutoFit/>
          </a:bodyPr>
          <a:lstStyle/>
          <a:p>
            <a:pPr marL="285750" indent="-285750">
              <a:buFont typeface="Arial"/>
              <a:buChar char="•"/>
            </a:pPr>
            <a:r>
              <a:rPr lang="en-US" sz="2800" dirty="0" smtClean="0">
                <a:latin typeface="Arial"/>
              </a:rPr>
              <a:t>Gas Permeability</a:t>
            </a:r>
          </a:p>
          <a:p>
            <a:pPr marL="285750" indent="-285750">
              <a:buFont typeface="Arial"/>
              <a:buChar char="•"/>
            </a:pPr>
            <a:r>
              <a:rPr lang="en-US" sz="2800" dirty="0" smtClean="0">
                <a:latin typeface="Arial"/>
              </a:rPr>
              <a:t>Water </a:t>
            </a:r>
            <a:r>
              <a:rPr lang="en-US" sz="2800" dirty="0" err="1" smtClean="0">
                <a:latin typeface="Arial"/>
              </a:rPr>
              <a:t>Vapour</a:t>
            </a:r>
            <a:r>
              <a:rPr lang="en-US" sz="2800" dirty="0" smtClean="0">
                <a:latin typeface="Arial"/>
              </a:rPr>
              <a:t> Transmission</a:t>
            </a:r>
          </a:p>
          <a:p>
            <a:pPr marL="285750" indent="-285750">
              <a:buFont typeface="Arial"/>
              <a:buChar char="•"/>
            </a:pPr>
            <a:r>
              <a:rPr lang="en-US" sz="2800" dirty="0" smtClean="0">
                <a:latin typeface="Arial"/>
              </a:rPr>
              <a:t>Mechanical Properties (integrity)</a:t>
            </a:r>
          </a:p>
          <a:p>
            <a:pPr marL="285750" indent="-285750">
              <a:buFont typeface="Arial"/>
              <a:buChar char="•"/>
            </a:pPr>
            <a:r>
              <a:rPr lang="en-US" sz="2800" dirty="0" smtClean="0">
                <a:latin typeface="Arial"/>
              </a:rPr>
              <a:t>Sealing Reliability</a:t>
            </a:r>
          </a:p>
          <a:p>
            <a:pPr marL="285750" indent="-285750">
              <a:buFont typeface="Arial"/>
              <a:buChar char="•"/>
            </a:pPr>
            <a:r>
              <a:rPr lang="en-US" sz="2800" dirty="0" smtClean="0">
                <a:latin typeface="Arial"/>
              </a:rPr>
              <a:t>Material Type</a:t>
            </a:r>
            <a:endParaRPr lang="en-US" sz="2800" dirty="0">
              <a:latin typeface="Arial"/>
            </a:endParaRPr>
          </a:p>
        </p:txBody>
      </p:sp>
    </p:spTree>
    <p:extLst>
      <p:ext uri="{BB962C8B-B14F-4D97-AF65-F5344CB8AC3E}">
        <p14:creationId xmlns:p14="http://schemas.microsoft.com/office/powerpoint/2010/main" val="4952092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4" name="TextBox 3"/>
          <p:cNvSpPr txBox="1"/>
          <p:nvPr/>
        </p:nvSpPr>
        <p:spPr>
          <a:xfrm>
            <a:off x="282242" y="1462355"/>
            <a:ext cx="8582723" cy="2769989"/>
          </a:xfrm>
          <a:prstGeom prst="rect">
            <a:avLst/>
          </a:prstGeom>
          <a:noFill/>
        </p:spPr>
        <p:txBody>
          <a:bodyPr wrap="square" rtlCol="0">
            <a:spAutoFit/>
          </a:bodyPr>
          <a:lstStyle/>
          <a:p>
            <a:endParaRPr lang="en-US" dirty="0" smtClean="0">
              <a:latin typeface="Arial"/>
            </a:endParaRPr>
          </a:p>
          <a:p>
            <a:endParaRPr lang="en-US" dirty="0">
              <a:latin typeface="Arial"/>
            </a:endParaRPr>
          </a:p>
          <a:p>
            <a:endParaRPr lang="en-US" dirty="0" smtClean="0">
              <a:latin typeface="Arial"/>
            </a:endParaRPr>
          </a:p>
          <a:p>
            <a:r>
              <a:rPr lang="en-US" sz="2800" dirty="0" smtClean="0">
                <a:latin typeface="Arial"/>
              </a:rPr>
              <a:t>Packaging must comply with the Plastic Materials and Articles in Contact with Food Regulations 2008</a:t>
            </a:r>
          </a:p>
          <a:p>
            <a:pPr marL="742950" lvl="1" indent="-285750">
              <a:buFont typeface="Arial"/>
              <a:buChar char="•"/>
            </a:pPr>
            <a:r>
              <a:rPr lang="en-US" sz="2800" dirty="0" smtClean="0">
                <a:latin typeface="Arial"/>
              </a:rPr>
              <a:t>Compliance statement should be obtained</a:t>
            </a:r>
          </a:p>
          <a:p>
            <a:endParaRPr lang="en-US" dirty="0">
              <a:latin typeface="Arial"/>
            </a:endParaRPr>
          </a:p>
          <a:p>
            <a:endParaRPr lang="en-US" dirty="0">
              <a:latin typeface="Arial"/>
            </a:endParaRPr>
          </a:p>
        </p:txBody>
      </p:sp>
      <p:pic>
        <p:nvPicPr>
          <p:cNvPr id="5" name="Picture 4"/>
          <p:cNvPicPr>
            <a:picLocks noChangeAspect="1"/>
          </p:cNvPicPr>
          <p:nvPr/>
        </p:nvPicPr>
        <p:blipFill>
          <a:blip r:embed="rId3">
            <a:alphaModFix amt="71000"/>
          </a:blip>
          <a:stretch>
            <a:fillRect/>
          </a:stretch>
        </p:blipFill>
        <p:spPr>
          <a:xfrm>
            <a:off x="1167456" y="4216391"/>
            <a:ext cx="6042545" cy="2019814"/>
          </a:xfrm>
          <a:prstGeom prst="rect">
            <a:avLst/>
          </a:prstGeom>
          <a:ln>
            <a:noFill/>
          </a:ln>
          <a:effectLst>
            <a:softEdge rad="112500"/>
          </a:effectLst>
        </p:spPr>
      </p:pic>
    </p:spTree>
    <p:extLst>
      <p:ext uri="{BB962C8B-B14F-4D97-AF65-F5344CB8AC3E}">
        <p14:creationId xmlns:p14="http://schemas.microsoft.com/office/powerpoint/2010/main" val="32467233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Background</a:t>
            </a:r>
            <a:endParaRPr lang="en-US" dirty="0"/>
          </a:p>
        </p:txBody>
      </p:sp>
      <p:sp>
        <p:nvSpPr>
          <p:cNvPr id="3" name="Content Placeholder 2"/>
          <p:cNvSpPr>
            <a:spLocks noGrp="1"/>
          </p:cNvSpPr>
          <p:nvPr>
            <p:ph idx="1"/>
          </p:nvPr>
        </p:nvSpPr>
        <p:spPr>
          <a:xfrm>
            <a:off x="134471" y="2685326"/>
            <a:ext cx="8904941" cy="3807549"/>
          </a:xfrm>
        </p:spPr>
        <p:txBody>
          <a:bodyPr>
            <a:normAutofit/>
          </a:bodyPr>
          <a:lstStyle/>
          <a:p>
            <a:r>
              <a:rPr lang="en-US" sz="2800" dirty="0" smtClean="0">
                <a:latin typeface="Arial"/>
                <a:cs typeface="Arial"/>
              </a:rPr>
              <a:t>Delivered by CIEH on behalf of FSA</a:t>
            </a:r>
          </a:p>
          <a:p>
            <a:r>
              <a:rPr lang="en-US" sz="2800" dirty="0" smtClean="0">
                <a:latin typeface="Arial"/>
                <a:cs typeface="Arial"/>
              </a:rPr>
              <a:t>Tutors:</a:t>
            </a:r>
          </a:p>
          <a:p>
            <a:pPr lvl="1"/>
            <a:r>
              <a:rPr lang="en-US" sz="2800" dirty="0" smtClean="0">
                <a:latin typeface="Arial"/>
                <a:cs typeface="Arial"/>
              </a:rPr>
              <a:t>John Bassett, Food Safety Consultant</a:t>
            </a:r>
          </a:p>
          <a:p>
            <a:pPr lvl="1"/>
            <a:r>
              <a:rPr lang="en-US" sz="2800" dirty="0" smtClean="0">
                <a:latin typeface="Arial"/>
                <a:cs typeface="Arial"/>
              </a:rPr>
              <a:t>Sandra Moore Environmental Health Consultant CMCIEH</a:t>
            </a:r>
            <a:endParaRPr lang="en-US" sz="2800" dirty="0">
              <a:latin typeface="Arial"/>
              <a:cs typeface="Arial"/>
            </a:endParaRPr>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3504811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Rectangle 2"/>
          <p:cNvSpPr/>
          <p:nvPr/>
        </p:nvSpPr>
        <p:spPr>
          <a:xfrm>
            <a:off x="119529" y="1700475"/>
            <a:ext cx="8875059" cy="4893647"/>
          </a:xfrm>
          <a:prstGeom prst="rect">
            <a:avLst/>
          </a:prstGeom>
        </p:spPr>
        <p:txBody>
          <a:bodyPr wrap="square">
            <a:spAutoFit/>
          </a:bodyPr>
          <a:lstStyle/>
          <a:p>
            <a:pPr marL="285750" indent="-285750">
              <a:buFont typeface="Arial"/>
              <a:buChar char="•"/>
            </a:pPr>
            <a:r>
              <a:rPr lang="en-US" sz="2400" dirty="0">
                <a:latin typeface="Arial"/>
              </a:rPr>
              <a:t>Embossed vacuum pouches which are also sometimes called ribbed, textured or </a:t>
            </a:r>
            <a:r>
              <a:rPr lang="en-US" sz="2400" dirty="0" smtClean="0">
                <a:latin typeface="Arial"/>
              </a:rPr>
              <a:t>channeled </a:t>
            </a:r>
            <a:r>
              <a:rPr lang="en-US" sz="2400" dirty="0">
                <a:latin typeface="Arial"/>
              </a:rPr>
              <a:t>bags </a:t>
            </a:r>
            <a:r>
              <a:rPr lang="en-US" sz="2400" dirty="0" smtClean="0">
                <a:latin typeface="Arial"/>
              </a:rPr>
              <a:t>are suitable </a:t>
            </a:r>
            <a:r>
              <a:rPr lang="en-US" sz="2400" dirty="0">
                <a:latin typeface="Arial"/>
              </a:rPr>
              <a:t>for external suction vacuum sealers.  These bags are also suitable for use when drawing a vacuum outside the chamber of a chamber type vacuum packer and have a temperature tolerance of 70° C. </a:t>
            </a:r>
            <a:r>
              <a:rPr lang="en-US" sz="2400" dirty="0" smtClean="0">
                <a:latin typeface="Arial"/>
              </a:rPr>
              <a:t> </a:t>
            </a:r>
          </a:p>
          <a:p>
            <a:endParaRPr lang="en-US" sz="2400" dirty="0">
              <a:latin typeface="Arial"/>
            </a:endParaRPr>
          </a:p>
          <a:p>
            <a:pPr marL="285750" indent="-285750">
              <a:buFont typeface="Arial"/>
              <a:buChar char="•"/>
            </a:pPr>
            <a:r>
              <a:rPr lang="en-US" sz="2400" dirty="0">
                <a:latin typeface="Arial"/>
              </a:rPr>
              <a:t>Standard preservation vacuum pouches in various thicknesses of 90µ, 140µ and 200µ that can be used solely in a chamber type vacuum packer.  The thicker the micron the less likely the bag will puncture when vacuum packing boned meat and sharper objects like speck, parmesan and rice.  The maximum temperature tolerance for these bags is 70° C. </a:t>
            </a:r>
          </a:p>
        </p:txBody>
      </p:sp>
    </p:spTree>
    <p:extLst>
      <p:ext uri="{BB962C8B-B14F-4D97-AF65-F5344CB8AC3E}">
        <p14:creationId xmlns:p14="http://schemas.microsoft.com/office/powerpoint/2010/main" val="12095128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4" name="Picture 3"/>
          <p:cNvPicPr>
            <a:picLocks noChangeAspect="1"/>
          </p:cNvPicPr>
          <p:nvPr/>
        </p:nvPicPr>
        <p:blipFill>
          <a:blip r:embed="rId3"/>
          <a:stretch>
            <a:fillRect/>
          </a:stretch>
        </p:blipFill>
        <p:spPr>
          <a:xfrm>
            <a:off x="307900" y="1924153"/>
            <a:ext cx="3878179" cy="2647516"/>
          </a:xfrm>
          <a:prstGeom prst="rect">
            <a:avLst/>
          </a:prstGeom>
        </p:spPr>
      </p:pic>
      <p:pic>
        <p:nvPicPr>
          <p:cNvPr id="6" name="Picture 5"/>
          <p:cNvPicPr>
            <a:picLocks noChangeAspect="1"/>
          </p:cNvPicPr>
          <p:nvPr/>
        </p:nvPicPr>
        <p:blipFill>
          <a:blip r:embed="rId4"/>
          <a:stretch>
            <a:fillRect/>
          </a:stretch>
        </p:blipFill>
        <p:spPr>
          <a:xfrm>
            <a:off x="4454185" y="1898497"/>
            <a:ext cx="3705175" cy="2668158"/>
          </a:xfrm>
          <a:prstGeom prst="rect">
            <a:avLst/>
          </a:prstGeom>
        </p:spPr>
      </p:pic>
      <p:sp>
        <p:nvSpPr>
          <p:cNvPr id="7" name="TextBox 6"/>
          <p:cNvSpPr txBox="1"/>
          <p:nvPr/>
        </p:nvSpPr>
        <p:spPr>
          <a:xfrm>
            <a:off x="4952065" y="4977141"/>
            <a:ext cx="2912224" cy="523220"/>
          </a:xfrm>
          <a:prstGeom prst="rect">
            <a:avLst/>
          </a:prstGeom>
          <a:noFill/>
        </p:spPr>
        <p:txBody>
          <a:bodyPr wrap="square" rtlCol="0">
            <a:spAutoFit/>
          </a:bodyPr>
          <a:lstStyle/>
          <a:p>
            <a:r>
              <a:rPr lang="en-US" sz="2800" dirty="0" smtClean="0">
                <a:latin typeface="Arial"/>
              </a:rPr>
              <a:t>Embossed</a:t>
            </a:r>
            <a:endParaRPr lang="en-US" sz="2800" dirty="0">
              <a:latin typeface="Arial"/>
            </a:endParaRPr>
          </a:p>
        </p:txBody>
      </p:sp>
      <p:sp>
        <p:nvSpPr>
          <p:cNvPr id="8" name="TextBox 7"/>
          <p:cNvSpPr txBox="1"/>
          <p:nvPr/>
        </p:nvSpPr>
        <p:spPr>
          <a:xfrm>
            <a:off x="487509" y="4938658"/>
            <a:ext cx="3592171" cy="523220"/>
          </a:xfrm>
          <a:prstGeom prst="rect">
            <a:avLst/>
          </a:prstGeom>
          <a:noFill/>
        </p:spPr>
        <p:txBody>
          <a:bodyPr wrap="square" rtlCol="0">
            <a:spAutoFit/>
          </a:bodyPr>
          <a:lstStyle/>
          <a:p>
            <a:r>
              <a:rPr lang="en-US" sz="2800" dirty="0" smtClean="0">
                <a:latin typeface="Arial"/>
              </a:rPr>
              <a:t>Standard Pouches</a:t>
            </a:r>
            <a:endParaRPr lang="en-US" sz="2800" dirty="0">
              <a:latin typeface="Arial"/>
            </a:endParaRPr>
          </a:p>
        </p:txBody>
      </p:sp>
    </p:spTree>
    <p:extLst>
      <p:ext uri="{BB962C8B-B14F-4D97-AF65-F5344CB8AC3E}">
        <p14:creationId xmlns:p14="http://schemas.microsoft.com/office/powerpoint/2010/main" val="35825718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96564" y="1526335"/>
            <a:ext cx="7670800" cy="928687"/>
          </a:xfrm>
        </p:spPr>
        <p:txBody>
          <a:bodyPr/>
          <a:lstStyle/>
          <a:p>
            <a:pPr algn="ctr"/>
            <a:r>
              <a:rPr lang="en-GB" b="1" dirty="0" smtClean="0">
                <a:latin typeface="Arial" charset="0"/>
              </a:rPr>
              <a:t>GAS MEASUREMENT</a:t>
            </a:r>
            <a:endParaRPr lang="en-GB" b="1" dirty="0">
              <a:latin typeface="Arial" charset="0"/>
            </a:endParaRPr>
          </a:p>
        </p:txBody>
      </p:sp>
      <p:sp>
        <p:nvSpPr>
          <p:cNvPr id="5123" name="Content Placeholder 2"/>
          <p:cNvSpPr>
            <a:spLocks noGrp="1"/>
          </p:cNvSpPr>
          <p:nvPr>
            <p:ph idx="1"/>
          </p:nvPr>
        </p:nvSpPr>
        <p:spPr>
          <a:xfrm>
            <a:off x="508000" y="2940143"/>
            <a:ext cx="8486587" cy="3524250"/>
          </a:xfrm>
        </p:spPr>
        <p:txBody>
          <a:bodyPr/>
          <a:lstStyle/>
          <a:p>
            <a:pPr>
              <a:buFontTx/>
              <a:buNone/>
            </a:pPr>
            <a:r>
              <a:rPr lang="en-GB" dirty="0">
                <a:latin typeface="Arial" charset="0"/>
              </a:rPr>
              <a:t>Equipment available to measure gas in packs.</a:t>
            </a:r>
          </a:p>
          <a:p>
            <a:pPr>
              <a:buFontTx/>
              <a:buNone/>
            </a:pPr>
            <a:r>
              <a:rPr lang="en-GB" dirty="0">
                <a:latin typeface="Arial" charset="0"/>
              </a:rPr>
              <a:t>Off-line </a:t>
            </a:r>
          </a:p>
          <a:p>
            <a:pPr lvl="1">
              <a:buFontTx/>
              <a:buNone/>
            </a:pPr>
            <a:r>
              <a:rPr lang="en-GB" dirty="0">
                <a:latin typeface="Arial" charset="0"/>
                <a:cs typeface="Arial" charset="0"/>
              </a:rPr>
              <a:t>- Bench top</a:t>
            </a:r>
          </a:p>
          <a:p>
            <a:pPr lvl="1">
              <a:buFontTx/>
              <a:buNone/>
            </a:pPr>
            <a:r>
              <a:rPr lang="en-GB" dirty="0">
                <a:latin typeface="Arial" charset="0"/>
                <a:cs typeface="Arial" charset="0"/>
              </a:rPr>
              <a:t>- Hand held</a:t>
            </a:r>
          </a:p>
          <a:p>
            <a:pPr>
              <a:buFontTx/>
              <a:buNone/>
            </a:pPr>
            <a:r>
              <a:rPr lang="en-GB" dirty="0">
                <a:latin typeface="Arial" charset="0"/>
              </a:rPr>
              <a:t>On-line</a:t>
            </a:r>
          </a:p>
          <a:p>
            <a:pPr lvl="1">
              <a:buFontTx/>
              <a:buNone/>
            </a:pPr>
            <a:r>
              <a:rPr lang="en-GB" dirty="0">
                <a:latin typeface="Arial" charset="0"/>
                <a:cs typeface="Arial" charset="0"/>
              </a:rPr>
              <a:t>- Equipment based</a:t>
            </a:r>
          </a:p>
        </p:txBody>
      </p:sp>
    </p:spTree>
    <p:extLst>
      <p:ext uri="{BB962C8B-B14F-4D97-AF65-F5344CB8AC3E}">
        <p14:creationId xmlns:p14="http://schemas.microsoft.com/office/powerpoint/2010/main" val="398911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560103" y="2338865"/>
            <a:ext cx="8018239" cy="769441"/>
          </a:xfrm>
          <a:prstGeom prst="rect">
            <a:avLst/>
          </a:prstGeom>
          <a:noFill/>
        </p:spPr>
        <p:txBody>
          <a:bodyPr wrap="square" rtlCol="0">
            <a:spAutoFit/>
          </a:bodyPr>
          <a:lstStyle/>
          <a:p>
            <a:pPr algn="ctr"/>
            <a:r>
              <a:rPr lang="en-US" sz="4400" b="1" dirty="0" smtClean="0">
                <a:solidFill>
                  <a:srgbClr val="385723"/>
                </a:solidFill>
                <a:latin typeface="Arial"/>
              </a:rPr>
              <a:t>GAS ANALYSIS</a:t>
            </a:r>
            <a:endParaRPr lang="en-US" sz="4400" b="1" dirty="0">
              <a:solidFill>
                <a:srgbClr val="385723"/>
              </a:solidFill>
              <a:latin typeface="Arial"/>
            </a:endParaRPr>
          </a:p>
        </p:txBody>
      </p:sp>
      <p:sp>
        <p:nvSpPr>
          <p:cNvPr id="4" name="TextBox 3"/>
          <p:cNvSpPr txBox="1"/>
          <p:nvPr/>
        </p:nvSpPr>
        <p:spPr>
          <a:xfrm>
            <a:off x="1064821" y="3412164"/>
            <a:ext cx="7274147" cy="2246769"/>
          </a:xfrm>
          <a:prstGeom prst="rect">
            <a:avLst/>
          </a:prstGeom>
          <a:noFill/>
        </p:spPr>
        <p:txBody>
          <a:bodyPr wrap="square" rtlCol="0">
            <a:spAutoFit/>
          </a:bodyPr>
          <a:lstStyle/>
          <a:p>
            <a:r>
              <a:rPr lang="en-US" sz="2800" dirty="0" smtClean="0">
                <a:latin typeface="Arial"/>
              </a:rPr>
              <a:t>For MAP products routine analysis of gas mixture</a:t>
            </a:r>
          </a:p>
          <a:p>
            <a:endParaRPr lang="en-US" sz="2800" dirty="0">
              <a:latin typeface="Arial"/>
            </a:endParaRPr>
          </a:p>
          <a:p>
            <a:pPr marL="742950" lvl="1" indent="-285750">
              <a:buFont typeface="Arial"/>
              <a:buChar char="•"/>
            </a:pPr>
            <a:r>
              <a:rPr lang="en-US" sz="2800" dirty="0" smtClean="0">
                <a:latin typeface="Arial"/>
              </a:rPr>
              <a:t>Use of a Gas </a:t>
            </a:r>
            <a:r>
              <a:rPr lang="en-US" sz="2800" dirty="0">
                <a:latin typeface="Arial"/>
              </a:rPr>
              <a:t>A</a:t>
            </a:r>
            <a:r>
              <a:rPr lang="en-US" sz="2800" dirty="0" smtClean="0">
                <a:latin typeface="Arial"/>
              </a:rPr>
              <a:t>nalysis </a:t>
            </a:r>
            <a:r>
              <a:rPr lang="en-US" sz="2800" dirty="0">
                <a:latin typeface="Arial"/>
              </a:rPr>
              <a:t>M</a:t>
            </a:r>
            <a:r>
              <a:rPr lang="en-US" sz="2800" dirty="0" smtClean="0">
                <a:latin typeface="Arial"/>
              </a:rPr>
              <a:t>achine  </a:t>
            </a:r>
          </a:p>
          <a:p>
            <a:pPr marL="742950" lvl="1" indent="-285750">
              <a:buFont typeface="Arial"/>
              <a:buChar char="•"/>
            </a:pPr>
            <a:endParaRPr lang="en-US" sz="2800" dirty="0">
              <a:latin typeface="Arial"/>
            </a:endParaRPr>
          </a:p>
        </p:txBody>
      </p:sp>
    </p:spTree>
    <p:extLst>
      <p:ext uri="{BB962C8B-B14F-4D97-AF65-F5344CB8AC3E}">
        <p14:creationId xmlns:p14="http://schemas.microsoft.com/office/powerpoint/2010/main" val="1925709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GB">
                <a:latin typeface="Arial" charset="0"/>
              </a:rPr>
              <a:t>Gas Analysis</a:t>
            </a:r>
          </a:p>
        </p:txBody>
      </p:sp>
      <p:pic>
        <p:nvPicPr>
          <p:cNvPr id="6147" name="Picture 3" descr="systec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27375"/>
            <a:ext cx="456406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Systech - Scre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1176" y="1708676"/>
            <a:ext cx="4034118" cy="2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systech gasspace.jpg"/>
          <p:cNvPicPr>
            <a:picLocks noChangeAspect="1"/>
          </p:cNvPicPr>
          <p:nvPr/>
        </p:nvPicPr>
        <p:blipFill>
          <a:blip r:embed="rId5">
            <a:extLst>
              <a:ext uri="{28A0092B-C50C-407E-A947-70E740481C1C}">
                <a14:useLocalDpi xmlns:a14="http://schemas.microsoft.com/office/drawing/2010/main" val="0"/>
              </a:ext>
            </a:extLst>
          </a:blip>
          <a:srcRect l="43295" t="79785" r="24876"/>
          <a:stretch>
            <a:fillRect/>
          </a:stretch>
        </p:blipFill>
        <p:spPr bwMode="auto">
          <a:xfrm>
            <a:off x="4811059" y="4631018"/>
            <a:ext cx="4004236"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02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62093" y="1869982"/>
            <a:ext cx="7670800" cy="928687"/>
          </a:xfrm>
        </p:spPr>
        <p:txBody>
          <a:bodyPr/>
          <a:lstStyle/>
          <a:p>
            <a:pPr algn="ctr"/>
            <a:r>
              <a:rPr lang="en-GB" b="1" dirty="0" smtClean="0">
                <a:latin typeface="Arial" charset="0"/>
              </a:rPr>
              <a:t>CHECKS</a:t>
            </a:r>
            <a:endParaRPr lang="en-GB" b="1" dirty="0">
              <a:latin typeface="Arial" charset="0"/>
            </a:endParaRPr>
          </a:p>
        </p:txBody>
      </p:sp>
      <p:sp>
        <p:nvSpPr>
          <p:cNvPr id="7171" name="Content Placeholder 2"/>
          <p:cNvSpPr>
            <a:spLocks noGrp="1"/>
          </p:cNvSpPr>
          <p:nvPr>
            <p:ph idx="1"/>
          </p:nvPr>
        </p:nvSpPr>
        <p:spPr>
          <a:xfrm>
            <a:off x="657505" y="3179203"/>
            <a:ext cx="7670800" cy="3524250"/>
          </a:xfrm>
        </p:spPr>
        <p:txBody>
          <a:bodyPr/>
          <a:lstStyle/>
          <a:p>
            <a:r>
              <a:rPr lang="en-GB" dirty="0">
                <a:latin typeface="Arial" charset="0"/>
              </a:rPr>
              <a:t>Check levels (0.3?)</a:t>
            </a:r>
          </a:p>
          <a:p>
            <a:r>
              <a:rPr lang="en-GB" dirty="0">
                <a:latin typeface="Arial" charset="0"/>
              </a:rPr>
              <a:t>Use of gauge/s</a:t>
            </a:r>
          </a:p>
          <a:p>
            <a:r>
              <a:rPr lang="en-GB" dirty="0">
                <a:latin typeface="Arial" charset="0"/>
              </a:rPr>
              <a:t>Examination of pack</a:t>
            </a:r>
          </a:p>
          <a:p>
            <a:pPr lvl="1"/>
            <a:r>
              <a:rPr lang="en-GB" dirty="0">
                <a:latin typeface="Arial" charset="0"/>
                <a:cs typeface="Arial" charset="0"/>
              </a:rPr>
              <a:t>Tightness</a:t>
            </a:r>
          </a:p>
          <a:p>
            <a:pPr lvl="1"/>
            <a:r>
              <a:rPr lang="en-GB" dirty="0">
                <a:latin typeface="Arial" charset="0"/>
                <a:cs typeface="Arial" charset="0"/>
              </a:rPr>
              <a:t>Loose pack</a:t>
            </a:r>
          </a:p>
          <a:p>
            <a:pPr lvl="1"/>
            <a:r>
              <a:rPr lang="en-GB" dirty="0">
                <a:latin typeface="Arial" charset="0"/>
                <a:cs typeface="Arial" charset="0"/>
              </a:rPr>
              <a:t>Air spaces in pack</a:t>
            </a:r>
          </a:p>
          <a:p>
            <a:endParaRPr lang="en-GB" dirty="0">
              <a:latin typeface="Arial" charset="0"/>
            </a:endParaRPr>
          </a:p>
        </p:txBody>
      </p:sp>
    </p:spTree>
    <p:extLst>
      <p:ext uri="{BB962C8B-B14F-4D97-AF65-F5344CB8AC3E}">
        <p14:creationId xmlns:p14="http://schemas.microsoft.com/office/powerpoint/2010/main" val="671389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05114" y="3685032"/>
            <a:ext cx="8171121" cy="1768497"/>
          </a:xfrm>
        </p:spPr>
        <p:txBody>
          <a:bodyPr/>
          <a:lstStyle/>
          <a:p>
            <a:r>
              <a:rPr lang="en-GB" dirty="0" smtClean="0">
                <a:latin typeface="Arial" charset="0"/>
              </a:rPr>
              <a:t/>
            </a:r>
            <a:br>
              <a:rPr lang="en-GB" dirty="0" smtClean="0">
                <a:latin typeface="Arial" charset="0"/>
              </a:rPr>
            </a:br>
            <a:r>
              <a:rPr lang="en-GB" dirty="0" smtClean="0">
                <a:latin typeface="Arial" charset="0"/>
              </a:rPr>
              <a:t>Vacuum </a:t>
            </a:r>
            <a:r>
              <a:rPr lang="en-GB" dirty="0">
                <a:latin typeface="Arial" charset="0"/>
              </a:rPr>
              <a:t>Measurement</a:t>
            </a:r>
          </a:p>
        </p:txBody>
      </p:sp>
      <p:sp>
        <p:nvSpPr>
          <p:cNvPr id="8195" name="TextBox 3"/>
          <p:cNvSpPr txBox="1">
            <a:spLocks noChangeArrowheads="1"/>
          </p:cNvSpPr>
          <p:nvPr/>
        </p:nvSpPr>
        <p:spPr bwMode="auto">
          <a:xfrm>
            <a:off x="5724525" y="3357563"/>
            <a:ext cx="30241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3200">
                <a:solidFill>
                  <a:srgbClr val="7030A0"/>
                </a:solidFill>
              </a:rPr>
              <a:t>Use of Vacuum Gauges</a:t>
            </a:r>
          </a:p>
        </p:txBody>
      </p:sp>
      <p:pic>
        <p:nvPicPr>
          <p:cNvPr id="8196" name="Picture 5" descr="Vac Gauge - 2.jpg"/>
          <p:cNvPicPr>
            <a:picLocks noChangeAspect="1"/>
          </p:cNvPicPr>
          <p:nvPr/>
        </p:nvPicPr>
        <p:blipFill>
          <a:blip r:embed="rId2">
            <a:lum bright="30000" contrast="10000"/>
            <a:extLst>
              <a:ext uri="{28A0092B-C50C-407E-A947-70E740481C1C}">
                <a14:useLocalDpi xmlns:a14="http://schemas.microsoft.com/office/drawing/2010/main" val="0"/>
              </a:ext>
            </a:extLst>
          </a:blip>
          <a:srcRect/>
          <a:stretch>
            <a:fillRect/>
          </a:stretch>
        </p:blipFill>
        <p:spPr bwMode="auto">
          <a:xfrm>
            <a:off x="1892245" y="1538942"/>
            <a:ext cx="2754462" cy="274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256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776942" y="1418266"/>
            <a:ext cx="7946430" cy="1446550"/>
          </a:xfrm>
          <a:prstGeom prst="rect">
            <a:avLst/>
          </a:prstGeom>
          <a:noFill/>
        </p:spPr>
        <p:txBody>
          <a:bodyPr wrap="square" rtlCol="0">
            <a:spAutoFit/>
          </a:bodyPr>
          <a:lstStyle/>
          <a:p>
            <a:pPr algn="ctr"/>
            <a:r>
              <a:rPr lang="en-US" sz="4400" b="1" dirty="0" smtClean="0">
                <a:solidFill>
                  <a:schemeClr val="accent6">
                    <a:lumMod val="50000"/>
                  </a:schemeClr>
                </a:solidFill>
                <a:latin typeface="Arial"/>
              </a:rPr>
              <a:t>SEAL INTEGRITY –ESSENTIAL CHECKS</a:t>
            </a:r>
            <a:endParaRPr lang="en-US" sz="4400" b="1" dirty="0">
              <a:solidFill>
                <a:schemeClr val="accent6">
                  <a:lumMod val="50000"/>
                </a:schemeClr>
              </a:solidFill>
              <a:latin typeface="Arial"/>
            </a:endParaRPr>
          </a:p>
        </p:txBody>
      </p:sp>
      <p:sp>
        <p:nvSpPr>
          <p:cNvPr id="5" name="TextBox 4"/>
          <p:cNvSpPr txBox="1"/>
          <p:nvPr/>
        </p:nvSpPr>
        <p:spPr>
          <a:xfrm>
            <a:off x="642471" y="2501397"/>
            <a:ext cx="8501529" cy="3108544"/>
          </a:xfrm>
          <a:prstGeom prst="rect">
            <a:avLst/>
          </a:prstGeom>
          <a:noFill/>
        </p:spPr>
        <p:txBody>
          <a:bodyPr wrap="square" rtlCol="0">
            <a:spAutoFit/>
          </a:bodyPr>
          <a:lstStyle/>
          <a:p>
            <a:pPr marL="457200" indent="-457200">
              <a:buFont typeface="Arial"/>
              <a:buChar char="•"/>
            </a:pPr>
            <a:endParaRPr lang="en-US" sz="2800" dirty="0" smtClean="0">
              <a:latin typeface="Arial"/>
            </a:endParaRPr>
          </a:p>
          <a:p>
            <a:pPr marL="457200" indent="-457200">
              <a:buFont typeface="Arial"/>
              <a:buChar char="•"/>
            </a:pPr>
            <a:r>
              <a:rPr lang="en-US" sz="2800" dirty="0" smtClean="0">
                <a:latin typeface="Arial"/>
              </a:rPr>
              <a:t>Alignment of the sealing head</a:t>
            </a:r>
          </a:p>
          <a:p>
            <a:pPr marL="457200" indent="-457200">
              <a:buFont typeface="Arial"/>
              <a:buChar char="•"/>
            </a:pPr>
            <a:r>
              <a:rPr lang="en-US" sz="2800" dirty="0" smtClean="0">
                <a:latin typeface="Arial"/>
              </a:rPr>
              <a:t>Dwell time</a:t>
            </a:r>
          </a:p>
          <a:p>
            <a:pPr marL="457200" indent="-457200">
              <a:buFont typeface="Arial"/>
              <a:buChar char="•"/>
            </a:pPr>
            <a:r>
              <a:rPr lang="en-US" sz="2800" dirty="0" smtClean="0">
                <a:latin typeface="Arial"/>
              </a:rPr>
              <a:t>Temperature</a:t>
            </a:r>
          </a:p>
          <a:p>
            <a:pPr marL="457200" indent="-457200">
              <a:buFont typeface="Arial"/>
              <a:buChar char="•"/>
            </a:pPr>
            <a:r>
              <a:rPr lang="en-US" sz="2800" dirty="0" smtClean="0">
                <a:latin typeface="Arial"/>
              </a:rPr>
              <a:t>Pressure</a:t>
            </a:r>
          </a:p>
          <a:p>
            <a:pPr marL="457200" indent="-457200">
              <a:buFont typeface="Arial"/>
              <a:buChar char="•"/>
            </a:pPr>
            <a:r>
              <a:rPr lang="en-US" sz="2800" dirty="0" smtClean="0">
                <a:latin typeface="Arial"/>
              </a:rPr>
              <a:t>Machine Speed</a:t>
            </a:r>
          </a:p>
          <a:p>
            <a:pPr marL="457200" indent="-457200">
              <a:buFont typeface="Arial"/>
              <a:buChar char="•"/>
            </a:pPr>
            <a:r>
              <a:rPr lang="en-US" sz="2800" dirty="0" smtClean="0">
                <a:latin typeface="Arial"/>
              </a:rPr>
              <a:t>Size of packaging used for product</a:t>
            </a:r>
            <a:endParaRPr lang="en-US" sz="2800" dirty="0">
              <a:latin typeface="Arial"/>
            </a:endParaRPr>
          </a:p>
        </p:txBody>
      </p:sp>
    </p:spTree>
    <p:extLst>
      <p:ext uri="{BB962C8B-B14F-4D97-AF65-F5344CB8AC3E}">
        <p14:creationId xmlns:p14="http://schemas.microsoft.com/office/powerpoint/2010/main" val="27764195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JK\MCENov\A00cc.jpg"/>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179388" y="1628775"/>
            <a:ext cx="842673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2"/>
          <p:cNvSpPr>
            <a:spLocks noGrp="1"/>
          </p:cNvSpPr>
          <p:nvPr>
            <p:ph type="title"/>
          </p:nvPr>
        </p:nvSpPr>
        <p:spPr/>
        <p:txBody>
          <a:bodyPr/>
          <a:lstStyle/>
          <a:p>
            <a:r>
              <a:rPr lang="en-GB">
                <a:latin typeface="Arial" charset="0"/>
              </a:rPr>
              <a:t>Heat Seal (X-section)</a:t>
            </a:r>
          </a:p>
        </p:txBody>
      </p:sp>
      <p:sp>
        <p:nvSpPr>
          <p:cNvPr id="10244" name="TextBox 3"/>
          <p:cNvSpPr txBox="1">
            <a:spLocks noChangeArrowheads="1"/>
          </p:cNvSpPr>
          <p:nvPr/>
        </p:nvSpPr>
        <p:spPr bwMode="auto">
          <a:xfrm>
            <a:off x="1403350" y="2420938"/>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solidFill>
                  <a:schemeClr val="bg1"/>
                </a:solidFill>
              </a:rPr>
              <a:t>Lidding Film</a:t>
            </a:r>
          </a:p>
        </p:txBody>
      </p:sp>
      <p:sp>
        <p:nvSpPr>
          <p:cNvPr id="10245" name="TextBox 4"/>
          <p:cNvSpPr txBox="1">
            <a:spLocks noChangeArrowheads="1"/>
          </p:cNvSpPr>
          <p:nvPr/>
        </p:nvSpPr>
        <p:spPr bwMode="auto">
          <a:xfrm>
            <a:off x="4219575" y="5094288"/>
            <a:ext cx="159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dirty="0">
                <a:solidFill>
                  <a:schemeClr val="bg1"/>
                </a:solidFill>
              </a:rPr>
              <a:t>Base Material</a:t>
            </a:r>
          </a:p>
        </p:txBody>
      </p:sp>
      <p:cxnSp>
        <p:nvCxnSpPr>
          <p:cNvPr id="10246" name="Straight Arrow Connector 6"/>
          <p:cNvCxnSpPr>
            <a:cxnSpLocks noChangeShapeType="1"/>
          </p:cNvCxnSpPr>
          <p:nvPr/>
        </p:nvCxnSpPr>
        <p:spPr bwMode="auto">
          <a:xfrm>
            <a:off x="1835150" y="2781300"/>
            <a:ext cx="576263" cy="86360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10247" name="TextBox 7"/>
          <p:cNvSpPr txBox="1">
            <a:spLocks noChangeArrowheads="1"/>
          </p:cNvSpPr>
          <p:nvPr/>
        </p:nvSpPr>
        <p:spPr bwMode="auto">
          <a:xfrm>
            <a:off x="4716463" y="2420938"/>
            <a:ext cx="172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solidFill>
                  <a:schemeClr val="bg1"/>
                </a:solidFill>
              </a:rPr>
              <a:t>Heat Seal area</a:t>
            </a:r>
          </a:p>
        </p:txBody>
      </p:sp>
      <p:cxnSp>
        <p:nvCxnSpPr>
          <p:cNvPr id="10248" name="Straight Arrow Connector 8"/>
          <p:cNvCxnSpPr>
            <a:cxnSpLocks noChangeShapeType="1"/>
          </p:cNvCxnSpPr>
          <p:nvPr/>
        </p:nvCxnSpPr>
        <p:spPr bwMode="auto">
          <a:xfrm flipH="1">
            <a:off x="4572000" y="2852738"/>
            <a:ext cx="792163" cy="792162"/>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49" name="Straight Arrow Connector 13"/>
          <p:cNvCxnSpPr>
            <a:cxnSpLocks noChangeShapeType="1"/>
          </p:cNvCxnSpPr>
          <p:nvPr/>
        </p:nvCxnSpPr>
        <p:spPr bwMode="auto">
          <a:xfrm>
            <a:off x="5508625" y="2852738"/>
            <a:ext cx="647700" cy="7207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040706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47152" y="1361982"/>
            <a:ext cx="7670800" cy="928687"/>
          </a:xfrm>
        </p:spPr>
        <p:txBody>
          <a:bodyPr/>
          <a:lstStyle/>
          <a:p>
            <a:pPr algn="ctr"/>
            <a:r>
              <a:rPr lang="en-GB" b="1" dirty="0" smtClean="0">
                <a:latin typeface="Arial" charset="0"/>
              </a:rPr>
              <a:t>SEAL QUALITY</a:t>
            </a:r>
            <a:endParaRPr lang="en-GB" b="1" dirty="0">
              <a:latin typeface="Arial" charset="0"/>
            </a:endParaRPr>
          </a:p>
        </p:txBody>
      </p:sp>
      <p:sp>
        <p:nvSpPr>
          <p:cNvPr id="11267" name="Content Placeholder 2"/>
          <p:cNvSpPr>
            <a:spLocks noGrp="1"/>
          </p:cNvSpPr>
          <p:nvPr>
            <p:ph idx="1"/>
          </p:nvPr>
        </p:nvSpPr>
        <p:spPr>
          <a:xfrm>
            <a:off x="687388" y="2357438"/>
            <a:ext cx="7670800" cy="3524250"/>
          </a:xfrm>
        </p:spPr>
        <p:txBody>
          <a:bodyPr>
            <a:normAutofit/>
          </a:bodyPr>
          <a:lstStyle/>
          <a:p>
            <a:pPr>
              <a:buFontTx/>
              <a:buNone/>
            </a:pPr>
            <a:r>
              <a:rPr lang="en-GB" sz="2800" dirty="0">
                <a:latin typeface="Arial" charset="0"/>
              </a:rPr>
              <a:t>Determined by</a:t>
            </a:r>
          </a:p>
          <a:p>
            <a:r>
              <a:rPr lang="en-GB" sz="2800" dirty="0">
                <a:latin typeface="Arial" charset="0"/>
              </a:rPr>
              <a:t>Materials – must be compatible</a:t>
            </a:r>
          </a:p>
          <a:p>
            <a:r>
              <a:rPr lang="en-GB" sz="2800" dirty="0">
                <a:latin typeface="Arial" charset="0"/>
              </a:rPr>
              <a:t>Cleanliness of seal area</a:t>
            </a:r>
          </a:p>
          <a:p>
            <a:r>
              <a:rPr lang="en-GB" sz="2800" dirty="0">
                <a:latin typeface="Arial" charset="0"/>
              </a:rPr>
              <a:t>Maintenance of sealing equipment</a:t>
            </a:r>
          </a:p>
          <a:p>
            <a:r>
              <a:rPr lang="en-GB" sz="2800" dirty="0">
                <a:latin typeface="Arial" charset="0"/>
              </a:rPr>
              <a:t>Sealing bars</a:t>
            </a:r>
          </a:p>
          <a:p>
            <a:r>
              <a:rPr lang="en-GB" sz="2800" dirty="0">
                <a:latin typeface="Arial" charset="0"/>
              </a:rPr>
              <a:t>Time/temperature/pressure</a:t>
            </a:r>
          </a:p>
        </p:txBody>
      </p:sp>
    </p:spTree>
    <p:extLst>
      <p:ext uri="{BB962C8B-B14F-4D97-AF65-F5344CB8AC3E}">
        <p14:creationId xmlns:p14="http://schemas.microsoft.com/office/powerpoint/2010/main" val="117438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a:cs typeface="Arial"/>
              </a:rPr>
              <a:t>House Keeping </a:t>
            </a:r>
            <a:endParaRPr lang="en-US" dirty="0">
              <a:latin typeface="Arial"/>
              <a:cs typeface="Arial"/>
            </a:endParaRPr>
          </a:p>
        </p:txBody>
      </p:sp>
      <p:sp>
        <p:nvSpPr>
          <p:cNvPr id="3" name="Content Placeholder 2"/>
          <p:cNvSpPr>
            <a:spLocks noGrp="1"/>
          </p:cNvSpPr>
          <p:nvPr>
            <p:ph idx="1"/>
          </p:nvPr>
        </p:nvSpPr>
        <p:spPr/>
        <p:txBody>
          <a:bodyPr/>
          <a:lstStyle/>
          <a:p>
            <a:pPr marL="363538" indent="-363538">
              <a:buNone/>
            </a:pPr>
            <a:endParaRPr lang="en-GB" sz="2800" dirty="0">
              <a:effectLst>
                <a:outerShdw blurRad="38100" dist="38100" dir="2700000" algn="tl">
                  <a:srgbClr val="DDDDDD"/>
                </a:outerShdw>
              </a:effectLst>
              <a:latin typeface="Arial" charset="0"/>
              <a:cs typeface="Arial" charset="0"/>
            </a:endParaRPr>
          </a:p>
          <a:p>
            <a:pPr marL="0" indent="0">
              <a:buNone/>
            </a:pPr>
            <a:endParaRPr lang="en-GB" sz="2800" dirty="0">
              <a:effectLst>
                <a:outerShdw blurRad="38100" dist="38100" dir="2700000" algn="tl">
                  <a:srgbClr val="DDDDDD"/>
                </a:outerShdw>
              </a:effectLst>
              <a:latin typeface="Arial" charset="0"/>
              <a:cs typeface="Arial" charset="0"/>
            </a:endParaRPr>
          </a:p>
          <a:p>
            <a:pPr marL="363538" indent="-363538"/>
            <a:endParaRPr lang="en-GB" sz="2800" dirty="0">
              <a:effectLst>
                <a:outerShdw blurRad="38100" dist="38100" dir="2700000" algn="tl">
                  <a:srgbClr val="DDDDDD"/>
                </a:outerShdw>
              </a:effectLst>
              <a:latin typeface="Arial" charset="0"/>
              <a:cs typeface="Arial" charset="0"/>
            </a:endParaRPr>
          </a:p>
          <a:p>
            <a:endParaRPr lang="en-US" dirty="0"/>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pic>
        <p:nvPicPr>
          <p:cNvPr id="5" name="Picture 4"/>
          <p:cNvPicPr>
            <a:picLocks noChangeAspect="1"/>
          </p:cNvPicPr>
          <p:nvPr/>
        </p:nvPicPr>
        <p:blipFill>
          <a:blip r:embed="rId2"/>
          <a:stretch>
            <a:fillRect/>
          </a:stretch>
        </p:blipFill>
        <p:spPr>
          <a:xfrm>
            <a:off x="3693459" y="2883647"/>
            <a:ext cx="2477246" cy="3068363"/>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433293" y="2811539"/>
            <a:ext cx="3033060" cy="1357047"/>
          </a:xfrm>
          <a:prstGeom prst="rect">
            <a:avLst/>
          </a:prstGeom>
        </p:spPr>
      </p:pic>
      <p:pic>
        <p:nvPicPr>
          <p:cNvPr id="7" name="Picture 6"/>
          <p:cNvPicPr>
            <a:picLocks noChangeAspect="1"/>
          </p:cNvPicPr>
          <p:nvPr/>
        </p:nvPicPr>
        <p:blipFill>
          <a:blip r:embed="rId4"/>
          <a:stretch>
            <a:fillRect/>
          </a:stretch>
        </p:blipFill>
        <p:spPr>
          <a:xfrm>
            <a:off x="435535" y="4400924"/>
            <a:ext cx="3060700" cy="2197100"/>
          </a:xfrm>
          <a:prstGeom prst="rect">
            <a:avLst/>
          </a:prstGeom>
        </p:spPr>
      </p:pic>
      <p:pic>
        <p:nvPicPr>
          <p:cNvPr id="8" name="Picture 7"/>
          <p:cNvPicPr>
            <a:picLocks noChangeAspect="1"/>
          </p:cNvPicPr>
          <p:nvPr/>
        </p:nvPicPr>
        <p:blipFill>
          <a:blip r:embed="rId5"/>
          <a:stretch>
            <a:fillRect/>
          </a:stretch>
        </p:blipFill>
        <p:spPr>
          <a:xfrm>
            <a:off x="6256617" y="3600823"/>
            <a:ext cx="2767854" cy="1845236"/>
          </a:xfrm>
          <a:prstGeom prst="rect">
            <a:avLst/>
          </a:prstGeom>
        </p:spPr>
      </p:pic>
    </p:spTree>
    <p:extLst>
      <p:ext uri="{BB962C8B-B14F-4D97-AF65-F5344CB8AC3E}">
        <p14:creationId xmlns:p14="http://schemas.microsoft.com/office/powerpoint/2010/main" val="614007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en-GB" sz="2800" dirty="0">
                <a:latin typeface="Arial" charset="0"/>
              </a:rPr>
              <a:t>Dirty Seal Area</a:t>
            </a:r>
          </a:p>
        </p:txBody>
      </p:sp>
      <p:pic>
        <p:nvPicPr>
          <p:cNvPr id="12291" name="Picture 2" descr="Seal contam -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0118" y="1539128"/>
            <a:ext cx="5149476" cy="224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descr="seal contam - 2.jpg"/>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806823" y="4439601"/>
            <a:ext cx="6303589" cy="219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08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GB" sz="2800" dirty="0">
                <a:latin typeface="Arial" charset="0"/>
              </a:rPr>
              <a:t>Seal Faults – Folds/Creases</a:t>
            </a:r>
          </a:p>
        </p:txBody>
      </p:sp>
      <p:pic>
        <p:nvPicPr>
          <p:cNvPr id="13315" name="Picture 2" descr="P1050749"/>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641071" y="1429591"/>
            <a:ext cx="72993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P1050750"/>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70953" y="4451350"/>
            <a:ext cx="7345362"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5"/>
          <p:cNvSpPr txBox="1">
            <a:spLocks noChangeArrowheads="1"/>
          </p:cNvSpPr>
          <p:nvPr/>
        </p:nvSpPr>
        <p:spPr bwMode="auto">
          <a:xfrm>
            <a:off x="6516688" y="4005263"/>
            <a:ext cx="136842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b="1">
                <a:solidFill>
                  <a:srgbClr val="7030A0"/>
                </a:solidFill>
              </a:rPr>
              <a:t>Folds – </a:t>
            </a:r>
          </a:p>
          <a:p>
            <a:pPr eaLnBrk="1" hangingPunct="1"/>
            <a:r>
              <a:rPr lang="en-GB" b="1">
                <a:solidFill>
                  <a:srgbClr val="7030A0"/>
                </a:solidFill>
              </a:rPr>
              <a:t>These can result in leakage routes</a:t>
            </a:r>
          </a:p>
        </p:txBody>
      </p:sp>
      <p:cxnSp>
        <p:nvCxnSpPr>
          <p:cNvPr id="13318" name="Straight Arrow Connector 9"/>
          <p:cNvCxnSpPr>
            <a:cxnSpLocks noChangeShapeType="1"/>
            <a:stCxn id="13317" idx="1"/>
          </p:cNvCxnSpPr>
          <p:nvPr/>
        </p:nvCxnSpPr>
        <p:spPr bwMode="auto">
          <a:xfrm flipH="1" flipV="1">
            <a:off x="4643438" y="3213100"/>
            <a:ext cx="1873250" cy="1530350"/>
          </a:xfrm>
          <a:prstGeom prst="straightConnector1">
            <a:avLst/>
          </a:prstGeom>
          <a:noFill/>
          <a:ln w="38100" algn="ctr">
            <a:solidFill>
              <a:schemeClr val="tx2">
                <a:lumMod val="75000"/>
                <a:lumOff val="25000"/>
              </a:schemeClr>
            </a:solidFill>
            <a:round/>
            <a:headEnd/>
            <a:tailEnd type="arrow" w="med" len="med"/>
          </a:ln>
        </p:spPr>
      </p:cxnSp>
      <p:cxnSp>
        <p:nvCxnSpPr>
          <p:cNvPr id="13319" name="Straight Arrow Connector 11"/>
          <p:cNvCxnSpPr>
            <a:cxnSpLocks noChangeShapeType="1"/>
            <a:stCxn id="13317" idx="1"/>
          </p:cNvCxnSpPr>
          <p:nvPr/>
        </p:nvCxnSpPr>
        <p:spPr bwMode="auto">
          <a:xfrm flipH="1">
            <a:off x="4284663" y="4743450"/>
            <a:ext cx="2232025" cy="533400"/>
          </a:xfrm>
          <a:prstGeom prst="straightConnector1">
            <a:avLst/>
          </a:prstGeom>
          <a:noFill/>
          <a:ln w="38100" algn="ctr">
            <a:solidFill>
              <a:schemeClr val="tx2">
                <a:lumMod val="75000"/>
                <a:lumOff val="25000"/>
              </a:schemeClr>
            </a:solidFill>
            <a:round/>
            <a:headEnd/>
            <a:tailEnd type="arrow" w="med" len="med"/>
          </a:ln>
        </p:spPr>
      </p:cxnSp>
    </p:spTree>
    <p:extLst>
      <p:ext uri="{BB962C8B-B14F-4D97-AF65-F5344CB8AC3E}">
        <p14:creationId xmlns:p14="http://schemas.microsoft.com/office/powerpoint/2010/main" val="138043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8942" y="3839882"/>
            <a:ext cx="8319560" cy="627051"/>
          </a:xfrm>
        </p:spPr>
        <p:txBody>
          <a:bodyPr>
            <a:normAutofit/>
          </a:bodyPr>
          <a:lstStyle/>
          <a:p>
            <a:r>
              <a:rPr lang="en-GB" sz="2800" dirty="0">
                <a:latin typeface="Arial" charset="0"/>
              </a:rPr>
              <a:t>Seal Faults – Folds/Creases</a:t>
            </a:r>
          </a:p>
        </p:txBody>
      </p:sp>
      <p:pic>
        <p:nvPicPr>
          <p:cNvPr id="14339" name="Picture 4" descr="seal crease - 3.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671701" y="1587220"/>
            <a:ext cx="5180012" cy="22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seal crease - 1.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80707" y="4616824"/>
            <a:ext cx="5949764" cy="20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04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atin typeface="Arial" charset="0"/>
              </a:rPr>
              <a:t>Seal Faults - Heat</a:t>
            </a:r>
          </a:p>
        </p:txBody>
      </p:sp>
      <p:pic>
        <p:nvPicPr>
          <p:cNvPr id="15363" name="Picture 2" descr="Sea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068638"/>
            <a:ext cx="45466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seal-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557338"/>
            <a:ext cx="537686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Oval 4"/>
          <p:cNvSpPr>
            <a:spLocks noChangeArrowheads="1"/>
          </p:cNvSpPr>
          <p:nvPr/>
        </p:nvSpPr>
        <p:spPr bwMode="auto">
          <a:xfrm>
            <a:off x="4427538" y="2708275"/>
            <a:ext cx="3313112" cy="649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latin typeface="Times New Roman" charset="0"/>
            </a:endParaRPr>
          </a:p>
        </p:txBody>
      </p:sp>
      <p:sp>
        <p:nvSpPr>
          <p:cNvPr id="15366" name="Oval 5"/>
          <p:cNvSpPr>
            <a:spLocks noChangeArrowheads="1"/>
          </p:cNvSpPr>
          <p:nvPr/>
        </p:nvSpPr>
        <p:spPr bwMode="auto">
          <a:xfrm>
            <a:off x="1619250" y="4149725"/>
            <a:ext cx="1657350" cy="13668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latin typeface="Times New Roman" charset="0"/>
            </a:endParaRPr>
          </a:p>
        </p:txBody>
      </p:sp>
    </p:spTree>
    <p:extLst>
      <p:ext uri="{BB962C8B-B14F-4D97-AF65-F5344CB8AC3E}">
        <p14:creationId xmlns:p14="http://schemas.microsoft.com/office/powerpoint/2010/main" val="154801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835852" y="1426866"/>
            <a:ext cx="7043221" cy="1446550"/>
          </a:xfrm>
          <a:prstGeom prst="rect">
            <a:avLst/>
          </a:prstGeom>
          <a:noFill/>
        </p:spPr>
        <p:txBody>
          <a:bodyPr wrap="square" rtlCol="0">
            <a:spAutoFit/>
          </a:bodyPr>
          <a:lstStyle/>
          <a:p>
            <a:pPr algn="ctr"/>
            <a:r>
              <a:rPr lang="en-US" sz="4400" b="1" dirty="0" smtClean="0">
                <a:solidFill>
                  <a:srgbClr val="385723"/>
                </a:solidFill>
                <a:latin typeface="Arial"/>
              </a:rPr>
              <a:t>TESTING SEAL INTEGRITY</a:t>
            </a:r>
            <a:endParaRPr lang="en-US" sz="4400" b="1" dirty="0">
              <a:solidFill>
                <a:srgbClr val="385723"/>
              </a:solidFill>
              <a:latin typeface="Arial"/>
            </a:endParaRPr>
          </a:p>
        </p:txBody>
      </p:sp>
      <p:sp>
        <p:nvSpPr>
          <p:cNvPr id="4" name="TextBox 3"/>
          <p:cNvSpPr txBox="1"/>
          <p:nvPr/>
        </p:nvSpPr>
        <p:spPr>
          <a:xfrm>
            <a:off x="538827" y="3155610"/>
            <a:ext cx="8605174" cy="2246769"/>
          </a:xfrm>
          <a:prstGeom prst="rect">
            <a:avLst/>
          </a:prstGeom>
          <a:noFill/>
        </p:spPr>
        <p:txBody>
          <a:bodyPr wrap="square" rtlCol="0">
            <a:spAutoFit/>
          </a:bodyPr>
          <a:lstStyle/>
          <a:p>
            <a:pPr marL="285750" indent="-285750">
              <a:buFont typeface="Arial"/>
              <a:buChar char="•"/>
            </a:pPr>
            <a:r>
              <a:rPr lang="en-US" sz="2800" dirty="0" smtClean="0">
                <a:latin typeface="Arial"/>
                <a:cs typeface="Arial"/>
              </a:rPr>
              <a:t>Non Destructive Tests</a:t>
            </a:r>
          </a:p>
          <a:p>
            <a:pPr marL="285750" indent="-285750">
              <a:buFont typeface="Arial"/>
              <a:buChar char="•"/>
            </a:pPr>
            <a:endParaRPr lang="en-US" sz="2800" dirty="0">
              <a:latin typeface="Arial"/>
              <a:cs typeface="Arial"/>
            </a:endParaRPr>
          </a:p>
          <a:p>
            <a:pPr marL="285750" indent="-285750">
              <a:buFont typeface="Arial"/>
              <a:buChar char="•"/>
            </a:pPr>
            <a:r>
              <a:rPr lang="en-US" sz="2800" dirty="0" smtClean="0">
                <a:latin typeface="Arial"/>
                <a:cs typeface="Arial"/>
              </a:rPr>
              <a:t>Destructive</a:t>
            </a:r>
          </a:p>
          <a:p>
            <a:endParaRPr lang="en-US" sz="2800" dirty="0">
              <a:latin typeface="Arial"/>
            </a:endParaRPr>
          </a:p>
          <a:p>
            <a:endParaRPr lang="en-US" sz="2800" dirty="0">
              <a:latin typeface="Arial"/>
            </a:endParaRPr>
          </a:p>
        </p:txBody>
      </p:sp>
    </p:spTree>
    <p:extLst>
      <p:ext uri="{BB962C8B-B14F-4D97-AF65-F5344CB8AC3E}">
        <p14:creationId xmlns:p14="http://schemas.microsoft.com/office/powerpoint/2010/main" val="299713902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06917" y="1601040"/>
            <a:ext cx="7670800" cy="928687"/>
          </a:xfrm>
        </p:spPr>
        <p:txBody>
          <a:bodyPr/>
          <a:lstStyle/>
          <a:p>
            <a:pPr algn="ctr" eaLnBrk="1" hangingPunct="1"/>
            <a:r>
              <a:rPr lang="en-GB" b="1" dirty="0" smtClean="0">
                <a:latin typeface="Arial" charset="0"/>
              </a:rPr>
              <a:t>TEST METHODS </a:t>
            </a:r>
            <a:r>
              <a:rPr lang="en-GB" dirty="0">
                <a:latin typeface="Arial" charset="0"/>
              </a:rPr>
              <a:t>	</a:t>
            </a:r>
          </a:p>
        </p:txBody>
      </p:sp>
      <p:sp>
        <p:nvSpPr>
          <p:cNvPr id="19459" name="AutoShape 3"/>
          <p:cNvSpPr>
            <a:spLocks noGrp="1" noChangeAspect="1" noChangeArrowheads="1"/>
          </p:cNvSpPr>
          <p:nvPr>
            <p:ph type="body" idx="1"/>
          </p:nvPr>
        </p:nvSpPr>
        <p:spPr>
          <a:xfrm>
            <a:off x="194586" y="2465294"/>
            <a:ext cx="8575885" cy="4243388"/>
          </a:xfrm>
        </p:spPr>
        <p:txBody>
          <a:bodyPr>
            <a:normAutofit/>
          </a:bodyPr>
          <a:lstStyle/>
          <a:p>
            <a:pPr eaLnBrk="1" hangingPunct="1">
              <a:buFontTx/>
              <a:buNone/>
            </a:pPr>
            <a:endParaRPr lang="en-GB" sz="3600" dirty="0" smtClean="0">
              <a:latin typeface="Arial" charset="0"/>
            </a:endParaRPr>
          </a:p>
          <a:p>
            <a:r>
              <a:rPr lang="en-GB" sz="2800" dirty="0" smtClean="0">
                <a:latin typeface="Arial"/>
                <a:cs typeface="Arial"/>
              </a:rPr>
              <a:t>Visual</a:t>
            </a:r>
            <a:endParaRPr lang="en-GB" sz="2800" dirty="0">
              <a:latin typeface="Arial"/>
              <a:cs typeface="Arial"/>
            </a:endParaRPr>
          </a:p>
          <a:p>
            <a:pPr eaLnBrk="1" hangingPunct="1">
              <a:buFontTx/>
              <a:buNone/>
            </a:pPr>
            <a:r>
              <a:rPr lang="ja-JP" altLang="en-GB" sz="2800" dirty="0">
                <a:latin typeface="Arial"/>
                <a:cs typeface="Arial"/>
              </a:rPr>
              <a:t>“</a:t>
            </a:r>
            <a:r>
              <a:rPr lang="en-GB" sz="2800" dirty="0">
                <a:latin typeface="Arial"/>
                <a:cs typeface="Arial"/>
              </a:rPr>
              <a:t>Squeeze</a:t>
            </a:r>
            <a:r>
              <a:rPr lang="ja-JP" altLang="en-GB" sz="2800" dirty="0">
                <a:latin typeface="Arial"/>
                <a:cs typeface="Arial"/>
              </a:rPr>
              <a:t>”</a:t>
            </a:r>
            <a:r>
              <a:rPr lang="en-GB" sz="2800" dirty="0">
                <a:latin typeface="Arial"/>
                <a:cs typeface="Arial"/>
              </a:rPr>
              <a:t> type tests</a:t>
            </a:r>
          </a:p>
          <a:p>
            <a:r>
              <a:rPr lang="en-GB" sz="2800" dirty="0">
                <a:latin typeface="Arial"/>
                <a:cs typeface="Arial"/>
              </a:rPr>
              <a:t>Dye Test</a:t>
            </a:r>
          </a:p>
          <a:p>
            <a:r>
              <a:rPr lang="en-GB" sz="2800" dirty="0">
                <a:latin typeface="Arial"/>
                <a:cs typeface="Arial"/>
              </a:rPr>
              <a:t>Electrolytic Test</a:t>
            </a:r>
          </a:p>
          <a:p>
            <a:r>
              <a:rPr lang="en-GB" sz="2800" dirty="0">
                <a:latin typeface="Arial"/>
                <a:cs typeface="Arial"/>
              </a:rPr>
              <a:t>Inflation test (Burst test)</a:t>
            </a:r>
          </a:p>
          <a:p>
            <a:r>
              <a:rPr lang="en-GB" sz="2800" dirty="0">
                <a:latin typeface="Arial"/>
                <a:cs typeface="Arial"/>
              </a:rPr>
              <a:t>Compression test (Burst test)</a:t>
            </a:r>
          </a:p>
          <a:p>
            <a:r>
              <a:rPr lang="en-GB" sz="2800" dirty="0">
                <a:latin typeface="Arial"/>
                <a:cs typeface="Arial"/>
              </a:rPr>
              <a:t>Tensile/peel test</a:t>
            </a:r>
          </a:p>
        </p:txBody>
      </p:sp>
    </p:spTree>
    <p:extLst>
      <p:ext uri="{BB962C8B-B14F-4D97-AF65-F5344CB8AC3E}">
        <p14:creationId xmlns:p14="http://schemas.microsoft.com/office/powerpoint/2010/main" val="406973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7388" y="928688"/>
            <a:ext cx="7670800" cy="928687"/>
          </a:xfrm>
          <a:noFill/>
        </p:spPr>
        <p:txBody>
          <a:bodyPr/>
          <a:lstStyle/>
          <a:p>
            <a:pPr algn="ctr" eaLnBrk="1" hangingPunct="1"/>
            <a:r>
              <a:rPr lang="en-GB" b="1" dirty="0" smtClean="0">
                <a:latin typeface="Arial" charset="0"/>
              </a:rPr>
              <a:t>TESTING</a:t>
            </a:r>
            <a:endParaRPr lang="en-GB" b="1" dirty="0">
              <a:latin typeface="Arial" charset="0"/>
            </a:endParaRPr>
          </a:p>
        </p:txBody>
      </p:sp>
      <p:sp>
        <p:nvSpPr>
          <p:cNvPr id="20483" name="Rectangle 3"/>
          <p:cNvSpPr>
            <a:spLocks noGrp="1" noChangeArrowheads="1"/>
          </p:cNvSpPr>
          <p:nvPr>
            <p:ph type="body" idx="1"/>
          </p:nvPr>
        </p:nvSpPr>
        <p:spPr>
          <a:xfrm>
            <a:off x="418352" y="2259106"/>
            <a:ext cx="8725647" cy="4114800"/>
          </a:xfrm>
        </p:spPr>
        <p:txBody>
          <a:bodyPr>
            <a:normAutofit/>
          </a:bodyPr>
          <a:lstStyle/>
          <a:p>
            <a:pPr eaLnBrk="1" hangingPunct="1"/>
            <a:r>
              <a:rPr lang="en-GB" sz="2800" dirty="0">
                <a:latin typeface="Arial" charset="0"/>
              </a:rPr>
              <a:t>Visual tests</a:t>
            </a:r>
          </a:p>
          <a:p>
            <a:pPr lvl="1" eaLnBrk="1" hangingPunct="1"/>
            <a:r>
              <a:rPr lang="en-GB" sz="2800" dirty="0">
                <a:latin typeface="Arial" charset="0"/>
                <a:cs typeface="Arial" charset="0"/>
              </a:rPr>
              <a:t>delamination</a:t>
            </a:r>
          </a:p>
          <a:p>
            <a:pPr lvl="1" eaLnBrk="1" hangingPunct="1"/>
            <a:r>
              <a:rPr lang="en-GB" sz="2800" dirty="0">
                <a:latin typeface="Arial" charset="0"/>
                <a:cs typeface="Arial" charset="0"/>
              </a:rPr>
              <a:t>dents, tears, </a:t>
            </a:r>
          </a:p>
          <a:p>
            <a:pPr lvl="1" eaLnBrk="1" hangingPunct="1"/>
            <a:r>
              <a:rPr lang="en-GB" sz="2800" dirty="0">
                <a:latin typeface="Arial" charset="0"/>
                <a:cs typeface="Arial" charset="0"/>
              </a:rPr>
              <a:t>obvious leaks</a:t>
            </a:r>
          </a:p>
          <a:p>
            <a:pPr lvl="1" eaLnBrk="1" hangingPunct="1"/>
            <a:r>
              <a:rPr lang="en-GB" sz="2800" dirty="0">
                <a:latin typeface="Arial" charset="0"/>
                <a:cs typeface="Arial" charset="0"/>
              </a:rPr>
              <a:t>shape of package &amp; alignment of seals</a:t>
            </a:r>
          </a:p>
          <a:p>
            <a:pPr lvl="1" eaLnBrk="1" hangingPunct="1"/>
            <a:r>
              <a:rPr lang="en-GB" sz="2800" dirty="0">
                <a:latin typeface="Arial" charset="0"/>
                <a:cs typeface="Arial" charset="0"/>
              </a:rPr>
              <a:t>heat damage</a:t>
            </a:r>
          </a:p>
          <a:p>
            <a:pPr lvl="1" eaLnBrk="1" hangingPunct="1"/>
            <a:r>
              <a:rPr lang="en-GB" sz="2800" dirty="0">
                <a:latin typeface="Arial" charset="0"/>
                <a:cs typeface="Arial" charset="0"/>
              </a:rPr>
              <a:t>fouling of seals</a:t>
            </a:r>
          </a:p>
        </p:txBody>
      </p:sp>
    </p:spTree>
    <p:extLst>
      <p:ext uri="{BB962C8B-B14F-4D97-AF65-F5344CB8AC3E}">
        <p14:creationId xmlns:p14="http://schemas.microsoft.com/office/powerpoint/2010/main" val="1611674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32212" y="1556217"/>
            <a:ext cx="7670800" cy="928687"/>
          </a:xfrm>
        </p:spPr>
        <p:txBody>
          <a:bodyPr/>
          <a:lstStyle/>
          <a:p>
            <a:pPr algn="ctr"/>
            <a:r>
              <a:rPr lang="ja-JP" altLang="en-GB" dirty="0" smtClean="0">
                <a:latin typeface="Arial" charset="0"/>
              </a:rPr>
              <a:t>“</a:t>
            </a:r>
            <a:r>
              <a:rPr lang="en-GB" sz="4400" b="1" dirty="0" smtClean="0">
                <a:latin typeface="Arial" charset="0"/>
              </a:rPr>
              <a:t>SQUEEZE</a:t>
            </a:r>
            <a:r>
              <a:rPr lang="ja-JP" altLang="en-GB" sz="4400" b="1" dirty="0" smtClean="0">
                <a:latin typeface="Arial" charset="0"/>
              </a:rPr>
              <a:t>”</a:t>
            </a:r>
            <a:r>
              <a:rPr lang="en-GB" sz="4400" b="1" dirty="0" smtClean="0">
                <a:latin typeface="Arial" charset="0"/>
              </a:rPr>
              <a:t> TYPE TESTS</a:t>
            </a:r>
            <a:endParaRPr lang="en-GB" sz="4400" b="1" dirty="0">
              <a:latin typeface="Arial" charset="0"/>
            </a:endParaRPr>
          </a:p>
        </p:txBody>
      </p:sp>
      <p:sp>
        <p:nvSpPr>
          <p:cNvPr id="21507" name="Content Placeholder 2"/>
          <p:cNvSpPr>
            <a:spLocks noGrp="1"/>
          </p:cNvSpPr>
          <p:nvPr>
            <p:ph idx="1"/>
          </p:nvPr>
        </p:nvSpPr>
        <p:spPr>
          <a:xfrm>
            <a:off x="717270" y="2760850"/>
            <a:ext cx="7670800" cy="3524250"/>
          </a:xfrm>
        </p:spPr>
        <p:txBody>
          <a:bodyPr/>
          <a:lstStyle/>
          <a:p>
            <a:r>
              <a:rPr lang="en-GB" dirty="0">
                <a:latin typeface="Arial" charset="0"/>
              </a:rPr>
              <a:t>Testing by Hand</a:t>
            </a:r>
          </a:p>
          <a:p>
            <a:r>
              <a:rPr lang="en-GB" dirty="0">
                <a:latin typeface="Arial" charset="0"/>
              </a:rPr>
              <a:t>Squeeze pack looking for seal failure </a:t>
            </a:r>
          </a:p>
          <a:p>
            <a:r>
              <a:rPr lang="en-GB" dirty="0">
                <a:latin typeface="Arial" charset="0"/>
              </a:rPr>
              <a:t>Bubble leaks – squeeze pack in water (Bucket?)</a:t>
            </a:r>
          </a:p>
          <a:p>
            <a:r>
              <a:rPr lang="en-GB" dirty="0">
                <a:latin typeface="Arial" charset="0"/>
              </a:rPr>
              <a:t>Caution – size of hand! Variation?</a:t>
            </a:r>
          </a:p>
        </p:txBody>
      </p:sp>
    </p:spTree>
    <p:extLst>
      <p:ext uri="{BB962C8B-B14F-4D97-AF65-F5344CB8AC3E}">
        <p14:creationId xmlns:p14="http://schemas.microsoft.com/office/powerpoint/2010/main" val="337789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7388" y="928688"/>
            <a:ext cx="7670800" cy="928687"/>
          </a:xfrm>
        </p:spPr>
        <p:txBody>
          <a:bodyPr/>
          <a:lstStyle/>
          <a:p>
            <a:pPr algn="ctr" eaLnBrk="1" hangingPunct="1"/>
            <a:r>
              <a:rPr lang="en-GB" b="1" dirty="0" smtClean="0">
                <a:latin typeface="Arial" charset="0"/>
              </a:rPr>
              <a:t>DYE TEST</a:t>
            </a:r>
            <a:endParaRPr lang="en-GB" b="1" dirty="0">
              <a:latin typeface="Arial" charset="0"/>
            </a:endParaRPr>
          </a:p>
        </p:txBody>
      </p:sp>
      <p:sp>
        <p:nvSpPr>
          <p:cNvPr id="22531" name="Rectangle 3"/>
          <p:cNvSpPr>
            <a:spLocks noGrp="1" noChangeArrowheads="1"/>
          </p:cNvSpPr>
          <p:nvPr>
            <p:ph type="body" idx="1"/>
          </p:nvPr>
        </p:nvSpPr>
        <p:spPr>
          <a:xfrm>
            <a:off x="179295" y="2573525"/>
            <a:ext cx="8755528" cy="4114800"/>
          </a:xfrm>
        </p:spPr>
        <p:txBody>
          <a:bodyPr/>
          <a:lstStyle/>
          <a:p>
            <a:r>
              <a:rPr lang="en-GB" sz="2800" dirty="0">
                <a:latin typeface="Arial" charset="0"/>
              </a:rPr>
              <a:t>The dye test is limited to the detection of individual leaks particularly if a number of leaks are present.  </a:t>
            </a:r>
          </a:p>
          <a:p>
            <a:r>
              <a:rPr lang="en-GB" sz="2800" dirty="0">
                <a:latin typeface="Arial" charset="0"/>
              </a:rPr>
              <a:t>Penetrant dyes put into pack/seal area and left for a set period of time.  </a:t>
            </a:r>
          </a:p>
          <a:p>
            <a:r>
              <a:rPr lang="en-GB" sz="2800" dirty="0">
                <a:latin typeface="Arial" charset="0"/>
              </a:rPr>
              <a:t>The seals are examined for dye penetration.</a:t>
            </a:r>
          </a:p>
          <a:p>
            <a:r>
              <a:rPr lang="en-GB" sz="2800" dirty="0">
                <a:latin typeface="Arial" charset="0"/>
              </a:rPr>
              <a:t>The dye indicates when leaks are present and also identifies their position</a:t>
            </a:r>
          </a:p>
        </p:txBody>
      </p:sp>
    </p:spTree>
    <p:extLst>
      <p:ext uri="{BB962C8B-B14F-4D97-AF65-F5344CB8AC3E}">
        <p14:creationId xmlns:p14="http://schemas.microsoft.com/office/powerpoint/2010/main" val="174145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b="1" dirty="0">
                <a:latin typeface="Arial" charset="0"/>
              </a:rPr>
              <a:t>Dye Test</a:t>
            </a:r>
          </a:p>
        </p:txBody>
      </p:sp>
      <p:pic>
        <p:nvPicPr>
          <p:cNvPr id="23555" name="Picture 3" descr="M:\2006\Dye test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743" y="2002118"/>
            <a:ext cx="5134128" cy="41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73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a:cs typeface="Arial"/>
              </a:rPr>
              <a:t>Aims and Objectives</a:t>
            </a:r>
            <a:endParaRPr lang="en-US" b="1" dirty="0">
              <a:latin typeface="Arial"/>
              <a:cs typeface="Arial"/>
            </a:endParaRPr>
          </a:p>
        </p:txBody>
      </p:sp>
      <p:sp>
        <p:nvSpPr>
          <p:cNvPr id="3" name="Content Placeholder 2"/>
          <p:cNvSpPr>
            <a:spLocks noGrp="1"/>
          </p:cNvSpPr>
          <p:nvPr>
            <p:ph idx="1"/>
          </p:nvPr>
        </p:nvSpPr>
        <p:spPr/>
        <p:txBody>
          <a:bodyPr>
            <a:normAutofit fontScale="92500" lnSpcReduction="10000"/>
          </a:bodyPr>
          <a:lstStyle/>
          <a:p>
            <a:pPr lvl="1"/>
            <a:r>
              <a:rPr lang="en-US" altLang="en-US" sz="2800" dirty="0" smtClean="0">
                <a:latin typeface="Arial"/>
                <a:cs typeface="Arial"/>
              </a:rPr>
              <a:t>Increase knowledge and understanding of food microbiology and control of pathogens in relation to vacuum packing and modified atmosphere packaging</a:t>
            </a:r>
          </a:p>
          <a:p>
            <a:pPr lvl="1"/>
            <a:r>
              <a:rPr lang="en-US" altLang="en-US" sz="2800" dirty="0" smtClean="0">
                <a:latin typeface="Arial"/>
                <a:cs typeface="Arial"/>
              </a:rPr>
              <a:t>Understanding of the type of samples that should be taken and interpretation of the results</a:t>
            </a:r>
          </a:p>
          <a:p>
            <a:pPr lvl="1"/>
            <a:r>
              <a:rPr lang="en-US" altLang="en-US" sz="2800" dirty="0" smtClean="0">
                <a:latin typeface="Arial"/>
                <a:cs typeface="Arial"/>
              </a:rPr>
              <a:t>Understanding of enforcement issues</a:t>
            </a:r>
          </a:p>
          <a:p>
            <a:pPr marL="0" indent="0">
              <a:buNone/>
            </a:pPr>
            <a:r>
              <a:rPr lang="en-US" altLang="en-US" sz="2800" dirty="0">
                <a:latin typeface="Arial"/>
                <a:cs typeface="Arial"/>
              </a:rPr>
              <a:t>	</a:t>
            </a:r>
            <a:endParaRPr lang="en-US" altLang="en-US" sz="2800" dirty="0" smtClean="0">
              <a:latin typeface="Arial"/>
              <a:cs typeface="Arial"/>
            </a:endParaRPr>
          </a:p>
          <a:p>
            <a:pPr marL="0" indent="0">
              <a:buNone/>
            </a:pPr>
            <a:endParaRPr lang="en-US" altLang="en-US" sz="2400" dirty="0" smtClean="0">
              <a:latin typeface="Arial"/>
              <a:cs typeface="Arial"/>
            </a:endParaRPr>
          </a:p>
          <a:p>
            <a:pPr marL="0" indent="0">
              <a:buNone/>
            </a:pPr>
            <a:r>
              <a:rPr lang="en-US" altLang="en-US" sz="2400" dirty="0">
                <a:latin typeface="Arial"/>
                <a:cs typeface="Arial"/>
              </a:rPr>
              <a:t>	</a:t>
            </a:r>
            <a:endParaRPr lang="en-US" altLang="en-US" sz="2400" dirty="0" smtClean="0">
              <a:latin typeface="Arial"/>
              <a:cs typeface="Arial"/>
            </a:endParaRPr>
          </a:p>
          <a:p>
            <a:pPr marL="0" indent="0">
              <a:buNone/>
            </a:pPr>
            <a:endParaRPr lang="en-GB" altLang="en-US" sz="2400" dirty="0"/>
          </a:p>
          <a:p>
            <a:endParaRPr lang="en-US" dirty="0"/>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477680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307901" y="1269940"/>
            <a:ext cx="8197848" cy="769441"/>
          </a:xfrm>
          <a:prstGeom prst="rect">
            <a:avLst/>
          </a:prstGeom>
          <a:noFill/>
        </p:spPr>
        <p:txBody>
          <a:bodyPr wrap="square" rtlCol="0">
            <a:spAutoFit/>
          </a:bodyPr>
          <a:lstStyle/>
          <a:p>
            <a:pPr algn="ctr"/>
            <a:r>
              <a:rPr lang="en-US" sz="4400" b="1" dirty="0" smtClean="0">
                <a:solidFill>
                  <a:srgbClr val="385723"/>
                </a:solidFill>
                <a:latin typeface="Arial"/>
              </a:rPr>
              <a:t>LABELING</a:t>
            </a:r>
            <a:endParaRPr lang="en-US" sz="4400" b="1" dirty="0">
              <a:solidFill>
                <a:srgbClr val="385723"/>
              </a:solidFill>
              <a:latin typeface="Arial"/>
            </a:endParaRPr>
          </a:p>
        </p:txBody>
      </p:sp>
      <p:sp>
        <p:nvSpPr>
          <p:cNvPr id="4" name="TextBox 3"/>
          <p:cNvSpPr txBox="1"/>
          <p:nvPr/>
        </p:nvSpPr>
        <p:spPr>
          <a:xfrm>
            <a:off x="128292" y="2025907"/>
            <a:ext cx="8903453" cy="4832093"/>
          </a:xfrm>
          <a:prstGeom prst="rect">
            <a:avLst/>
          </a:prstGeom>
          <a:noFill/>
        </p:spPr>
        <p:txBody>
          <a:bodyPr wrap="square" rtlCol="0">
            <a:spAutoFit/>
          </a:bodyPr>
          <a:lstStyle/>
          <a:p>
            <a:pPr marL="285750" indent="-285750">
              <a:buFont typeface="Arial"/>
              <a:buChar char="•"/>
            </a:pPr>
            <a:r>
              <a:rPr lang="en-US" sz="2800" dirty="0" smtClean="0">
                <a:latin typeface="Arial"/>
              </a:rPr>
              <a:t>Must comply with current regulations</a:t>
            </a:r>
          </a:p>
          <a:p>
            <a:pPr marL="285750" indent="-285750">
              <a:buFont typeface="Arial"/>
              <a:buChar char="•"/>
            </a:pPr>
            <a:r>
              <a:rPr lang="en-US" sz="2800" dirty="0" smtClean="0">
                <a:latin typeface="Arial"/>
              </a:rPr>
              <a:t>High risk food must be labeled with use by date and storage conditions e.g. temperature; consume within 3 days of opening</a:t>
            </a:r>
          </a:p>
          <a:p>
            <a:pPr marL="285750" indent="-285750">
              <a:buFont typeface="Arial"/>
              <a:buChar char="•"/>
            </a:pPr>
            <a:r>
              <a:rPr lang="en-US" sz="2800" dirty="0" smtClean="0">
                <a:latin typeface="Arial"/>
              </a:rPr>
              <a:t>Cooking or reheating instructions ( must be based on proper evaluation of product safety</a:t>
            </a:r>
          </a:p>
          <a:p>
            <a:pPr marL="285750" indent="-285750">
              <a:buFont typeface="Arial"/>
              <a:buChar char="•"/>
            </a:pPr>
            <a:r>
              <a:rPr lang="en-US" sz="2800" dirty="0" smtClean="0">
                <a:latin typeface="Arial"/>
              </a:rPr>
              <a:t>Ingredients</a:t>
            </a:r>
          </a:p>
          <a:p>
            <a:pPr marL="285750" indent="-285750">
              <a:buFont typeface="Arial"/>
              <a:buChar char="•"/>
            </a:pPr>
            <a:r>
              <a:rPr lang="en-US" sz="2800" dirty="0" smtClean="0">
                <a:latin typeface="Arial"/>
              </a:rPr>
              <a:t>Manufacturer’s name and address</a:t>
            </a:r>
          </a:p>
          <a:p>
            <a:pPr marL="285750" indent="-285750">
              <a:buFont typeface="Arial"/>
              <a:buChar char="•"/>
            </a:pPr>
            <a:r>
              <a:rPr lang="en-US" sz="2800" dirty="0" smtClean="0">
                <a:latin typeface="Arial"/>
              </a:rPr>
              <a:t>Any other information required by specific legislation e.g. FIR</a:t>
            </a:r>
          </a:p>
          <a:p>
            <a:pPr marL="285750" indent="-285750">
              <a:buFont typeface="Arial"/>
              <a:buChar char="•"/>
            </a:pPr>
            <a:endParaRPr lang="en-US" sz="2800" dirty="0">
              <a:latin typeface="Arial"/>
            </a:endParaRPr>
          </a:p>
        </p:txBody>
      </p:sp>
    </p:spTree>
    <p:extLst>
      <p:ext uri="{BB962C8B-B14F-4D97-AF65-F5344CB8AC3E}">
        <p14:creationId xmlns:p14="http://schemas.microsoft.com/office/powerpoint/2010/main" val="8658278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224118" y="1750906"/>
            <a:ext cx="8919881" cy="830997"/>
          </a:xfrm>
          <a:prstGeom prst="rect">
            <a:avLst/>
          </a:prstGeom>
          <a:noFill/>
        </p:spPr>
        <p:txBody>
          <a:bodyPr wrap="square" rtlCol="0">
            <a:spAutoFit/>
          </a:bodyPr>
          <a:lstStyle/>
          <a:p>
            <a:pPr algn="ctr"/>
            <a:r>
              <a:rPr lang="en-US" sz="4800" b="1" dirty="0" smtClean="0">
                <a:solidFill>
                  <a:srgbClr val="385723"/>
                </a:solidFill>
                <a:latin typeface="Arial"/>
              </a:rPr>
              <a:t>CLEANING OF MACHINERY</a:t>
            </a:r>
            <a:endParaRPr lang="en-US" sz="4800" b="1" dirty="0">
              <a:solidFill>
                <a:srgbClr val="385723"/>
              </a:solidFill>
              <a:latin typeface="Arial"/>
            </a:endParaRPr>
          </a:p>
        </p:txBody>
      </p:sp>
      <p:pic>
        <p:nvPicPr>
          <p:cNvPr id="4" name="Picture 3"/>
          <p:cNvPicPr>
            <a:picLocks noChangeAspect="1"/>
          </p:cNvPicPr>
          <p:nvPr/>
        </p:nvPicPr>
        <p:blipFill>
          <a:blip r:embed="rId3"/>
          <a:stretch>
            <a:fillRect/>
          </a:stretch>
        </p:blipFill>
        <p:spPr>
          <a:xfrm>
            <a:off x="2309253" y="2765322"/>
            <a:ext cx="4656994" cy="2558457"/>
          </a:xfrm>
          <a:prstGeom prst="rect">
            <a:avLst/>
          </a:prstGeom>
          <a:ln>
            <a:noFill/>
          </a:ln>
          <a:effectLst>
            <a:reflection blurRad="6350" stA="50000" endA="275" endPos="40000" dist="101600" dir="5400000" sy="-100000" algn="bl" rotWithShape="0"/>
            <a:softEdge rad="112500"/>
          </a:effectLst>
        </p:spPr>
      </p:pic>
    </p:spTree>
    <p:extLst>
      <p:ext uri="{BB962C8B-B14F-4D97-AF65-F5344CB8AC3E}">
        <p14:creationId xmlns:p14="http://schemas.microsoft.com/office/powerpoint/2010/main" val="264816214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2" descr="DSCF4181"/>
          <p:cNvPicPr/>
          <p:nvPr/>
        </p:nvPicPr>
        <p:blipFill>
          <a:blip r:embed="rId2">
            <a:extLst>
              <a:ext uri="{28A0092B-C50C-407E-A947-70E740481C1C}">
                <a14:useLocalDpi xmlns:a14="http://schemas.microsoft.com/office/drawing/2010/main" val="0"/>
              </a:ext>
            </a:extLst>
          </a:blip>
          <a:srcRect/>
          <a:stretch>
            <a:fillRect/>
          </a:stretch>
        </p:blipFill>
        <p:spPr bwMode="auto">
          <a:xfrm>
            <a:off x="363987" y="1564977"/>
            <a:ext cx="3638718" cy="1912235"/>
          </a:xfrm>
          <a:prstGeom prst="rect">
            <a:avLst/>
          </a:prstGeom>
          <a:noFill/>
          <a:ln>
            <a:noFill/>
          </a:ln>
        </p:spPr>
      </p:pic>
      <p:pic>
        <p:nvPicPr>
          <p:cNvPr id="4" name="Picture 3" descr="DSCF4182"/>
          <p:cNvPicPr/>
          <p:nvPr/>
        </p:nvPicPr>
        <p:blipFill>
          <a:blip r:embed="rId3">
            <a:extLst>
              <a:ext uri="{28A0092B-C50C-407E-A947-70E740481C1C}">
                <a14:useLocalDpi xmlns:a14="http://schemas.microsoft.com/office/drawing/2010/main" val="0"/>
              </a:ext>
            </a:extLst>
          </a:blip>
          <a:srcRect/>
          <a:stretch>
            <a:fillRect/>
          </a:stretch>
        </p:blipFill>
        <p:spPr bwMode="auto">
          <a:xfrm>
            <a:off x="4875089" y="1577805"/>
            <a:ext cx="3374075" cy="1898498"/>
          </a:xfrm>
          <a:prstGeom prst="rect">
            <a:avLst/>
          </a:prstGeom>
          <a:noFill/>
          <a:ln>
            <a:noFill/>
          </a:ln>
        </p:spPr>
      </p:pic>
      <p:pic>
        <p:nvPicPr>
          <p:cNvPr id="5" name="Picture 4" descr="DSCF4183"/>
          <p:cNvPicPr/>
          <p:nvPr/>
        </p:nvPicPr>
        <p:blipFill>
          <a:blip r:embed="rId4">
            <a:extLst>
              <a:ext uri="{28A0092B-C50C-407E-A947-70E740481C1C}">
                <a14:useLocalDpi xmlns:a14="http://schemas.microsoft.com/office/drawing/2010/main" val="0"/>
              </a:ext>
            </a:extLst>
          </a:blip>
          <a:srcRect/>
          <a:stretch>
            <a:fillRect/>
          </a:stretch>
        </p:blipFill>
        <p:spPr bwMode="auto">
          <a:xfrm>
            <a:off x="384875" y="3976583"/>
            <a:ext cx="3630659" cy="1936980"/>
          </a:xfrm>
          <a:prstGeom prst="rect">
            <a:avLst/>
          </a:prstGeom>
          <a:noFill/>
          <a:ln>
            <a:noFill/>
          </a:ln>
        </p:spPr>
      </p:pic>
      <p:pic>
        <p:nvPicPr>
          <p:cNvPr id="6" name="Picture 5" descr="DSCF4185"/>
          <p:cNvPicPr/>
          <p:nvPr/>
        </p:nvPicPr>
        <p:blipFill>
          <a:blip r:embed="rId5">
            <a:extLst>
              <a:ext uri="{28A0092B-C50C-407E-A947-70E740481C1C}">
                <a14:useLocalDpi xmlns:a14="http://schemas.microsoft.com/office/drawing/2010/main" val="0"/>
              </a:ext>
            </a:extLst>
          </a:blip>
          <a:srcRect/>
          <a:stretch>
            <a:fillRect/>
          </a:stretch>
        </p:blipFill>
        <p:spPr bwMode="auto">
          <a:xfrm>
            <a:off x="4836603" y="4066375"/>
            <a:ext cx="3451050" cy="1924153"/>
          </a:xfrm>
          <a:prstGeom prst="rect">
            <a:avLst/>
          </a:prstGeom>
          <a:noFill/>
          <a:ln>
            <a:noFill/>
          </a:ln>
        </p:spPr>
      </p:pic>
      <p:sp>
        <p:nvSpPr>
          <p:cNvPr id="7" name="TextBox 6"/>
          <p:cNvSpPr txBox="1"/>
          <p:nvPr/>
        </p:nvSpPr>
        <p:spPr>
          <a:xfrm>
            <a:off x="449021" y="3527613"/>
            <a:ext cx="3438221" cy="369332"/>
          </a:xfrm>
          <a:prstGeom prst="rect">
            <a:avLst/>
          </a:prstGeom>
          <a:noFill/>
        </p:spPr>
        <p:txBody>
          <a:bodyPr wrap="square" rtlCol="0">
            <a:spAutoFit/>
          </a:bodyPr>
          <a:lstStyle/>
          <a:p>
            <a:r>
              <a:rPr lang="en-US" dirty="0" smtClean="0">
                <a:latin typeface="Arial"/>
              </a:rPr>
              <a:t>Step 1- Remove top board</a:t>
            </a:r>
            <a:endParaRPr lang="en-US" dirty="0">
              <a:latin typeface="Arial"/>
            </a:endParaRPr>
          </a:p>
        </p:txBody>
      </p:sp>
      <p:sp>
        <p:nvSpPr>
          <p:cNvPr id="8" name="TextBox 7"/>
          <p:cNvSpPr txBox="1"/>
          <p:nvPr/>
        </p:nvSpPr>
        <p:spPr>
          <a:xfrm>
            <a:off x="4875090" y="3514785"/>
            <a:ext cx="3375750" cy="369332"/>
          </a:xfrm>
          <a:prstGeom prst="rect">
            <a:avLst/>
          </a:prstGeom>
          <a:noFill/>
        </p:spPr>
        <p:txBody>
          <a:bodyPr wrap="square" rtlCol="0">
            <a:spAutoFit/>
          </a:bodyPr>
          <a:lstStyle/>
          <a:p>
            <a:r>
              <a:rPr lang="en-US" dirty="0" smtClean="0">
                <a:latin typeface="Arial"/>
              </a:rPr>
              <a:t>Step 2 – Remove bottom board</a:t>
            </a:r>
            <a:endParaRPr lang="en-US" dirty="0">
              <a:latin typeface="Arial"/>
            </a:endParaRPr>
          </a:p>
        </p:txBody>
      </p:sp>
      <p:sp>
        <p:nvSpPr>
          <p:cNvPr id="9" name="TextBox 8"/>
          <p:cNvSpPr txBox="1"/>
          <p:nvPr/>
        </p:nvSpPr>
        <p:spPr>
          <a:xfrm>
            <a:off x="461851" y="5964873"/>
            <a:ext cx="3476708" cy="369332"/>
          </a:xfrm>
          <a:prstGeom prst="rect">
            <a:avLst/>
          </a:prstGeom>
          <a:noFill/>
        </p:spPr>
        <p:txBody>
          <a:bodyPr wrap="square" rtlCol="0">
            <a:spAutoFit/>
          </a:bodyPr>
          <a:lstStyle/>
          <a:p>
            <a:r>
              <a:rPr lang="en-US" dirty="0" smtClean="0">
                <a:latin typeface="Arial"/>
              </a:rPr>
              <a:t>Step 3 – Remove heating bar</a:t>
            </a:r>
            <a:endParaRPr lang="en-US" dirty="0">
              <a:latin typeface="Arial"/>
            </a:endParaRPr>
          </a:p>
        </p:txBody>
      </p:sp>
      <p:sp>
        <p:nvSpPr>
          <p:cNvPr id="10" name="TextBox 9"/>
          <p:cNvSpPr txBox="1"/>
          <p:nvPr/>
        </p:nvSpPr>
        <p:spPr>
          <a:xfrm>
            <a:off x="4887919" y="6105977"/>
            <a:ext cx="3476707" cy="369332"/>
          </a:xfrm>
          <a:prstGeom prst="rect">
            <a:avLst/>
          </a:prstGeom>
          <a:noFill/>
        </p:spPr>
        <p:txBody>
          <a:bodyPr wrap="square" rtlCol="0">
            <a:spAutoFit/>
          </a:bodyPr>
          <a:lstStyle/>
          <a:p>
            <a:r>
              <a:rPr lang="en-US" dirty="0" smtClean="0">
                <a:latin typeface="Arial"/>
              </a:rPr>
              <a:t>Step  4 – Remain main debris</a:t>
            </a:r>
            <a:endParaRPr lang="en-US" dirty="0">
              <a:latin typeface="Arial"/>
            </a:endParaRPr>
          </a:p>
        </p:txBody>
      </p:sp>
    </p:spTree>
    <p:extLst>
      <p:ext uri="{BB962C8B-B14F-4D97-AF65-F5344CB8AC3E}">
        <p14:creationId xmlns:p14="http://schemas.microsoft.com/office/powerpoint/2010/main" val="1622182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2" descr="DSCF4184"/>
          <p:cNvPicPr/>
          <p:nvPr/>
        </p:nvPicPr>
        <p:blipFill>
          <a:blip r:embed="rId2">
            <a:extLst>
              <a:ext uri="{28A0092B-C50C-407E-A947-70E740481C1C}">
                <a14:useLocalDpi xmlns:a14="http://schemas.microsoft.com/office/drawing/2010/main" val="0"/>
              </a:ext>
            </a:extLst>
          </a:blip>
          <a:srcRect/>
          <a:stretch>
            <a:fillRect/>
          </a:stretch>
        </p:blipFill>
        <p:spPr bwMode="auto">
          <a:xfrm>
            <a:off x="218096" y="1590633"/>
            <a:ext cx="3848755" cy="2155050"/>
          </a:xfrm>
          <a:prstGeom prst="rect">
            <a:avLst/>
          </a:prstGeom>
          <a:noFill/>
          <a:ln>
            <a:noFill/>
          </a:ln>
        </p:spPr>
      </p:pic>
      <p:pic>
        <p:nvPicPr>
          <p:cNvPr id="4" name="Picture 3" descr="DSCF4185"/>
          <p:cNvPicPr/>
          <p:nvPr/>
        </p:nvPicPr>
        <p:blipFill>
          <a:blip r:embed="rId3">
            <a:extLst>
              <a:ext uri="{28A0092B-C50C-407E-A947-70E740481C1C}">
                <a14:useLocalDpi xmlns:a14="http://schemas.microsoft.com/office/drawing/2010/main" val="0"/>
              </a:ext>
            </a:extLst>
          </a:blip>
          <a:srcRect/>
          <a:stretch>
            <a:fillRect/>
          </a:stretch>
        </p:blipFill>
        <p:spPr bwMode="auto">
          <a:xfrm>
            <a:off x="4913578" y="1654771"/>
            <a:ext cx="3810266" cy="2039602"/>
          </a:xfrm>
          <a:prstGeom prst="rect">
            <a:avLst/>
          </a:prstGeom>
          <a:noFill/>
          <a:ln>
            <a:noFill/>
          </a:ln>
        </p:spPr>
      </p:pic>
      <p:pic>
        <p:nvPicPr>
          <p:cNvPr id="5" name="Picture 4" descr="DSCF4186"/>
          <p:cNvPicPr/>
          <p:nvPr/>
        </p:nvPicPr>
        <p:blipFill>
          <a:blip r:embed="rId4">
            <a:extLst>
              <a:ext uri="{28A0092B-C50C-407E-A947-70E740481C1C}">
                <a14:useLocalDpi xmlns:a14="http://schemas.microsoft.com/office/drawing/2010/main" val="0"/>
              </a:ext>
            </a:extLst>
          </a:blip>
          <a:srcRect/>
          <a:stretch>
            <a:fillRect/>
          </a:stretch>
        </p:blipFill>
        <p:spPr bwMode="auto">
          <a:xfrm>
            <a:off x="205267" y="4253071"/>
            <a:ext cx="3925730" cy="1955528"/>
          </a:xfrm>
          <a:prstGeom prst="rect">
            <a:avLst/>
          </a:prstGeom>
          <a:noFill/>
          <a:ln>
            <a:noFill/>
          </a:ln>
        </p:spPr>
      </p:pic>
      <p:pic>
        <p:nvPicPr>
          <p:cNvPr id="6" name="Picture 5" descr="DSCF4187"/>
          <p:cNvPicPr/>
          <p:nvPr/>
        </p:nvPicPr>
        <p:blipFill>
          <a:blip r:embed="rId5">
            <a:extLst>
              <a:ext uri="{28A0092B-C50C-407E-A947-70E740481C1C}">
                <a14:useLocalDpi xmlns:a14="http://schemas.microsoft.com/office/drawing/2010/main" val="0"/>
              </a:ext>
            </a:extLst>
          </a:blip>
          <a:srcRect/>
          <a:stretch>
            <a:fillRect/>
          </a:stretch>
        </p:blipFill>
        <p:spPr bwMode="auto">
          <a:xfrm>
            <a:off x="4887919" y="4137620"/>
            <a:ext cx="3912899" cy="2019668"/>
          </a:xfrm>
          <a:prstGeom prst="rect">
            <a:avLst/>
          </a:prstGeom>
          <a:noFill/>
          <a:ln>
            <a:noFill/>
          </a:ln>
        </p:spPr>
      </p:pic>
      <p:sp>
        <p:nvSpPr>
          <p:cNvPr id="7" name="TextBox 6"/>
          <p:cNvSpPr txBox="1"/>
          <p:nvPr/>
        </p:nvSpPr>
        <p:spPr>
          <a:xfrm>
            <a:off x="551656" y="3784166"/>
            <a:ext cx="2617152" cy="369332"/>
          </a:xfrm>
          <a:prstGeom prst="rect">
            <a:avLst/>
          </a:prstGeom>
          <a:noFill/>
        </p:spPr>
        <p:txBody>
          <a:bodyPr wrap="square" rtlCol="0">
            <a:spAutoFit/>
          </a:bodyPr>
          <a:lstStyle/>
          <a:p>
            <a:r>
              <a:rPr lang="en-US" dirty="0" smtClean="0">
                <a:latin typeface="Arial"/>
              </a:rPr>
              <a:t>Step 5 – </a:t>
            </a:r>
            <a:r>
              <a:rPr lang="en-US" dirty="0" err="1" smtClean="0">
                <a:latin typeface="Arial"/>
              </a:rPr>
              <a:t>Sanitise</a:t>
            </a:r>
            <a:r>
              <a:rPr lang="en-US" dirty="0" smtClean="0">
                <a:latin typeface="Arial"/>
              </a:rPr>
              <a:t> base</a:t>
            </a:r>
            <a:endParaRPr lang="en-US" dirty="0">
              <a:latin typeface="Arial"/>
            </a:endParaRPr>
          </a:p>
        </p:txBody>
      </p:sp>
      <p:sp>
        <p:nvSpPr>
          <p:cNvPr id="8" name="TextBox 7"/>
          <p:cNvSpPr txBox="1"/>
          <p:nvPr/>
        </p:nvSpPr>
        <p:spPr>
          <a:xfrm>
            <a:off x="5093185" y="3720028"/>
            <a:ext cx="3707634" cy="369332"/>
          </a:xfrm>
          <a:prstGeom prst="rect">
            <a:avLst/>
          </a:prstGeom>
          <a:noFill/>
        </p:spPr>
        <p:txBody>
          <a:bodyPr wrap="square" rtlCol="0">
            <a:spAutoFit/>
          </a:bodyPr>
          <a:lstStyle/>
          <a:p>
            <a:r>
              <a:rPr lang="en-US" dirty="0" smtClean="0">
                <a:latin typeface="Arial"/>
              </a:rPr>
              <a:t>Step 6 – Remove </a:t>
            </a:r>
            <a:r>
              <a:rPr lang="en-US" dirty="0" err="1" smtClean="0">
                <a:latin typeface="Arial"/>
              </a:rPr>
              <a:t>sanitiser</a:t>
            </a:r>
            <a:endParaRPr lang="en-US" dirty="0">
              <a:latin typeface="Arial"/>
            </a:endParaRPr>
          </a:p>
        </p:txBody>
      </p:sp>
      <p:sp>
        <p:nvSpPr>
          <p:cNvPr id="9" name="TextBox 8"/>
          <p:cNvSpPr txBox="1"/>
          <p:nvPr/>
        </p:nvSpPr>
        <p:spPr>
          <a:xfrm>
            <a:off x="410534" y="6311220"/>
            <a:ext cx="3412562" cy="369332"/>
          </a:xfrm>
          <a:prstGeom prst="rect">
            <a:avLst/>
          </a:prstGeom>
          <a:noFill/>
        </p:spPr>
        <p:txBody>
          <a:bodyPr wrap="square" rtlCol="0">
            <a:spAutoFit/>
          </a:bodyPr>
          <a:lstStyle/>
          <a:p>
            <a:r>
              <a:rPr lang="en-US" dirty="0" smtClean="0">
                <a:latin typeface="Arial"/>
              </a:rPr>
              <a:t>Step 7 – </a:t>
            </a:r>
            <a:r>
              <a:rPr lang="en-US" dirty="0" err="1" smtClean="0">
                <a:latin typeface="Arial"/>
              </a:rPr>
              <a:t>Sanitise</a:t>
            </a:r>
            <a:r>
              <a:rPr lang="en-US" dirty="0" smtClean="0">
                <a:latin typeface="Arial"/>
              </a:rPr>
              <a:t> sealing board</a:t>
            </a:r>
            <a:endParaRPr lang="en-US" dirty="0">
              <a:latin typeface="Arial"/>
            </a:endParaRPr>
          </a:p>
        </p:txBody>
      </p:sp>
      <p:sp>
        <p:nvSpPr>
          <p:cNvPr id="10" name="TextBox 9"/>
          <p:cNvSpPr txBox="1"/>
          <p:nvPr/>
        </p:nvSpPr>
        <p:spPr>
          <a:xfrm>
            <a:off x="5208647" y="6221426"/>
            <a:ext cx="3630659" cy="369332"/>
          </a:xfrm>
          <a:prstGeom prst="rect">
            <a:avLst/>
          </a:prstGeom>
          <a:noFill/>
        </p:spPr>
        <p:txBody>
          <a:bodyPr wrap="square" rtlCol="0">
            <a:spAutoFit/>
          </a:bodyPr>
          <a:lstStyle/>
          <a:p>
            <a:r>
              <a:rPr lang="en-US" dirty="0" smtClean="0">
                <a:latin typeface="Arial"/>
              </a:rPr>
              <a:t>Step 8 - </a:t>
            </a:r>
            <a:r>
              <a:rPr lang="en-US" dirty="0" err="1" smtClean="0">
                <a:latin typeface="Arial"/>
              </a:rPr>
              <a:t>Sanitise</a:t>
            </a:r>
            <a:r>
              <a:rPr lang="en-US" dirty="0" smtClean="0">
                <a:latin typeface="Arial"/>
              </a:rPr>
              <a:t> each board</a:t>
            </a:r>
            <a:endParaRPr lang="en-US" dirty="0">
              <a:latin typeface="Arial"/>
            </a:endParaRPr>
          </a:p>
        </p:txBody>
      </p:sp>
    </p:spTree>
    <p:extLst>
      <p:ext uri="{BB962C8B-B14F-4D97-AF65-F5344CB8AC3E}">
        <p14:creationId xmlns:p14="http://schemas.microsoft.com/office/powerpoint/2010/main" val="1857702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pic>
        <p:nvPicPr>
          <p:cNvPr id="3" name="Picture 2" descr="DSCF4182"/>
          <p:cNvPicPr/>
          <p:nvPr/>
        </p:nvPicPr>
        <p:blipFill>
          <a:blip r:embed="rId2">
            <a:extLst>
              <a:ext uri="{28A0092B-C50C-407E-A947-70E740481C1C}">
                <a14:useLocalDpi xmlns:a14="http://schemas.microsoft.com/office/drawing/2010/main" val="0"/>
              </a:ext>
            </a:extLst>
          </a:blip>
          <a:srcRect/>
          <a:stretch>
            <a:fillRect/>
          </a:stretch>
        </p:blipFill>
        <p:spPr bwMode="auto">
          <a:xfrm>
            <a:off x="2078328" y="1847186"/>
            <a:ext cx="4798114" cy="2438170"/>
          </a:xfrm>
          <a:prstGeom prst="rect">
            <a:avLst/>
          </a:prstGeom>
          <a:noFill/>
          <a:ln>
            <a:noFill/>
          </a:ln>
        </p:spPr>
      </p:pic>
      <p:sp>
        <p:nvSpPr>
          <p:cNvPr id="4" name="Rectangle 3"/>
          <p:cNvSpPr/>
          <p:nvPr/>
        </p:nvSpPr>
        <p:spPr>
          <a:xfrm rot="10800000" flipV="1">
            <a:off x="1359892" y="4902113"/>
            <a:ext cx="6991905" cy="1229519"/>
          </a:xfrm>
          <a:prstGeom prst="rect">
            <a:avLst/>
          </a:prstGeom>
        </p:spPr>
        <p:txBody>
          <a:bodyPr wrap="square">
            <a:spAutoFit/>
          </a:bodyPr>
          <a:lstStyle/>
          <a:p>
            <a:r>
              <a:rPr lang="en-US" b="1" dirty="0">
                <a:latin typeface="Arial"/>
              </a:rPr>
              <a:t>REMEMBER – AVOID CROSS CONTAMINATION AFTER THOROUGHLY CLEANING UNIT – SPRAY SANITISER FOR A SECOND TIME THEN ALLOW TO AIR DRY IN ACCORDANCE WITH THE MANUFACTURERS INSTRUCTIONS BEFORE USE</a:t>
            </a:r>
          </a:p>
        </p:txBody>
      </p:sp>
    </p:spTree>
    <p:extLst>
      <p:ext uri="{BB962C8B-B14F-4D97-AF65-F5344CB8AC3E}">
        <p14:creationId xmlns:p14="http://schemas.microsoft.com/office/powerpoint/2010/main" val="4120679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910715" y="1380516"/>
            <a:ext cx="7671851" cy="769441"/>
          </a:xfrm>
          <a:prstGeom prst="rect">
            <a:avLst/>
          </a:prstGeom>
          <a:noFill/>
        </p:spPr>
        <p:txBody>
          <a:bodyPr wrap="square" rtlCol="0">
            <a:spAutoFit/>
          </a:bodyPr>
          <a:lstStyle/>
          <a:p>
            <a:pPr algn="ctr"/>
            <a:r>
              <a:rPr lang="en-US" sz="4400" b="1" dirty="0" smtClean="0">
                <a:solidFill>
                  <a:srgbClr val="385723"/>
                </a:solidFill>
                <a:latin typeface="Arial"/>
              </a:rPr>
              <a:t>TEMPERATURE CONTROL</a:t>
            </a:r>
            <a:endParaRPr lang="en-US" sz="4400" b="1" dirty="0">
              <a:solidFill>
                <a:srgbClr val="385723"/>
              </a:solidFill>
              <a:latin typeface="Arial"/>
            </a:endParaRPr>
          </a:p>
        </p:txBody>
      </p:sp>
      <p:sp>
        <p:nvSpPr>
          <p:cNvPr id="5" name="TextBox 4"/>
          <p:cNvSpPr txBox="1"/>
          <p:nvPr/>
        </p:nvSpPr>
        <p:spPr>
          <a:xfrm>
            <a:off x="313765" y="2136588"/>
            <a:ext cx="8591176" cy="4832093"/>
          </a:xfrm>
          <a:prstGeom prst="rect">
            <a:avLst/>
          </a:prstGeom>
          <a:noFill/>
        </p:spPr>
        <p:txBody>
          <a:bodyPr wrap="square" rtlCol="0">
            <a:spAutoFit/>
          </a:bodyPr>
          <a:lstStyle/>
          <a:p>
            <a:pPr marL="457200" indent="-457200">
              <a:buFont typeface="Arial"/>
              <a:buChar char="•"/>
            </a:pPr>
            <a:r>
              <a:rPr lang="en-US" sz="2800" dirty="0" smtClean="0">
                <a:latin typeface="Arial"/>
              </a:rPr>
              <a:t>Transportation</a:t>
            </a:r>
          </a:p>
          <a:p>
            <a:pPr marL="457200" indent="-457200">
              <a:buFont typeface="Arial"/>
              <a:buChar char="•"/>
            </a:pPr>
            <a:r>
              <a:rPr lang="en-US" sz="2800" dirty="0" smtClean="0">
                <a:latin typeface="Arial"/>
              </a:rPr>
              <a:t>Delivery</a:t>
            </a:r>
          </a:p>
          <a:p>
            <a:pPr marL="457200" indent="-457200">
              <a:buFont typeface="Arial"/>
              <a:buChar char="•"/>
            </a:pPr>
            <a:r>
              <a:rPr lang="en-US" sz="2800" dirty="0" smtClean="0">
                <a:latin typeface="Arial"/>
              </a:rPr>
              <a:t>Storage</a:t>
            </a:r>
          </a:p>
          <a:p>
            <a:pPr marL="457200" indent="-457200">
              <a:buFont typeface="Arial"/>
              <a:buChar char="•"/>
            </a:pPr>
            <a:r>
              <a:rPr lang="en-US" sz="2800" dirty="0" smtClean="0">
                <a:latin typeface="Arial"/>
              </a:rPr>
              <a:t>Preparation</a:t>
            </a:r>
          </a:p>
          <a:p>
            <a:pPr marL="457200" indent="-457200">
              <a:buFont typeface="Arial"/>
              <a:buChar char="•"/>
            </a:pPr>
            <a:r>
              <a:rPr lang="en-US" sz="2800" dirty="0">
                <a:latin typeface="Arial"/>
              </a:rPr>
              <a:t>Storage of prepared raw </a:t>
            </a:r>
            <a:r>
              <a:rPr lang="en-US" sz="2800" dirty="0" smtClean="0">
                <a:latin typeface="Arial"/>
              </a:rPr>
              <a:t>ingredients</a:t>
            </a:r>
          </a:p>
          <a:p>
            <a:pPr marL="457200" indent="-457200">
              <a:buFont typeface="Arial"/>
              <a:buChar char="•"/>
            </a:pPr>
            <a:r>
              <a:rPr lang="en-US" sz="2800" dirty="0" smtClean="0">
                <a:latin typeface="Arial"/>
              </a:rPr>
              <a:t>Pre-cooking e.g. browning and subsequent cooling rate</a:t>
            </a:r>
          </a:p>
          <a:p>
            <a:pPr marL="457200" indent="-457200">
              <a:buFont typeface="Arial"/>
              <a:buChar char="•"/>
            </a:pPr>
            <a:r>
              <a:rPr lang="en-US" sz="2800" dirty="0" smtClean="0">
                <a:latin typeface="Arial"/>
              </a:rPr>
              <a:t>Packaging Process – if temperature too high condensation may form on the film and cause increase in Aw</a:t>
            </a:r>
          </a:p>
          <a:p>
            <a:pPr marL="457200" indent="-457200">
              <a:buFont typeface="Arial"/>
              <a:buChar char="•"/>
            </a:pPr>
            <a:endParaRPr lang="en-US" sz="2800" dirty="0" smtClean="0">
              <a:latin typeface="Arial"/>
            </a:endParaRPr>
          </a:p>
        </p:txBody>
      </p:sp>
    </p:spTree>
    <p:extLst>
      <p:ext uri="{BB962C8B-B14F-4D97-AF65-F5344CB8AC3E}">
        <p14:creationId xmlns:p14="http://schemas.microsoft.com/office/powerpoint/2010/main" val="2831743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19529" y="2578364"/>
            <a:ext cx="8919883" cy="2308324"/>
          </a:xfrm>
          <a:prstGeom prst="rect">
            <a:avLst/>
          </a:prstGeom>
          <a:noFill/>
        </p:spPr>
        <p:txBody>
          <a:bodyPr wrap="square" rtlCol="0">
            <a:spAutoFit/>
          </a:bodyPr>
          <a:lstStyle/>
          <a:p>
            <a:pPr algn="ctr"/>
            <a:r>
              <a:rPr lang="en-US" sz="4800" b="1" dirty="0" smtClean="0">
                <a:solidFill>
                  <a:srgbClr val="385723"/>
                </a:solidFill>
                <a:latin typeface="Arial"/>
              </a:rPr>
              <a:t>CRITICAL CONTROL POINTS</a:t>
            </a:r>
          </a:p>
          <a:p>
            <a:pPr algn="ctr"/>
            <a:r>
              <a:rPr lang="en-US" sz="4800" b="1" dirty="0" smtClean="0">
                <a:solidFill>
                  <a:srgbClr val="385723"/>
                </a:solidFill>
                <a:latin typeface="Arial"/>
              </a:rPr>
              <a:t>COOKING AND COOLING</a:t>
            </a:r>
          </a:p>
          <a:p>
            <a:pPr algn="ctr"/>
            <a:endParaRPr lang="en-US" sz="4800" b="1" dirty="0">
              <a:solidFill>
                <a:srgbClr val="385723"/>
              </a:solidFill>
              <a:latin typeface="Arial"/>
            </a:endParaRPr>
          </a:p>
        </p:txBody>
      </p:sp>
    </p:spTree>
    <p:extLst>
      <p:ext uri="{BB962C8B-B14F-4D97-AF65-F5344CB8AC3E}">
        <p14:creationId xmlns:p14="http://schemas.microsoft.com/office/powerpoint/2010/main" val="304825118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lgn="l"/>
            <a:r>
              <a:rPr lang="en-GB" smtClean="0"/>
              <a:t>© Food Standards Agency 2015</a:t>
            </a:r>
            <a:endParaRPr lang="en-GB" dirty="0"/>
          </a:p>
        </p:txBody>
      </p:sp>
      <p:sp>
        <p:nvSpPr>
          <p:cNvPr id="3" name="TextBox 2"/>
          <p:cNvSpPr txBox="1"/>
          <p:nvPr/>
        </p:nvSpPr>
        <p:spPr>
          <a:xfrm>
            <a:off x="153950" y="1770220"/>
            <a:ext cx="7889948" cy="3108544"/>
          </a:xfrm>
          <a:prstGeom prst="rect">
            <a:avLst/>
          </a:prstGeom>
          <a:noFill/>
        </p:spPr>
        <p:txBody>
          <a:bodyPr wrap="square" rtlCol="0">
            <a:spAutoFit/>
          </a:bodyPr>
          <a:lstStyle/>
          <a:p>
            <a:pPr marL="285750" indent="-285750">
              <a:buFont typeface="Arial"/>
              <a:buChar char="•"/>
            </a:pPr>
            <a:r>
              <a:rPr lang="en-US" sz="2800" dirty="0" smtClean="0">
                <a:latin typeface="Arial"/>
              </a:rPr>
              <a:t>Cooking - CCP</a:t>
            </a:r>
          </a:p>
          <a:p>
            <a:endParaRPr lang="en-US" sz="2800" dirty="0" smtClean="0">
              <a:latin typeface="Arial"/>
            </a:endParaRPr>
          </a:p>
          <a:p>
            <a:pPr marL="285750" indent="-285750">
              <a:buFont typeface="Arial"/>
              <a:buChar char="•"/>
            </a:pPr>
            <a:r>
              <a:rPr lang="en-US" sz="2800" dirty="0" smtClean="0">
                <a:latin typeface="Arial"/>
              </a:rPr>
              <a:t>Cooling -  CCP</a:t>
            </a:r>
          </a:p>
          <a:p>
            <a:pPr marL="742950" lvl="1" indent="-285750">
              <a:buFont typeface="Arial"/>
              <a:buChar char="•"/>
            </a:pPr>
            <a:r>
              <a:rPr lang="en-US" sz="2800" dirty="0" smtClean="0">
                <a:latin typeface="Arial"/>
              </a:rPr>
              <a:t>Individual portion size (approx. 350g) 90 </a:t>
            </a:r>
            <a:r>
              <a:rPr lang="en-US" sz="2800" dirty="0" err="1" smtClean="0">
                <a:latin typeface="Arial"/>
              </a:rPr>
              <a:t>mins</a:t>
            </a:r>
            <a:endParaRPr lang="en-US" sz="2800" dirty="0" smtClean="0">
              <a:latin typeface="Arial"/>
            </a:endParaRPr>
          </a:p>
          <a:p>
            <a:pPr marL="742950" lvl="1" indent="-285750">
              <a:buFont typeface="Arial"/>
              <a:buChar char="•"/>
            </a:pPr>
            <a:r>
              <a:rPr lang="en-US" sz="2800" dirty="0" smtClean="0">
                <a:latin typeface="Arial"/>
              </a:rPr>
              <a:t>Large joints  within 4 hours</a:t>
            </a:r>
          </a:p>
          <a:p>
            <a:pPr marL="285750" indent="-285750">
              <a:buFont typeface="Arial"/>
              <a:buChar char="•"/>
            </a:pPr>
            <a:endParaRPr lang="en-US" sz="2800" dirty="0">
              <a:latin typeface="Arial"/>
            </a:endParaRPr>
          </a:p>
        </p:txBody>
      </p:sp>
      <p:sp>
        <p:nvSpPr>
          <p:cNvPr id="4" name="TextBox 3"/>
          <p:cNvSpPr txBox="1"/>
          <p:nvPr/>
        </p:nvSpPr>
        <p:spPr>
          <a:xfrm>
            <a:off x="872385" y="6016184"/>
            <a:ext cx="7184341" cy="400110"/>
          </a:xfrm>
          <a:prstGeom prst="rect">
            <a:avLst/>
          </a:prstGeom>
          <a:noFill/>
        </p:spPr>
        <p:txBody>
          <a:bodyPr wrap="square" rtlCol="0">
            <a:spAutoFit/>
          </a:bodyPr>
          <a:lstStyle/>
          <a:p>
            <a:pPr algn="ctr"/>
            <a:r>
              <a:rPr lang="en-US" sz="2000" dirty="0" smtClean="0">
                <a:latin typeface="Arial"/>
              </a:rPr>
              <a:t>Thermometers should have an accuracy of +/-5°c</a:t>
            </a:r>
            <a:endParaRPr lang="en-US" sz="2000" dirty="0">
              <a:latin typeface="Arial"/>
            </a:endParaRPr>
          </a:p>
        </p:txBody>
      </p:sp>
      <p:pic>
        <p:nvPicPr>
          <p:cNvPr id="7" name="Picture 6"/>
          <p:cNvPicPr>
            <a:picLocks noChangeAspect="1"/>
          </p:cNvPicPr>
          <p:nvPr/>
        </p:nvPicPr>
        <p:blipFill>
          <a:blip r:embed="rId2"/>
          <a:stretch>
            <a:fillRect/>
          </a:stretch>
        </p:blipFill>
        <p:spPr>
          <a:xfrm>
            <a:off x="5378824" y="4016179"/>
            <a:ext cx="3577897" cy="1935865"/>
          </a:xfrm>
          <a:prstGeom prst="rect">
            <a:avLst/>
          </a:prstGeom>
          <a:ln>
            <a:noFill/>
          </a:ln>
          <a:effectLst>
            <a:softEdge rad="112500"/>
          </a:effectLst>
        </p:spPr>
      </p:pic>
    </p:spTree>
    <p:extLst>
      <p:ext uri="{BB962C8B-B14F-4D97-AF65-F5344CB8AC3E}">
        <p14:creationId xmlns:p14="http://schemas.microsoft.com/office/powerpoint/2010/main" val="56666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250825" y="2498632"/>
            <a:ext cx="8893175" cy="1470025"/>
          </a:xfrm>
        </p:spPr>
        <p:txBody>
          <a:bodyPr/>
          <a:lstStyle/>
          <a:p>
            <a:pPr algn="ctr" eaLnBrk="1" hangingPunct="1"/>
            <a:r>
              <a:rPr lang="en-US" sz="4000" b="1" dirty="0" smtClean="0">
                <a:latin typeface="Arial" charset="0"/>
              </a:rPr>
              <a:t>MICROBIOLOGY AND VP/MAP</a:t>
            </a:r>
            <a:endParaRPr lang="en-US" sz="4000" b="1" dirty="0">
              <a:latin typeface="Arial" charset="0"/>
            </a:endParaRPr>
          </a:p>
        </p:txBody>
      </p:sp>
    </p:spTree>
    <p:extLst>
      <p:ext uri="{BB962C8B-B14F-4D97-AF65-F5344CB8AC3E}">
        <p14:creationId xmlns:p14="http://schemas.microsoft.com/office/powerpoint/2010/main" val="351420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198226" y="5623128"/>
            <a:ext cx="2888264" cy="1195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Arial"/>
            </a:endParaRPr>
          </a:p>
        </p:txBody>
      </p:sp>
      <p:sp>
        <p:nvSpPr>
          <p:cNvPr id="35842" name="Rectangle 2"/>
          <p:cNvSpPr>
            <a:spLocks noGrp="1" noChangeArrowheads="1"/>
          </p:cNvSpPr>
          <p:nvPr>
            <p:ph type="title"/>
          </p:nvPr>
        </p:nvSpPr>
        <p:spPr>
          <a:xfrm>
            <a:off x="3259996" y="199573"/>
            <a:ext cx="3416576" cy="970157"/>
          </a:xfrm>
        </p:spPr>
        <p:txBody>
          <a:bodyPr>
            <a:normAutofit/>
          </a:bodyPr>
          <a:lstStyle/>
          <a:p>
            <a:r>
              <a:rPr lang="en-US" dirty="0" smtClean="0"/>
              <a:t>Think Risk!</a:t>
            </a:r>
            <a:endParaRPr lang="en-GB" dirty="0">
              <a:latin typeface="Arial" charset="0"/>
            </a:endParaRPr>
          </a:p>
        </p:txBody>
      </p:sp>
      <p:grpSp>
        <p:nvGrpSpPr>
          <p:cNvPr id="2" name="Group 1"/>
          <p:cNvGrpSpPr/>
          <p:nvPr/>
        </p:nvGrpSpPr>
        <p:grpSpPr>
          <a:xfrm>
            <a:off x="68096" y="1446353"/>
            <a:ext cx="9021475" cy="5525746"/>
            <a:chOff x="87221" y="1268413"/>
            <a:chExt cx="9021475" cy="5525746"/>
          </a:xfrm>
        </p:grpSpPr>
        <p:sp>
          <p:nvSpPr>
            <p:cNvPr id="35843" name="Text Box 5"/>
            <p:cNvSpPr txBox="1">
              <a:spLocks noChangeArrowheads="1"/>
            </p:cNvSpPr>
            <p:nvPr/>
          </p:nvSpPr>
          <p:spPr bwMode="auto">
            <a:xfrm>
              <a:off x="1979613" y="1268413"/>
              <a:ext cx="5616575" cy="13542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rgbClr val="5F5F5F"/>
                  </a:solidFill>
                  <a:latin typeface="Arial" charset="0"/>
                  <a:ea typeface="ＭＳ Ｐゴシック" charset="0"/>
                </a:defRPr>
              </a:lvl1pPr>
              <a:lvl2pPr marL="742950" indent="-285750">
                <a:defRPr sz="2800">
                  <a:solidFill>
                    <a:srgbClr val="5F5F5F"/>
                  </a:solidFill>
                  <a:latin typeface="Arial" charset="0"/>
                  <a:ea typeface="ＭＳ Ｐゴシック" charset="0"/>
                </a:defRPr>
              </a:lvl2pPr>
              <a:lvl3pPr marL="1143000" indent="-228600">
                <a:defRPr sz="2800">
                  <a:solidFill>
                    <a:srgbClr val="5F5F5F"/>
                  </a:solidFill>
                  <a:latin typeface="Arial" charset="0"/>
                  <a:ea typeface="ＭＳ Ｐゴシック" charset="0"/>
                </a:defRPr>
              </a:lvl3pPr>
              <a:lvl4pPr marL="1600200" indent="-228600">
                <a:defRPr sz="2800">
                  <a:solidFill>
                    <a:srgbClr val="5F5F5F"/>
                  </a:solidFill>
                  <a:latin typeface="Arial" charset="0"/>
                  <a:ea typeface="ＭＳ Ｐゴシック" charset="0"/>
                </a:defRPr>
              </a:lvl4pPr>
              <a:lvl5pPr marL="2057400" indent="-228600">
                <a:defRPr sz="2800">
                  <a:solidFill>
                    <a:srgbClr val="5F5F5F"/>
                  </a:solidFill>
                  <a:latin typeface="Arial" charset="0"/>
                  <a:ea typeface="ＭＳ Ｐゴシック" charset="0"/>
                </a:defRPr>
              </a:lvl5pPr>
              <a:lvl6pPr marL="2514600" indent="-228600" eaLnBrk="0" fontAlgn="base" hangingPunct="0">
                <a:spcBef>
                  <a:spcPct val="50000"/>
                </a:spcBef>
                <a:spcAft>
                  <a:spcPct val="0"/>
                </a:spcAft>
                <a:defRPr sz="2800">
                  <a:solidFill>
                    <a:srgbClr val="5F5F5F"/>
                  </a:solidFill>
                  <a:latin typeface="Arial" charset="0"/>
                  <a:ea typeface="ＭＳ Ｐゴシック" charset="0"/>
                </a:defRPr>
              </a:lvl6pPr>
              <a:lvl7pPr marL="2971800" indent="-228600" eaLnBrk="0" fontAlgn="base" hangingPunct="0">
                <a:spcBef>
                  <a:spcPct val="50000"/>
                </a:spcBef>
                <a:spcAft>
                  <a:spcPct val="0"/>
                </a:spcAft>
                <a:defRPr sz="2800">
                  <a:solidFill>
                    <a:srgbClr val="5F5F5F"/>
                  </a:solidFill>
                  <a:latin typeface="Arial" charset="0"/>
                  <a:ea typeface="ＭＳ Ｐゴシック" charset="0"/>
                </a:defRPr>
              </a:lvl7pPr>
              <a:lvl8pPr marL="3429000" indent="-228600" eaLnBrk="0" fontAlgn="base" hangingPunct="0">
                <a:spcBef>
                  <a:spcPct val="50000"/>
                </a:spcBef>
                <a:spcAft>
                  <a:spcPct val="0"/>
                </a:spcAft>
                <a:defRPr sz="2800">
                  <a:solidFill>
                    <a:srgbClr val="5F5F5F"/>
                  </a:solidFill>
                  <a:latin typeface="Arial" charset="0"/>
                  <a:ea typeface="ＭＳ Ｐゴシック" charset="0"/>
                </a:defRPr>
              </a:lvl8pPr>
              <a:lvl9pPr marL="3886200" indent="-228600" eaLnBrk="0" fontAlgn="base" hangingPunct="0">
                <a:spcBef>
                  <a:spcPct val="50000"/>
                </a:spcBef>
                <a:spcAft>
                  <a:spcPct val="0"/>
                </a:spcAft>
                <a:defRPr sz="2800">
                  <a:solidFill>
                    <a:srgbClr val="5F5F5F"/>
                  </a:solidFill>
                  <a:latin typeface="Arial" charset="0"/>
                  <a:ea typeface="ＭＳ Ｐゴシック" charset="0"/>
                </a:defRPr>
              </a:lvl9pPr>
            </a:lstStyle>
            <a:p>
              <a:pPr algn="ctr"/>
              <a:r>
                <a:rPr lang="en-GB" b="1" dirty="0">
                  <a:solidFill>
                    <a:srgbClr val="096699"/>
                  </a:solidFill>
                  <a:latin typeface="Arial"/>
                </a:rPr>
                <a:t>Hazard Identification</a:t>
              </a:r>
            </a:p>
            <a:p>
              <a:r>
                <a:rPr lang="en-GB" sz="1800" dirty="0">
                  <a:latin typeface="Arial"/>
                </a:rPr>
                <a:t>- What is the problem</a:t>
              </a:r>
              <a:br>
                <a:rPr lang="en-GB" sz="1800" dirty="0">
                  <a:latin typeface="Arial"/>
                </a:rPr>
              </a:br>
              <a:r>
                <a:rPr lang="en-GB" sz="1800" dirty="0">
                  <a:latin typeface="Arial"/>
                </a:rPr>
                <a:t>- What is the hazard (pathogen, toxin?)</a:t>
              </a:r>
              <a:br>
                <a:rPr lang="en-GB" sz="1800" dirty="0">
                  <a:latin typeface="Arial"/>
                </a:rPr>
              </a:br>
              <a:r>
                <a:rPr lang="en-GB" sz="1800" dirty="0">
                  <a:latin typeface="Arial"/>
                </a:rPr>
                <a:t>- Which foods are associated</a:t>
              </a:r>
            </a:p>
          </p:txBody>
        </p:sp>
        <p:sp>
          <p:nvSpPr>
            <p:cNvPr id="35844" name="Text Box 6"/>
            <p:cNvSpPr txBox="1">
              <a:spLocks noChangeArrowheads="1"/>
            </p:cNvSpPr>
            <p:nvPr/>
          </p:nvSpPr>
          <p:spPr bwMode="auto">
            <a:xfrm>
              <a:off x="4931984" y="3089521"/>
              <a:ext cx="4176712" cy="23391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rgbClr val="5F5F5F"/>
                  </a:solidFill>
                  <a:latin typeface="Arial" charset="0"/>
                  <a:ea typeface="ＭＳ Ｐゴシック" charset="0"/>
                </a:defRPr>
              </a:lvl1pPr>
              <a:lvl2pPr marL="742950" indent="-285750">
                <a:defRPr sz="2800">
                  <a:solidFill>
                    <a:srgbClr val="5F5F5F"/>
                  </a:solidFill>
                  <a:latin typeface="Arial" charset="0"/>
                  <a:ea typeface="ＭＳ Ｐゴシック" charset="0"/>
                </a:defRPr>
              </a:lvl2pPr>
              <a:lvl3pPr marL="1143000" indent="-228600">
                <a:defRPr sz="2800">
                  <a:solidFill>
                    <a:srgbClr val="5F5F5F"/>
                  </a:solidFill>
                  <a:latin typeface="Arial" charset="0"/>
                  <a:ea typeface="ＭＳ Ｐゴシック" charset="0"/>
                </a:defRPr>
              </a:lvl3pPr>
              <a:lvl4pPr marL="1600200" indent="-228600">
                <a:defRPr sz="2800">
                  <a:solidFill>
                    <a:srgbClr val="5F5F5F"/>
                  </a:solidFill>
                  <a:latin typeface="Arial" charset="0"/>
                  <a:ea typeface="ＭＳ Ｐゴシック" charset="0"/>
                </a:defRPr>
              </a:lvl4pPr>
              <a:lvl5pPr marL="2057400" indent="-228600">
                <a:defRPr sz="2800">
                  <a:solidFill>
                    <a:srgbClr val="5F5F5F"/>
                  </a:solidFill>
                  <a:latin typeface="Arial" charset="0"/>
                  <a:ea typeface="ＭＳ Ｐゴシック" charset="0"/>
                </a:defRPr>
              </a:lvl5pPr>
              <a:lvl6pPr marL="2514600" indent="-228600" eaLnBrk="0" fontAlgn="base" hangingPunct="0">
                <a:spcBef>
                  <a:spcPct val="50000"/>
                </a:spcBef>
                <a:spcAft>
                  <a:spcPct val="0"/>
                </a:spcAft>
                <a:defRPr sz="2800">
                  <a:solidFill>
                    <a:srgbClr val="5F5F5F"/>
                  </a:solidFill>
                  <a:latin typeface="Arial" charset="0"/>
                  <a:ea typeface="ＭＳ Ｐゴシック" charset="0"/>
                </a:defRPr>
              </a:lvl6pPr>
              <a:lvl7pPr marL="2971800" indent="-228600" eaLnBrk="0" fontAlgn="base" hangingPunct="0">
                <a:spcBef>
                  <a:spcPct val="50000"/>
                </a:spcBef>
                <a:spcAft>
                  <a:spcPct val="0"/>
                </a:spcAft>
                <a:defRPr sz="2800">
                  <a:solidFill>
                    <a:srgbClr val="5F5F5F"/>
                  </a:solidFill>
                  <a:latin typeface="Arial" charset="0"/>
                  <a:ea typeface="ＭＳ Ｐゴシック" charset="0"/>
                </a:defRPr>
              </a:lvl7pPr>
              <a:lvl8pPr marL="3429000" indent="-228600" eaLnBrk="0" fontAlgn="base" hangingPunct="0">
                <a:spcBef>
                  <a:spcPct val="50000"/>
                </a:spcBef>
                <a:spcAft>
                  <a:spcPct val="0"/>
                </a:spcAft>
                <a:defRPr sz="2800">
                  <a:solidFill>
                    <a:srgbClr val="5F5F5F"/>
                  </a:solidFill>
                  <a:latin typeface="Arial" charset="0"/>
                  <a:ea typeface="ＭＳ Ｐゴシック" charset="0"/>
                </a:defRPr>
              </a:lvl8pPr>
              <a:lvl9pPr marL="3886200" indent="-228600" eaLnBrk="0" fontAlgn="base" hangingPunct="0">
                <a:spcBef>
                  <a:spcPct val="50000"/>
                </a:spcBef>
                <a:spcAft>
                  <a:spcPct val="0"/>
                </a:spcAft>
                <a:defRPr sz="2800">
                  <a:solidFill>
                    <a:srgbClr val="5F5F5F"/>
                  </a:solidFill>
                  <a:latin typeface="Arial" charset="0"/>
                  <a:ea typeface="ＭＳ Ｐゴシック" charset="0"/>
                </a:defRPr>
              </a:lvl9pPr>
            </a:lstStyle>
            <a:p>
              <a:pPr algn="ctr"/>
              <a:r>
                <a:rPr lang="en-GB" b="1" dirty="0">
                  <a:solidFill>
                    <a:srgbClr val="096699"/>
                  </a:solidFill>
                  <a:latin typeface="Arial"/>
                </a:rPr>
                <a:t>Hazard Characterisation</a:t>
              </a:r>
            </a:p>
            <a:p>
              <a:r>
                <a:rPr lang="en-GB" sz="1800" dirty="0">
                  <a:latin typeface="Arial"/>
                </a:rPr>
                <a:t>- Which consumers are vulnerable?</a:t>
              </a:r>
              <a:br>
                <a:rPr lang="en-GB" sz="1800" dirty="0">
                  <a:latin typeface="Arial"/>
                </a:rPr>
              </a:br>
              <a:r>
                <a:rPr lang="en-GB" sz="1800" dirty="0">
                  <a:latin typeface="Arial"/>
                </a:rPr>
                <a:t>- At what level(s) does the hazard cause illness?</a:t>
              </a:r>
              <a:br>
                <a:rPr lang="en-GB" sz="1800" dirty="0">
                  <a:latin typeface="Arial"/>
                </a:rPr>
              </a:br>
              <a:r>
                <a:rPr lang="en-GB" sz="1800" dirty="0">
                  <a:latin typeface="Arial"/>
                </a:rPr>
                <a:t>- What are </a:t>
              </a:r>
              <a:r>
                <a:rPr lang="en-GB" sz="1800" dirty="0" smtClean="0">
                  <a:latin typeface="Arial"/>
                </a:rPr>
                <a:t>impacts on consumer health?</a:t>
              </a:r>
              <a:endParaRPr lang="en-GB" sz="1800" dirty="0">
                <a:latin typeface="Arial"/>
              </a:endParaRPr>
            </a:p>
          </p:txBody>
        </p:sp>
        <p:sp>
          <p:nvSpPr>
            <p:cNvPr id="35845" name="Text Box 7"/>
            <p:cNvSpPr txBox="1">
              <a:spLocks noChangeArrowheads="1"/>
            </p:cNvSpPr>
            <p:nvPr/>
          </p:nvSpPr>
          <p:spPr bwMode="auto">
            <a:xfrm>
              <a:off x="87221" y="3062663"/>
              <a:ext cx="4176713" cy="1631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rgbClr val="5F5F5F"/>
                  </a:solidFill>
                  <a:latin typeface="Arial" charset="0"/>
                  <a:ea typeface="ＭＳ Ｐゴシック" charset="0"/>
                </a:defRPr>
              </a:lvl1pPr>
              <a:lvl2pPr marL="742950" indent="-285750">
                <a:defRPr sz="2800">
                  <a:solidFill>
                    <a:srgbClr val="5F5F5F"/>
                  </a:solidFill>
                  <a:latin typeface="Arial" charset="0"/>
                  <a:ea typeface="ＭＳ Ｐゴシック" charset="0"/>
                </a:defRPr>
              </a:lvl2pPr>
              <a:lvl3pPr marL="1143000" indent="-228600">
                <a:defRPr sz="2800">
                  <a:solidFill>
                    <a:srgbClr val="5F5F5F"/>
                  </a:solidFill>
                  <a:latin typeface="Arial" charset="0"/>
                  <a:ea typeface="ＭＳ Ｐゴシック" charset="0"/>
                </a:defRPr>
              </a:lvl3pPr>
              <a:lvl4pPr marL="1600200" indent="-228600">
                <a:defRPr sz="2800">
                  <a:solidFill>
                    <a:srgbClr val="5F5F5F"/>
                  </a:solidFill>
                  <a:latin typeface="Arial" charset="0"/>
                  <a:ea typeface="ＭＳ Ｐゴシック" charset="0"/>
                </a:defRPr>
              </a:lvl4pPr>
              <a:lvl5pPr marL="2057400" indent="-228600">
                <a:defRPr sz="2800">
                  <a:solidFill>
                    <a:srgbClr val="5F5F5F"/>
                  </a:solidFill>
                  <a:latin typeface="Arial" charset="0"/>
                  <a:ea typeface="ＭＳ Ｐゴシック" charset="0"/>
                </a:defRPr>
              </a:lvl5pPr>
              <a:lvl6pPr marL="2514600" indent="-228600" eaLnBrk="0" fontAlgn="base" hangingPunct="0">
                <a:spcBef>
                  <a:spcPct val="50000"/>
                </a:spcBef>
                <a:spcAft>
                  <a:spcPct val="0"/>
                </a:spcAft>
                <a:defRPr sz="2800">
                  <a:solidFill>
                    <a:srgbClr val="5F5F5F"/>
                  </a:solidFill>
                  <a:latin typeface="Arial" charset="0"/>
                  <a:ea typeface="ＭＳ Ｐゴシック" charset="0"/>
                </a:defRPr>
              </a:lvl6pPr>
              <a:lvl7pPr marL="2971800" indent="-228600" eaLnBrk="0" fontAlgn="base" hangingPunct="0">
                <a:spcBef>
                  <a:spcPct val="50000"/>
                </a:spcBef>
                <a:spcAft>
                  <a:spcPct val="0"/>
                </a:spcAft>
                <a:defRPr sz="2800">
                  <a:solidFill>
                    <a:srgbClr val="5F5F5F"/>
                  </a:solidFill>
                  <a:latin typeface="Arial" charset="0"/>
                  <a:ea typeface="ＭＳ Ｐゴシック" charset="0"/>
                </a:defRPr>
              </a:lvl7pPr>
              <a:lvl8pPr marL="3429000" indent="-228600" eaLnBrk="0" fontAlgn="base" hangingPunct="0">
                <a:spcBef>
                  <a:spcPct val="50000"/>
                </a:spcBef>
                <a:spcAft>
                  <a:spcPct val="0"/>
                </a:spcAft>
                <a:defRPr sz="2800">
                  <a:solidFill>
                    <a:srgbClr val="5F5F5F"/>
                  </a:solidFill>
                  <a:latin typeface="Arial" charset="0"/>
                  <a:ea typeface="ＭＳ Ｐゴシック" charset="0"/>
                </a:defRPr>
              </a:lvl8pPr>
              <a:lvl9pPr marL="3886200" indent="-228600" eaLnBrk="0" fontAlgn="base" hangingPunct="0">
                <a:spcBef>
                  <a:spcPct val="50000"/>
                </a:spcBef>
                <a:spcAft>
                  <a:spcPct val="0"/>
                </a:spcAft>
                <a:defRPr sz="2800">
                  <a:solidFill>
                    <a:srgbClr val="5F5F5F"/>
                  </a:solidFill>
                  <a:latin typeface="Arial" charset="0"/>
                  <a:ea typeface="ＭＳ Ｐゴシック" charset="0"/>
                </a:defRPr>
              </a:lvl9pPr>
            </a:lstStyle>
            <a:p>
              <a:pPr algn="ctr"/>
              <a:r>
                <a:rPr lang="en-GB" b="1" dirty="0">
                  <a:solidFill>
                    <a:srgbClr val="096699"/>
                  </a:solidFill>
                  <a:latin typeface="Arial"/>
                </a:rPr>
                <a:t>Exposure Assessment</a:t>
              </a:r>
            </a:p>
            <a:p>
              <a:r>
                <a:rPr lang="en-GB" sz="1800" dirty="0">
                  <a:latin typeface="Arial"/>
                </a:rPr>
                <a:t>- What is the level of the hazard in the food eaten?</a:t>
              </a:r>
              <a:br>
                <a:rPr lang="en-GB" sz="1800" dirty="0">
                  <a:latin typeface="Arial"/>
                </a:rPr>
              </a:br>
              <a:r>
                <a:rPr lang="en-GB" sz="1800" dirty="0">
                  <a:latin typeface="Arial"/>
                </a:rPr>
                <a:t>- How much of the food is eaten?</a:t>
              </a:r>
              <a:br>
                <a:rPr lang="en-GB" sz="1800" dirty="0">
                  <a:latin typeface="Arial"/>
                </a:rPr>
              </a:br>
              <a:r>
                <a:rPr lang="en-GB" sz="1800" dirty="0">
                  <a:latin typeface="Arial"/>
                </a:rPr>
                <a:t>- How often is the food eaten?</a:t>
              </a:r>
            </a:p>
          </p:txBody>
        </p:sp>
        <p:sp>
          <p:nvSpPr>
            <p:cNvPr id="35846" name="Text Box 8"/>
            <p:cNvSpPr txBox="1">
              <a:spLocks noChangeArrowheads="1"/>
            </p:cNvSpPr>
            <p:nvPr/>
          </p:nvSpPr>
          <p:spPr bwMode="auto">
            <a:xfrm>
              <a:off x="990302" y="5439942"/>
              <a:ext cx="7022352" cy="13542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rgbClr val="5F5F5F"/>
                  </a:solidFill>
                  <a:latin typeface="Arial" charset="0"/>
                  <a:ea typeface="ＭＳ Ｐゴシック" charset="0"/>
                </a:defRPr>
              </a:lvl1pPr>
              <a:lvl2pPr marL="742950" indent="-285750">
                <a:defRPr sz="2800">
                  <a:solidFill>
                    <a:srgbClr val="5F5F5F"/>
                  </a:solidFill>
                  <a:latin typeface="Arial" charset="0"/>
                  <a:ea typeface="ＭＳ Ｐゴシック" charset="0"/>
                </a:defRPr>
              </a:lvl2pPr>
              <a:lvl3pPr marL="1143000" indent="-228600">
                <a:defRPr sz="2800">
                  <a:solidFill>
                    <a:srgbClr val="5F5F5F"/>
                  </a:solidFill>
                  <a:latin typeface="Arial" charset="0"/>
                  <a:ea typeface="ＭＳ Ｐゴシック" charset="0"/>
                </a:defRPr>
              </a:lvl3pPr>
              <a:lvl4pPr marL="1600200" indent="-228600">
                <a:defRPr sz="2800">
                  <a:solidFill>
                    <a:srgbClr val="5F5F5F"/>
                  </a:solidFill>
                  <a:latin typeface="Arial" charset="0"/>
                  <a:ea typeface="ＭＳ Ｐゴシック" charset="0"/>
                </a:defRPr>
              </a:lvl4pPr>
              <a:lvl5pPr marL="2057400" indent="-228600">
                <a:defRPr sz="2800">
                  <a:solidFill>
                    <a:srgbClr val="5F5F5F"/>
                  </a:solidFill>
                  <a:latin typeface="Arial" charset="0"/>
                  <a:ea typeface="ＭＳ Ｐゴシック" charset="0"/>
                </a:defRPr>
              </a:lvl5pPr>
              <a:lvl6pPr marL="2514600" indent="-228600" eaLnBrk="0" fontAlgn="base" hangingPunct="0">
                <a:spcBef>
                  <a:spcPct val="50000"/>
                </a:spcBef>
                <a:spcAft>
                  <a:spcPct val="0"/>
                </a:spcAft>
                <a:defRPr sz="2800">
                  <a:solidFill>
                    <a:srgbClr val="5F5F5F"/>
                  </a:solidFill>
                  <a:latin typeface="Arial" charset="0"/>
                  <a:ea typeface="ＭＳ Ｐゴシック" charset="0"/>
                </a:defRPr>
              </a:lvl6pPr>
              <a:lvl7pPr marL="2971800" indent="-228600" eaLnBrk="0" fontAlgn="base" hangingPunct="0">
                <a:spcBef>
                  <a:spcPct val="50000"/>
                </a:spcBef>
                <a:spcAft>
                  <a:spcPct val="0"/>
                </a:spcAft>
                <a:defRPr sz="2800">
                  <a:solidFill>
                    <a:srgbClr val="5F5F5F"/>
                  </a:solidFill>
                  <a:latin typeface="Arial" charset="0"/>
                  <a:ea typeface="ＭＳ Ｐゴシック" charset="0"/>
                </a:defRPr>
              </a:lvl7pPr>
              <a:lvl8pPr marL="3429000" indent="-228600" eaLnBrk="0" fontAlgn="base" hangingPunct="0">
                <a:spcBef>
                  <a:spcPct val="50000"/>
                </a:spcBef>
                <a:spcAft>
                  <a:spcPct val="0"/>
                </a:spcAft>
                <a:defRPr sz="2800">
                  <a:solidFill>
                    <a:srgbClr val="5F5F5F"/>
                  </a:solidFill>
                  <a:latin typeface="Arial" charset="0"/>
                  <a:ea typeface="ＭＳ Ｐゴシック" charset="0"/>
                </a:defRPr>
              </a:lvl8pPr>
              <a:lvl9pPr marL="3886200" indent="-228600" eaLnBrk="0" fontAlgn="base" hangingPunct="0">
                <a:spcBef>
                  <a:spcPct val="50000"/>
                </a:spcBef>
                <a:spcAft>
                  <a:spcPct val="0"/>
                </a:spcAft>
                <a:defRPr sz="2800">
                  <a:solidFill>
                    <a:srgbClr val="5F5F5F"/>
                  </a:solidFill>
                  <a:latin typeface="Arial" charset="0"/>
                  <a:ea typeface="ＭＳ Ｐゴシック" charset="0"/>
                </a:defRPr>
              </a:lvl9pPr>
            </a:lstStyle>
            <a:p>
              <a:pPr algn="ctr"/>
              <a:r>
                <a:rPr lang="en-GB" b="1" dirty="0">
                  <a:solidFill>
                    <a:srgbClr val="096699"/>
                  </a:solidFill>
                  <a:latin typeface="Arial"/>
                </a:rPr>
                <a:t>Risk Characterisation</a:t>
              </a:r>
            </a:p>
            <a:p>
              <a:r>
                <a:rPr lang="en-GB" sz="1800" dirty="0">
                  <a:latin typeface="Arial"/>
                </a:rPr>
                <a:t>- What is the risk to consumers and to </a:t>
              </a:r>
              <a:r>
                <a:rPr lang="en-GB" sz="1800" dirty="0" smtClean="0">
                  <a:latin typeface="Arial"/>
                </a:rPr>
                <a:t>sub-</a:t>
              </a:r>
              <a:r>
                <a:rPr lang="en-GB" sz="1800" dirty="0">
                  <a:latin typeface="Arial"/>
                </a:rPr>
                <a:t>groups of consumers?</a:t>
              </a:r>
              <a:br>
                <a:rPr lang="en-GB" sz="1800" dirty="0">
                  <a:latin typeface="Arial"/>
                </a:rPr>
              </a:br>
              <a:r>
                <a:rPr lang="en-GB" sz="1800" dirty="0">
                  <a:latin typeface="Arial"/>
                </a:rPr>
                <a:t>- What </a:t>
              </a:r>
              <a:r>
                <a:rPr lang="en-GB" sz="1800" dirty="0" smtClean="0">
                  <a:latin typeface="Arial"/>
                </a:rPr>
                <a:t>is the effect of </a:t>
              </a:r>
              <a:r>
                <a:rPr lang="en-GB" sz="1800" dirty="0">
                  <a:latin typeface="Arial"/>
                </a:rPr>
                <a:t>different mitigation actions?</a:t>
              </a:r>
              <a:br>
                <a:rPr lang="en-GB" sz="1800" dirty="0">
                  <a:latin typeface="Arial"/>
                </a:rPr>
              </a:br>
              <a:r>
                <a:rPr lang="en-GB" sz="1800" dirty="0">
                  <a:latin typeface="Arial"/>
                </a:rPr>
                <a:t>- What are key assumptions and uncertainties in the assessment?</a:t>
              </a:r>
            </a:p>
          </p:txBody>
        </p:sp>
        <p:sp>
          <p:nvSpPr>
            <p:cNvPr id="35847" name="AutoShape 9"/>
            <p:cNvSpPr>
              <a:spLocks noChangeArrowheads="1"/>
            </p:cNvSpPr>
            <p:nvPr/>
          </p:nvSpPr>
          <p:spPr bwMode="auto">
            <a:xfrm rot="5590789">
              <a:off x="7616826" y="2384425"/>
              <a:ext cx="647700" cy="720725"/>
            </a:xfrm>
            <a:custGeom>
              <a:avLst/>
              <a:gdLst>
                <a:gd name="T0" fmla="*/ 453570 w 21600"/>
                <a:gd name="T1" fmla="*/ 0 h 21600"/>
                <a:gd name="T2" fmla="*/ 453570 w 21600"/>
                <a:gd name="T3" fmla="*/ 405675 h 21600"/>
                <a:gd name="T4" fmla="*/ 97065 w 21600"/>
                <a:gd name="T5" fmla="*/ 720725 h 21600"/>
                <a:gd name="T6" fmla="*/ 647700 w 21600"/>
                <a:gd name="T7" fmla="*/ 20283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dirty="0">
                <a:latin typeface="Arial"/>
              </a:endParaRPr>
            </a:p>
          </p:txBody>
        </p:sp>
        <p:sp>
          <p:nvSpPr>
            <p:cNvPr id="35848" name="AutoShape 10"/>
            <p:cNvSpPr>
              <a:spLocks noChangeArrowheads="1"/>
            </p:cNvSpPr>
            <p:nvPr/>
          </p:nvSpPr>
          <p:spPr bwMode="auto">
            <a:xfrm rot="16009211" flipH="1">
              <a:off x="1292226" y="2393950"/>
              <a:ext cx="647700" cy="720725"/>
            </a:xfrm>
            <a:custGeom>
              <a:avLst/>
              <a:gdLst>
                <a:gd name="T0" fmla="*/ 453570 w 21600"/>
                <a:gd name="T1" fmla="*/ 0 h 21600"/>
                <a:gd name="T2" fmla="*/ 453570 w 21600"/>
                <a:gd name="T3" fmla="*/ 405675 h 21600"/>
                <a:gd name="T4" fmla="*/ 97065 w 21600"/>
                <a:gd name="T5" fmla="*/ 720725 h 21600"/>
                <a:gd name="T6" fmla="*/ 647700 w 21600"/>
                <a:gd name="T7" fmla="*/ 20283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dirty="0">
                <a:latin typeface="Arial"/>
              </a:endParaRPr>
            </a:p>
          </p:txBody>
        </p:sp>
        <p:sp>
          <p:nvSpPr>
            <p:cNvPr id="35849" name="AutoShape 11"/>
            <p:cNvSpPr>
              <a:spLocks noChangeArrowheads="1"/>
            </p:cNvSpPr>
            <p:nvPr/>
          </p:nvSpPr>
          <p:spPr bwMode="auto">
            <a:xfrm rot="16009211" flipH="1">
              <a:off x="4395788" y="4662487"/>
              <a:ext cx="647700" cy="422275"/>
            </a:xfrm>
            <a:custGeom>
              <a:avLst/>
              <a:gdLst>
                <a:gd name="T0" fmla="*/ 453570 w 21600"/>
                <a:gd name="T1" fmla="*/ 0 h 21600"/>
                <a:gd name="T2" fmla="*/ 453570 w 21600"/>
                <a:gd name="T3" fmla="*/ 237686 h 21600"/>
                <a:gd name="T4" fmla="*/ 97065 w 21600"/>
                <a:gd name="T5" fmla="*/ 422275 h 21600"/>
                <a:gd name="T6" fmla="*/ 647700 w 21600"/>
                <a:gd name="T7" fmla="*/ 11884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dirty="0">
                <a:latin typeface="Arial"/>
              </a:endParaRPr>
            </a:p>
          </p:txBody>
        </p:sp>
        <p:sp>
          <p:nvSpPr>
            <p:cNvPr id="35850" name="AutoShape 12"/>
            <p:cNvSpPr>
              <a:spLocks noChangeArrowheads="1"/>
            </p:cNvSpPr>
            <p:nvPr/>
          </p:nvSpPr>
          <p:spPr bwMode="auto">
            <a:xfrm rot="5590789">
              <a:off x="4135438" y="4672012"/>
              <a:ext cx="647700" cy="422275"/>
            </a:xfrm>
            <a:custGeom>
              <a:avLst/>
              <a:gdLst>
                <a:gd name="T0" fmla="*/ 453570 w 21600"/>
                <a:gd name="T1" fmla="*/ 0 h 21600"/>
                <a:gd name="T2" fmla="*/ 453570 w 21600"/>
                <a:gd name="T3" fmla="*/ 237686 h 21600"/>
                <a:gd name="T4" fmla="*/ 97065 w 21600"/>
                <a:gd name="T5" fmla="*/ 422275 h 21600"/>
                <a:gd name="T6" fmla="*/ 647700 w 21600"/>
                <a:gd name="T7" fmla="*/ 11884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dirty="0">
                <a:latin typeface="Arial"/>
              </a:endParaRPr>
            </a:p>
          </p:txBody>
        </p:sp>
      </p:grpSp>
    </p:spTree>
    <p:extLst>
      <p:ext uri="{BB962C8B-B14F-4D97-AF65-F5344CB8AC3E}">
        <p14:creationId xmlns:p14="http://schemas.microsoft.com/office/powerpoint/2010/main" val="2890620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00" y="1791627"/>
            <a:ext cx="8222366" cy="2950062"/>
          </a:xfrm>
        </p:spPr>
        <p:txBody>
          <a:bodyPr>
            <a:normAutofit/>
          </a:bodyPr>
          <a:lstStyle/>
          <a:p>
            <a:pPr algn="ctr"/>
            <a:r>
              <a:rPr lang="en-US" b="1" dirty="0" smtClean="0"/>
              <a:t>WHAT IS VACUUM &amp; MODIFIED ATMOSPHERE PACKING?</a:t>
            </a:r>
            <a:endParaRPr lang="en-US" b="1" dirty="0"/>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132016258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1584099"/>
            <a:ext cx="9144000" cy="928687"/>
          </a:xfrm>
        </p:spPr>
        <p:txBody>
          <a:bodyPr>
            <a:normAutofit fontScale="90000"/>
          </a:bodyPr>
          <a:lstStyle/>
          <a:p>
            <a:pPr algn="ctr" eaLnBrk="1" hangingPunct="1"/>
            <a:r>
              <a:rPr lang="en-GB" sz="4000" dirty="0" smtClean="0">
                <a:latin typeface="Arial" charset="0"/>
              </a:rPr>
              <a:t>Hazard ID. Which </a:t>
            </a:r>
            <a:r>
              <a:rPr lang="en-GB" sz="4000" dirty="0">
                <a:latin typeface="Arial" charset="0"/>
              </a:rPr>
              <a:t>microbes are of </a:t>
            </a:r>
            <a:r>
              <a:rPr lang="en-GB" sz="4000" dirty="0" smtClean="0">
                <a:latin typeface="Arial" charset="0"/>
              </a:rPr>
              <a:t>concern (reasonably likely to occur)?</a:t>
            </a:r>
            <a:endParaRPr lang="en-GB" sz="4000" dirty="0">
              <a:latin typeface="Arial" charset="0"/>
            </a:endParaRPr>
          </a:p>
        </p:txBody>
      </p:sp>
      <p:sp>
        <p:nvSpPr>
          <p:cNvPr id="7171" name="Content Placeholder 2"/>
          <p:cNvSpPr>
            <a:spLocks noGrp="1"/>
          </p:cNvSpPr>
          <p:nvPr>
            <p:ph idx="1"/>
          </p:nvPr>
        </p:nvSpPr>
        <p:spPr>
          <a:xfrm>
            <a:off x="0" y="2626632"/>
            <a:ext cx="6516688" cy="3524250"/>
          </a:xfrm>
        </p:spPr>
        <p:txBody>
          <a:bodyPr/>
          <a:lstStyle/>
          <a:p>
            <a:pPr eaLnBrk="1" hangingPunct="1"/>
            <a:r>
              <a:rPr lang="en-GB" dirty="0">
                <a:latin typeface="Arial" charset="0"/>
              </a:rPr>
              <a:t>Viruses:</a:t>
            </a:r>
          </a:p>
          <a:p>
            <a:pPr lvl="1" eaLnBrk="1" hangingPunct="1"/>
            <a:r>
              <a:rPr lang="en-GB" dirty="0">
                <a:latin typeface="Arial" charset="0"/>
                <a:cs typeface="Arial" charset="0"/>
              </a:rPr>
              <a:t>Will not grow in food, may be transmitted via </a:t>
            </a:r>
            <a:r>
              <a:rPr lang="en-GB" dirty="0" smtClean="0">
                <a:latin typeface="Arial" charset="0"/>
                <a:cs typeface="Arial" charset="0"/>
              </a:rPr>
              <a:t>VP/MAP </a:t>
            </a:r>
            <a:r>
              <a:rPr lang="en-GB" dirty="0">
                <a:latin typeface="Arial" charset="0"/>
                <a:cs typeface="Arial" charset="0"/>
              </a:rPr>
              <a:t>foods </a:t>
            </a:r>
            <a:r>
              <a:rPr lang="en-GB" dirty="0" smtClean="0">
                <a:latin typeface="Arial" charset="0"/>
                <a:cs typeface="Arial" charset="0"/>
              </a:rPr>
              <a:t>as per other foods</a:t>
            </a:r>
          </a:p>
          <a:p>
            <a:pPr marL="457200" lvl="1" indent="0" eaLnBrk="1" hangingPunct="1">
              <a:buNone/>
            </a:pPr>
            <a:endParaRPr lang="en-GB" dirty="0">
              <a:latin typeface="Arial" charset="0"/>
              <a:cs typeface="Arial" charset="0"/>
            </a:endParaRPr>
          </a:p>
          <a:p>
            <a:pPr eaLnBrk="1" hangingPunct="1"/>
            <a:r>
              <a:rPr lang="en-GB" dirty="0" smtClean="0">
                <a:latin typeface="Arial" charset="0"/>
              </a:rPr>
              <a:t>Yeasts and Bacteria:</a:t>
            </a:r>
            <a:endParaRPr lang="en-GB" dirty="0">
              <a:latin typeface="Arial" charset="0"/>
            </a:endParaRPr>
          </a:p>
          <a:p>
            <a:pPr lvl="1" eaLnBrk="1" hangingPunct="1"/>
            <a:r>
              <a:rPr lang="en-GB" dirty="0">
                <a:latin typeface="Arial" charset="0"/>
                <a:cs typeface="Arial" charset="0"/>
              </a:rPr>
              <a:t>Yeasts </a:t>
            </a:r>
            <a:r>
              <a:rPr lang="en-GB" dirty="0" smtClean="0">
                <a:latin typeface="Arial" charset="0"/>
                <a:cs typeface="Arial" charset="0"/>
              </a:rPr>
              <a:t>can </a:t>
            </a:r>
            <a:r>
              <a:rPr lang="en-GB" dirty="0">
                <a:latin typeface="Arial" charset="0"/>
                <a:cs typeface="Arial" charset="0"/>
              </a:rPr>
              <a:t>cause spoilage</a:t>
            </a:r>
            <a:r>
              <a:rPr lang="en-GB" dirty="0" smtClean="0">
                <a:latin typeface="Arial" charset="0"/>
                <a:cs typeface="Arial" charset="0"/>
              </a:rPr>
              <a:t>.</a:t>
            </a:r>
            <a:endParaRPr lang="en-GB" b="1" dirty="0">
              <a:solidFill>
                <a:srgbClr val="FF0000"/>
              </a:solidFill>
              <a:latin typeface="Arial" charset="0"/>
            </a:endParaRPr>
          </a:p>
          <a:p>
            <a:pPr lvl="1" eaLnBrk="1" hangingPunct="1"/>
            <a:r>
              <a:rPr lang="en-GB" b="1" dirty="0">
                <a:solidFill>
                  <a:srgbClr val="FF0000"/>
                </a:solidFill>
                <a:latin typeface="Arial" charset="0"/>
                <a:cs typeface="Arial" charset="0"/>
              </a:rPr>
              <a:t>Bacteria cause the majority of food poisoning and food spoilage in </a:t>
            </a:r>
            <a:r>
              <a:rPr lang="en-GB" b="1" dirty="0" smtClean="0">
                <a:solidFill>
                  <a:srgbClr val="FF0000"/>
                </a:solidFill>
                <a:latin typeface="Arial" charset="0"/>
                <a:cs typeface="Arial" charset="0"/>
              </a:rPr>
              <a:t>VP/MAP.</a:t>
            </a:r>
            <a:endParaRPr lang="en-GB" b="1" dirty="0">
              <a:solidFill>
                <a:srgbClr val="FF0000"/>
              </a:solidFill>
              <a:latin typeface="Arial" charset="0"/>
              <a:cs typeface="Arial" charset="0"/>
            </a:endParaRPr>
          </a:p>
        </p:txBody>
      </p:sp>
      <p:pic>
        <p:nvPicPr>
          <p:cNvPr id="7172" name="Picture 3" descr="Ill du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2184" y="2661784"/>
            <a:ext cx="2303463"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72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20927" y="1368198"/>
            <a:ext cx="7669212" cy="928687"/>
          </a:xfrm>
        </p:spPr>
        <p:txBody>
          <a:bodyPr/>
          <a:lstStyle/>
          <a:p>
            <a:pPr eaLnBrk="1" hangingPunct="1"/>
            <a:r>
              <a:rPr lang="en-GB" dirty="0" smtClean="0">
                <a:latin typeface="Arial" charset="0"/>
              </a:rPr>
              <a:t>Focus on Bacteria.</a:t>
            </a:r>
            <a:r>
              <a:rPr lang="en-GB" dirty="0">
                <a:latin typeface="Arial" charset="0"/>
              </a:rPr>
              <a:t>...</a:t>
            </a:r>
          </a:p>
        </p:txBody>
      </p:sp>
      <p:sp>
        <p:nvSpPr>
          <p:cNvPr id="8196" name="Oval 3"/>
          <p:cNvSpPr>
            <a:spLocks noChangeArrowheads="1"/>
          </p:cNvSpPr>
          <p:nvPr/>
        </p:nvSpPr>
        <p:spPr bwMode="auto">
          <a:xfrm>
            <a:off x="2051050" y="2420938"/>
            <a:ext cx="3600450" cy="3284537"/>
          </a:xfrm>
          <a:prstGeom prst="ellipse">
            <a:avLst/>
          </a:prstGeom>
          <a:solidFill>
            <a:srgbClr val="00B0F0">
              <a:alpha val="50195"/>
            </a:srgbClr>
          </a:solidFill>
          <a:ln w="9525">
            <a:solidFill>
              <a:schemeClr val="tx1"/>
            </a:solidFill>
            <a:round/>
            <a:headEnd/>
            <a:tailEnd/>
          </a:ln>
        </p:spPr>
        <p:txBody>
          <a:bodyPr/>
          <a:lstStyle/>
          <a:p>
            <a:pPr eaLnBrk="0" hangingPunct="0"/>
            <a:endParaRPr lang="en-US" sz="2400">
              <a:latin typeface="Times New Roman" charset="0"/>
            </a:endParaRPr>
          </a:p>
        </p:txBody>
      </p:sp>
      <p:sp>
        <p:nvSpPr>
          <p:cNvPr id="8197" name="Oval 5"/>
          <p:cNvSpPr>
            <a:spLocks noChangeArrowheads="1"/>
          </p:cNvSpPr>
          <p:nvPr/>
        </p:nvSpPr>
        <p:spPr bwMode="auto">
          <a:xfrm>
            <a:off x="3708400" y="2420938"/>
            <a:ext cx="3600450" cy="3284537"/>
          </a:xfrm>
          <a:prstGeom prst="ellipse">
            <a:avLst/>
          </a:prstGeom>
          <a:solidFill>
            <a:srgbClr val="FFC000">
              <a:alpha val="50195"/>
            </a:srgbClr>
          </a:solidFill>
          <a:ln w="9525">
            <a:solidFill>
              <a:schemeClr val="tx1"/>
            </a:solidFill>
            <a:round/>
            <a:headEnd/>
            <a:tailEnd/>
          </a:ln>
        </p:spPr>
        <p:txBody>
          <a:bodyPr/>
          <a:lstStyle/>
          <a:p>
            <a:pPr eaLnBrk="0" hangingPunct="0"/>
            <a:endParaRPr lang="en-US" sz="2400">
              <a:latin typeface="Times New Roman" charset="0"/>
            </a:endParaRPr>
          </a:p>
        </p:txBody>
      </p:sp>
      <p:sp>
        <p:nvSpPr>
          <p:cNvPr id="8198" name="TextBox 6"/>
          <p:cNvSpPr txBox="1">
            <a:spLocks noChangeArrowheads="1"/>
          </p:cNvSpPr>
          <p:nvPr/>
        </p:nvSpPr>
        <p:spPr bwMode="auto">
          <a:xfrm>
            <a:off x="250825" y="4941888"/>
            <a:ext cx="1944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solidFill>
                  <a:schemeClr val="accent1"/>
                </a:solidFill>
              </a:rPr>
              <a:t>Obligate </a:t>
            </a:r>
            <a:r>
              <a:rPr lang="en-GB">
                <a:solidFill>
                  <a:srgbClr val="FF0000"/>
                </a:solidFill>
              </a:rPr>
              <a:t>Aerobes </a:t>
            </a:r>
            <a:r>
              <a:rPr lang="en-GB">
                <a:solidFill>
                  <a:schemeClr val="accent1"/>
                </a:solidFill>
              </a:rPr>
              <a:t>(</a:t>
            </a:r>
            <a:r>
              <a:rPr lang="en-GB">
                <a:solidFill>
                  <a:srgbClr val="FF0000"/>
                </a:solidFill>
              </a:rPr>
              <a:t>Require O</a:t>
            </a:r>
            <a:r>
              <a:rPr lang="en-GB" baseline="-25000">
                <a:solidFill>
                  <a:srgbClr val="FF0000"/>
                </a:solidFill>
              </a:rPr>
              <a:t>2</a:t>
            </a:r>
            <a:r>
              <a:rPr lang="en-GB">
                <a:solidFill>
                  <a:schemeClr val="accent1"/>
                </a:solidFill>
              </a:rPr>
              <a:t>)</a:t>
            </a:r>
          </a:p>
        </p:txBody>
      </p:sp>
      <p:sp>
        <p:nvSpPr>
          <p:cNvPr id="8199" name="TextBox 7"/>
          <p:cNvSpPr txBox="1">
            <a:spLocks noChangeArrowheads="1"/>
          </p:cNvSpPr>
          <p:nvPr/>
        </p:nvSpPr>
        <p:spPr bwMode="auto">
          <a:xfrm>
            <a:off x="6335713" y="5373688"/>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solidFill>
                  <a:schemeClr val="accent1"/>
                </a:solidFill>
              </a:rPr>
              <a:t>Obligate </a:t>
            </a:r>
            <a:r>
              <a:rPr lang="en-GB">
                <a:solidFill>
                  <a:srgbClr val="FF0000"/>
                </a:solidFill>
              </a:rPr>
              <a:t>Anaerobes</a:t>
            </a:r>
            <a:r>
              <a:rPr lang="en-GB">
                <a:solidFill>
                  <a:schemeClr val="accent1"/>
                </a:solidFill>
              </a:rPr>
              <a:t> </a:t>
            </a:r>
          </a:p>
          <a:p>
            <a:pPr eaLnBrk="1" hangingPunct="1"/>
            <a:r>
              <a:rPr lang="en-GB">
                <a:solidFill>
                  <a:schemeClr val="accent1"/>
                </a:solidFill>
              </a:rPr>
              <a:t>(Require </a:t>
            </a:r>
            <a:r>
              <a:rPr lang="en-GB">
                <a:solidFill>
                  <a:srgbClr val="FF0000"/>
                </a:solidFill>
              </a:rPr>
              <a:t>Absence of O</a:t>
            </a:r>
            <a:r>
              <a:rPr lang="en-GB" baseline="-25000">
                <a:solidFill>
                  <a:srgbClr val="FF0000"/>
                </a:solidFill>
              </a:rPr>
              <a:t>2</a:t>
            </a:r>
            <a:r>
              <a:rPr lang="en-GB">
                <a:solidFill>
                  <a:schemeClr val="accent1"/>
                </a:solidFill>
              </a:rPr>
              <a:t>) </a:t>
            </a:r>
          </a:p>
        </p:txBody>
      </p:sp>
      <p:sp>
        <p:nvSpPr>
          <p:cNvPr id="8200" name="TextBox 8"/>
          <p:cNvSpPr txBox="1">
            <a:spLocks noChangeArrowheads="1"/>
          </p:cNvSpPr>
          <p:nvPr/>
        </p:nvSpPr>
        <p:spPr bwMode="auto">
          <a:xfrm>
            <a:off x="2484438" y="6211888"/>
            <a:ext cx="403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solidFill>
                  <a:srgbClr val="FF0000"/>
                </a:solidFill>
              </a:rPr>
              <a:t>Facultative </a:t>
            </a:r>
            <a:r>
              <a:rPr lang="en-GB">
                <a:solidFill>
                  <a:schemeClr val="accent1"/>
                </a:solidFill>
              </a:rPr>
              <a:t>Anaerobes (can grow in </a:t>
            </a:r>
            <a:r>
              <a:rPr lang="en-GB">
                <a:solidFill>
                  <a:srgbClr val="FF0000"/>
                </a:solidFill>
              </a:rPr>
              <a:t>presence or absence of O</a:t>
            </a:r>
            <a:r>
              <a:rPr lang="en-GB" baseline="-25000">
                <a:solidFill>
                  <a:srgbClr val="FF0000"/>
                </a:solidFill>
              </a:rPr>
              <a:t>2</a:t>
            </a:r>
            <a:r>
              <a:rPr lang="en-GB">
                <a:solidFill>
                  <a:schemeClr val="accent1"/>
                </a:solidFill>
              </a:rPr>
              <a:t>)</a:t>
            </a:r>
          </a:p>
        </p:txBody>
      </p:sp>
      <p:cxnSp>
        <p:nvCxnSpPr>
          <p:cNvPr id="8201" name="Straight Connector 10"/>
          <p:cNvCxnSpPr>
            <a:cxnSpLocks noChangeShapeType="1"/>
            <a:stCxn id="8198" idx="0"/>
          </p:cNvCxnSpPr>
          <p:nvPr/>
        </p:nvCxnSpPr>
        <p:spPr bwMode="auto">
          <a:xfrm rot="5400000" flipH="1" flipV="1">
            <a:off x="1673225" y="3411538"/>
            <a:ext cx="1081088" cy="1979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202" name="Straight Connector 12"/>
          <p:cNvCxnSpPr>
            <a:cxnSpLocks noChangeShapeType="1"/>
            <a:stCxn id="8200" idx="0"/>
          </p:cNvCxnSpPr>
          <p:nvPr/>
        </p:nvCxnSpPr>
        <p:spPr bwMode="auto">
          <a:xfrm rot="5400000" flipH="1" flipV="1">
            <a:off x="3468688" y="5037138"/>
            <a:ext cx="2206625"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203" name="Straight Connector 15"/>
          <p:cNvCxnSpPr>
            <a:cxnSpLocks noChangeShapeType="1"/>
            <a:stCxn id="8199" idx="0"/>
          </p:cNvCxnSpPr>
          <p:nvPr/>
        </p:nvCxnSpPr>
        <p:spPr bwMode="auto">
          <a:xfrm rot="16200000" flipV="1">
            <a:off x="6334919" y="3969544"/>
            <a:ext cx="1512888"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4041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07572" y="1505857"/>
            <a:ext cx="7620000" cy="761999"/>
          </a:xfrm>
        </p:spPr>
        <p:txBody>
          <a:bodyPr>
            <a:normAutofit fontScale="90000"/>
          </a:bodyPr>
          <a:lstStyle/>
          <a:p>
            <a:r>
              <a:rPr lang="en-GB" sz="3200" dirty="0">
                <a:latin typeface="Arial" charset="0"/>
              </a:rPr>
              <a:t>O</a:t>
            </a:r>
            <a:r>
              <a:rPr lang="en-GB" sz="3200" dirty="0" smtClean="0">
                <a:latin typeface="Arial" charset="0"/>
              </a:rPr>
              <a:t>rganisms that </a:t>
            </a:r>
            <a:r>
              <a:rPr lang="en-GB" sz="3200" dirty="0">
                <a:latin typeface="Arial" charset="0"/>
              </a:rPr>
              <a:t>grow in low </a:t>
            </a:r>
            <a:r>
              <a:rPr lang="en-GB" sz="3200" dirty="0" smtClean="0">
                <a:latin typeface="Arial" charset="0"/>
              </a:rPr>
              <a:t>O</a:t>
            </a:r>
            <a:r>
              <a:rPr lang="en-GB" sz="3200" baseline="-25000" dirty="0" smtClean="0">
                <a:latin typeface="Arial" charset="0"/>
              </a:rPr>
              <a:t>2</a:t>
            </a:r>
            <a:r>
              <a:rPr lang="en-GB" sz="3200" dirty="0" smtClean="0">
                <a:latin typeface="Arial" charset="0"/>
              </a:rPr>
              <a:t> environment </a:t>
            </a:r>
            <a:r>
              <a:rPr lang="en-GB" sz="3200" dirty="0">
                <a:latin typeface="Arial" charset="0"/>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5706333"/>
              </p:ext>
            </p:extLst>
          </p:nvPr>
        </p:nvGraphicFramePr>
        <p:xfrm>
          <a:off x="503464" y="2330822"/>
          <a:ext cx="7670800" cy="4413241"/>
        </p:xfrm>
        <a:graphic>
          <a:graphicData uri="http://schemas.openxmlformats.org/drawingml/2006/table">
            <a:tbl>
              <a:tblPr firstRow="1" bandRow="1">
                <a:tableStyleId>{2A488322-F2BA-4B5B-9748-0D474271808F}</a:tableStyleId>
              </a:tblPr>
              <a:tblGrid>
                <a:gridCol w="3754771"/>
                <a:gridCol w="3916029"/>
              </a:tblGrid>
              <a:tr h="396734">
                <a:tc>
                  <a:txBody>
                    <a:bodyPr/>
                    <a:lstStyle/>
                    <a:p>
                      <a:pPr algn="ctr"/>
                      <a:r>
                        <a:rPr lang="en-GB" sz="1800" dirty="0" smtClean="0">
                          <a:latin typeface="Arial"/>
                        </a:rPr>
                        <a:t>Pathogens</a:t>
                      </a:r>
                      <a:endParaRPr lang="en-GB" sz="1800" dirty="0">
                        <a:latin typeface="Arial"/>
                      </a:endParaRPr>
                    </a:p>
                  </a:txBody>
                  <a:tcPr marT="45713" marB="45713"/>
                </a:tc>
                <a:tc>
                  <a:txBody>
                    <a:bodyPr/>
                    <a:lstStyle/>
                    <a:p>
                      <a:pPr algn="ctr"/>
                      <a:r>
                        <a:rPr lang="en-GB" sz="1800" dirty="0" smtClean="0">
                          <a:latin typeface="Arial"/>
                        </a:rPr>
                        <a:t>Spoilage</a:t>
                      </a:r>
                      <a:endParaRPr lang="en-GB" sz="1800" dirty="0">
                        <a:latin typeface="Arial"/>
                      </a:endParaRPr>
                    </a:p>
                  </a:txBody>
                  <a:tcPr marT="45713" marB="45713"/>
                </a:tc>
              </a:tr>
              <a:tr h="402197">
                <a:tc>
                  <a:txBody>
                    <a:bodyPr/>
                    <a:lstStyle/>
                    <a:p>
                      <a:pPr algn="ctr"/>
                      <a:r>
                        <a:rPr lang="en-GB" sz="1800" dirty="0" smtClean="0">
                          <a:latin typeface="Arial"/>
                        </a:rPr>
                        <a:t>Clostridium</a:t>
                      </a:r>
                      <a:r>
                        <a:rPr lang="en-GB" sz="1800" baseline="0" dirty="0" smtClean="0">
                          <a:latin typeface="Arial"/>
                        </a:rPr>
                        <a:t> </a:t>
                      </a:r>
                      <a:r>
                        <a:rPr lang="en-GB" sz="1800" baseline="0" dirty="0" err="1" smtClean="0">
                          <a:latin typeface="Arial"/>
                        </a:rPr>
                        <a:t>botulinum</a:t>
                      </a:r>
                      <a:endParaRPr lang="en-GB" sz="1800" i="1" dirty="0">
                        <a:latin typeface="Arial"/>
                      </a:endParaRPr>
                    </a:p>
                  </a:txBody>
                  <a:tcPr marT="45713" marB="45713"/>
                </a:tc>
                <a:tc>
                  <a:txBody>
                    <a:bodyPr/>
                    <a:lstStyle/>
                    <a:p>
                      <a:pPr algn="ctr"/>
                      <a:r>
                        <a:rPr lang="en-GB" sz="1800" dirty="0" smtClean="0">
                          <a:latin typeface="Arial"/>
                        </a:rPr>
                        <a:t>Lactic Acid Bacteria</a:t>
                      </a:r>
                      <a:endParaRPr lang="en-GB" sz="1800" dirty="0">
                        <a:latin typeface="Arial"/>
                      </a:endParaRPr>
                    </a:p>
                  </a:txBody>
                  <a:tcPr marT="45713" marB="45713"/>
                </a:tc>
              </a:tr>
              <a:tr h="402197">
                <a:tc>
                  <a:txBody>
                    <a:bodyPr/>
                    <a:lstStyle/>
                    <a:p>
                      <a:pPr algn="ctr"/>
                      <a:r>
                        <a:rPr lang="en-GB" sz="1800" dirty="0" smtClean="0">
                          <a:latin typeface="Arial"/>
                        </a:rPr>
                        <a:t>Staphylococcus </a:t>
                      </a:r>
                      <a:r>
                        <a:rPr lang="en-GB" sz="1800" dirty="0" err="1" smtClean="0">
                          <a:latin typeface="Arial"/>
                        </a:rPr>
                        <a:t>aureus</a:t>
                      </a:r>
                      <a:endParaRPr lang="en-GB" sz="1800" i="1" dirty="0">
                        <a:latin typeface="Arial"/>
                      </a:endParaRPr>
                    </a:p>
                  </a:txBody>
                  <a:tcPr marT="45713" marB="45713"/>
                </a:tc>
                <a:tc>
                  <a:txBody>
                    <a:bodyPr/>
                    <a:lstStyle/>
                    <a:p>
                      <a:pPr algn="ctr"/>
                      <a:r>
                        <a:rPr lang="en-GB" sz="1800" dirty="0" err="1" smtClean="0">
                          <a:latin typeface="Arial"/>
                        </a:rPr>
                        <a:t>Enterobacteriaceae</a:t>
                      </a:r>
                      <a:endParaRPr lang="en-GB" sz="1800" dirty="0">
                        <a:latin typeface="Arial"/>
                      </a:endParaRPr>
                    </a:p>
                  </a:txBody>
                  <a:tcPr marT="45713" marB="45713"/>
                </a:tc>
              </a:tr>
              <a:tr h="402197">
                <a:tc>
                  <a:txBody>
                    <a:bodyPr/>
                    <a:lstStyle/>
                    <a:p>
                      <a:pPr algn="ctr"/>
                      <a:r>
                        <a:rPr lang="en-GB" sz="1800" dirty="0" smtClean="0">
                          <a:latin typeface="Arial"/>
                        </a:rPr>
                        <a:t>Salmonella </a:t>
                      </a:r>
                      <a:endParaRPr lang="en-GB" sz="1800" i="1" dirty="0">
                        <a:latin typeface="Arial"/>
                      </a:endParaRPr>
                    </a:p>
                  </a:txBody>
                  <a:tcPr marT="45713" marB="45713"/>
                </a:tc>
                <a:tc>
                  <a:txBody>
                    <a:bodyPr/>
                    <a:lstStyle/>
                    <a:p>
                      <a:pPr algn="ctr"/>
                      <a:r>
                        <a:rPr lang="en-GB" sz="1800" dirty="0" smtClean="0">
                          <a:latin typeface="Arial"/>
                        </a:rPr>
                        <a:t>Yeasts</a:t>
                      </a:r>
                      <a:endParaRPr lang="en-GB" sz="1800" dirty="0">
                        <a:latin typeface="Arial"/>
                      </a:endParaRPr>
                    </a:p>
                  </a:txBody>
                  <a:tcPr marT="45713" marB="45713"/>
                </a:tc>
              </a:tr>
              <a:tr h="402197">
                <a:tc>
                  <a:txBody>
                    <a:bodyPr/>
                    <a:lstStyle/>
                    <a:p>
                      <a:pPr algn="ctr"/>
                      <a:r>
                        <a:rPr lang="en-GB" sz="1800" dirty="0" smtClean="0">
                          <a:latin typeface="Arial"/>
                        </a:rPr>
                        <a:t>Bacillus cereus</a:t>
                      </a:r>
                      <a:endParaRPr lang="en-GB" sz="1800" i="1" dirty="0">
                        <a:latin typeface="Arial"/>
                      </a:endParaRPr>
                    </a:p>
                  </a:txBody>
                  <a:tcPr marT="45713" marB="45713"/>
                </a:tc>
                <a:tc>
                  <a:txBody>
                    <a:bodyPr/>
                    <a:lstStyle/>
                    <a:p>
                      <a:pPr algn="ctr"/>
                      <a:endParaRPr lang="en-GB" sz="1800" dirty="0">
                        <a:latin typeface="Arial"/>
                      </a:endParaRPr>
                    </a:p>
                  </a:txBody>
                  <a:tcPr marT="45713" marB="45713"/>
                </a:tc>
              </a:tr>
              <a:tr h="402197">
                <a:tc>
                  <a:txBody>
                    <a:bodyPr/>
                    <a:lstStyle/>
                    <a:p>
                      <a:pPr algn="ctr"/>
                      <a:r>
                        <a:rPr lang="en-GB" sz="1800" dirty="0" err="1" smtClean="0">
                          <a:latin typeface="Arial"/>
                        </a:rPr>
                        <a:t>Listeria</a:t>
                      </a:r>
                      <a:r>
                        <a:rPr lang="en-GB" sz="1800" dirty="0" smtClean="0">
                          <a:latin typeface="Arial"/>
                        </a:rPr>
                        <a:t> </a:t>
                      </a:r>
                      <a:r>
                        <a:rPr lang="en-GB" sz="1800" dirty="0" err="1" smtClean="0">
                          <a:latin typeface="Arial"/>
                        </a:rPr>
                        <a:t>monocytogenes</a:t>
                      </a:r>
                      <a:endParaRPr lang="en-GB" sz="1800" i="1" dirty="0">
                        <a:latin typeface="Arial"/>
                      </a:endParaRPr>
                    </a:p>
                  </a:txBody>
                  <a:tcPr marT="45713" marB="45713"/>
                </a:tc>
                <a:tc>
                  <a:txBody>
                    <a:bodyPr/>
                    <a:lstStyle/>
                    <a:p>
                      <a:pPr algn="ctr"/>
                      <a:endParaRPr lang="en-GB" sz="1800" dirty="0">
                        <a:latin typeface="Arial"/>
                      </a:endParaRPr>
                    </a:p>
                  </a:txBody>
                  <a:tcPr marT="45713" marB="45713"/>
                </a:tc>
              </a:tr>
              <a:tr h="402197">
                <a:tc>
                  <a:txBody>
                    <a:bodyPr/>
                    <a:lstStyle/>
                    <a:p>
                      <a:pPr algn="ctr"/>
                      <a:r>
                        <a:rPr lang="en-GB" sz="1800" dirty="0" smtClean="0">
                          <a:latin typeface="Arial"/>
                        </a:rPr>
                        <a:t>Escherichia</a:t>
                      </a:r>
                      <a:r>
                        <a:rPr lang="en-GB" sz="1800" baseline="0" dirty="0" smtClean="0">
                          <a:latin typeface="Arial"/>
                        </a:rPr>
                        <a:t> coli</a:t>
                      </a:r>
                      <a:endParaRPr lang="en-GB" sz="1800" i="1" dirty="0">
                        <a:latin typeface="Arial"/>
                      </a:endParaRPr>
                    </a:p>
                  </a:txBody>
                  <a:tcPr marT="45713" marB="45713"/>
                </a:tc>
                <a:tc>
                  <a:txBody>
                    <a:bodyPr/>
                    <a:lstStyle/>
                    <a:p>
                      <a:pPr algn="ctr"/>
                      <a:endParaRPr lang="en-GB" sz="1800" dirty="0">
                        <a:latin typeface="Arial"/>
                      </a:endParaRPr>
                    </a:p>
                  </a:txBody>
                  <a:tcPr marT="45713" marB="45713"/>
                </a:tc>
              </a:tr>
              <a:tr h="396734">
                <a:tc>
                  <a:txBody>
                    <a:bodyPr/>
                    <a:lstStyle/>
                    <a:p>
                      <a:pPr algn="ctr"/>
                      <a:r>
                        <a:rPr lang="en-GB" sz="1800" dirty="0" smtClean="0">
                          <a:latin typeface="Arial"/>
                        </a:rPr>
                        <a:t>Clostridium </a:t>
                      </a:r>
                      <a:r>
                        <a:rPr lang="en-GB" sz="1800" dirty="0" err="1" smtClean="0">
                          <a:latin typeface="Arial"/>
                        </a:rPr>
                        <a:t>perfringens</a:t>
                      </a:r>
                      <a:endParaRPr lang="en-GB" sz="1800" i="1" dirty="0">
                        <a:latin typeface="Arial"/>
                      </a:endParaRPr>
                    </a:p>
                  </a:txBody>
                  <a:tcPr marT="45713" marB="45713"/>
                </a:tc>
                <a:tc>
                  <a:txBody>
                    <a:bodyPr/>
                    <a:lstStyle/>
                    <a:p>
                      <a:pPr algn="ctr"/>
                      <a:endParaRPr lang="en-GB" sz="1800" dirty="0">
                        <a:latin typeface="Arial"/>
                      </a:endParaRPr>
                    </a:p>
                  </a:txBody>
                  <a:tcPr marT="45713" marB="45713"/>
                </a:tc>
              </a:tr>
              <a:tr h="402197">
                <a:tc>
                  <a:txBody>
                    <a:bodyPr/>
                    <a:lstStyle/>
                    <a:p>
                      <a:pPr algn="ctr"/>
                      <a:r>
                        <a:rPr lang="en-GB" sz="1800" dirty="0" err="1" smtClean="0">
                          <a:latin typeface="Arial"/>
                        </a:rPr>
                        <a:t>Vibrio</a:t>
                      </a:r>
                      <a:r>
                        <a:rPr lang="en-GB" sz="1800" dirty="0" smtClean="0">
                          <a:latin typeface="Arial"/>
                        </a:rPr>
                        <a:t> </a:t>
                      </a:r>
                      <a:r>
                        <a:rPr lang="en-GB" sz="1800" dirty="0" err="1" smtClean="0">
                          <a:latin typeface="Arial"/>
                        </a:rPr>
                        <a:t>parahaemolyticus</a:t>
                      </a:r>
                      <a:endParaRPr lang="en-GB" sz="1800" i="1" dirty="0">
                        <a:latin typeface="Arial"/>
                      </a:endParaRPr>
                    </a:p>
                  </a:txBody>
                  <a:tcPr marT="45713" marB="45713"/>
                </a:tc>
                <a:tc>
                  <a:txBody>
                    <a:bodyPr/>
                    <a:lstStyle/>
                    <a:p>
                      <a:pPr algn="ctr"/>
                      <a:endParaRPr lang="en-GB" sz="1800" dirty="0">
                        <a:latin typeface="Arial"/>
                      </a:endParaRPr>
                    </a:p>
                  </a:txBody>
                  <a:tcPr marT="45713" marB="45713"/>
                </a:tc>
              </a:tr>
              <a:tr h="402197">
                <a:tc>
                  <a:txBody>
                    <a:bodyPr/>
                    <a:lstStyle/>
                    <a:p>
                      <a:pPr algn="ctr"/>
                      <a:r>
                        <a:rPr lang="en-GB" sz="1800" dirty="0" err="1" smtClean="0">
                          <a:latin typeface="Arial"/>
                        </a:rPr>
                        <a:t>Yersinia</a:t>
                      </a:r>
                      <a:r>
                        <a:rPr lang="en-GB" sz="1800" dirty="0" smtClean="0">
                          <a:latin typeface="Arial"/>
                        </a:rPr>
                        <a:t> </a:t>
                      </a:r>
                      <a:r>
                        <a:rPr lang="en-GB" sz="1800" dirty="0" err="1" smtClean="0">
                          <a:latin typeface="Arial"/>
                        </a:rPr>
                        <a:t>enterocolitica</a:t>
                      </a:r>
                      <a:endParaRPr lang="en-GB" sz="1800" i="1" dirty="0">
                        <a:latin typeface="Arial"/>
                      </a:endParaRPr>
                    </a:p>
                  </a:txBody>
                  <a:tcPr marT="45713" marB="45713"/>
                </a:tc>
                <a:tc>
                  <a:txBody>
                    <a:bodyPr/>
                    <a:lstStyle/>
                    <a:p>
                      <a:pPr algn="ctr"/>
                      <a:endParaRPr lang="en-GB" sz="1800" dirty="0">
                        <a:latin typeface="Arial"/>
                      </a:endParaRPr>
                    </a:p>
                  </a:txBody>
                  <a:tcPr marT="45713" marB="45713"/>
                </a:tc>
              </a:tr>
              <a:tr h="402197">
                <a:tc>
                  <a:txBody>
                    <a:bodyPr/>
                    <a:lstStyle/>
                    <a:p>
                      <a:pPr algn="ctr"/>
                      <a:r>
                        <a:rPr lang="en-GB" sz="1800" dirty="0" err="1" smtClean="0">
                          <a:latin typeface="Arial"/>
                        </a:rPr>
                        <a:t>Aeromonas</a:t>
                      </a:r>
                      <a:r>
                        <a:rPr lang="en-GB" sz="1800" dirty="0" smtClean="0">
                          <a:latin typeface="Arial"/>
                        </a:rPr>
                        <a:t> </a:t>
                      </a:r>
                      <a:r>
                        <a:rPr lang="en-GB" sz="1800" dirty="0" err="1" smtClean="0">
                          <a:latin typeface="Arial"/>
                        </a:rPr>
                        <a:t>hydrophila</a:t>
                      </a:r>
                      <a:endParaRPr lang="en-GB" sz="1800" i="1" dirty="0">
                        <a:latin typeface="Arial"/>
                      </a:endParaRPr>
                    </a:p>
                  </a:txBody>
                  <a:tcPr marT="45713" marB="45713"/>
                </a:tc>
                <a:tc>
                  <a:txBody>
                    <a:bodyPr/>
                    <a:lstStyle/>
                    <a:p>
                      <a:pPr algn="ctr"/>
                      <a:endParaRPr lang="en-GB" sz="1800" dirty="0">
                        <a:latin typeface="Arial"/>
                      </a:endParaRPr>
                    </a:p>
                  </a:txBody>
                  <a:tcPr marT="45713" marB="45713"/>
                </a:tc>
              </a:tr>
            </a:tbl>
          </a:graphicData>
        </a:graphic>
      </p:graphicFrame>
    </p:spTree>
    <p:extLst>
      <p:ext uri="{BB962C8B-B14F-4D97-AF65-F5344CB8AC3E}">
        <p14:creationId xmlns:p14="http://schemas.microsoft.com/office/powerpoint/2010/main" val="2816512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68500" y="1482644"/>
            <a:ext cx="8315098" cy="928688"/>
          </a:xfrm>
        </p:spPr>
        <p:txBody>
          <a:bodyPr>
            <a:noAutofit/>
          </a:bodyPr>
          <a:lstStyle/>
          <a:p>
            <a:pPr eaLnBrk="1" hangingPunct="1"/>
            <a:r>
              <a:rPr lang="en-GB" sz="3200" dirty="0" smtClean="0">
                <a:latin typeface="Arial" charset="0"/>
              </a:rPr>
              <a:t>Pathogens/Food combinations of </a:t>
            </a:r>
            <a:r>
              <a:rPr lang="en-GB" sz="3200" dirty="0">
                <a:latin typeface="Arial" charset="0"/>
              </a:rPr>
              <a:t>particular </a:t>
            </a:r>
            <a:r>
              <a:rPr lang="en-GB" sz="3200" dirty="0" smtClean="0">
                <a:latin typeface="Arial" charset="0"/>
              </a:rPr>
              <a:t>concern</a:t>
            </a:r>
            <a:endParaRPr lang="en-GB" sz="3200" dirty="0">
              <a:latin typeface="Arial" charset="0"/>
            </a:endParaRPr>
          </a:p>
        </p:txBody>
      </p:sp>
      <p:sp>
        <p:nvSpPr>
          <p:cNvPr id="10243" name="Content Placeholder 2"/>
          <p:cNvSpPr>
            <a:spLocks noGrp="1"/>
          </p:cNvSpPr>
          <p:nvPr>
            <p:ph idx="1"/>
          </p:nvPr>
        </p:nvSpPr>
        <p:spPr>
          <a:xfrm>
            <a:off x="687388" y="2357438"/>
            <a:ext cx="7670800" cy="3524250"/>
          </a:xfrm>
        </p:spPr>
        <p:txBody>
          <a:bodyPr/>
          <a:lstStyle/>
          <a:p>
            <a:pPr eaLnBrk="1" hangingPunct="1"/>
            <a:endParaRPr lang="en-US">
              <a:latin typeface="Arial" charset="0"/>
            </a:endParaRPr>
          </a:p>
        </p:txBody>
      </p:sp>
      <p:graphicFrame>
        <p:nvGraphicFramePr>
          <p:cNvPr id="4" name="Content Placeholder 3"/>
          <p:cNvGraphicFramePr>
            <a:graphicFrameLocks/>
          </p:cNvGraphicFramePr>
          <p:nvPr>
            <p:extLst>
              <p:ext uri="{D42A27DB-BD31-4B8C-83A1-F6EECF244321}">
                <p14:modId xmlns:p14="http://schemas.microsoft.com/office/powerpoint/2010/main" val="914832948"/>
              </p:ext>
            </p:extLst>
          </p:nvPr>
        </p:nvGraphicFramePr>
        <p:xfrm>
          <a:off x="0" y="2371952"/>
          <a:ext cx="9039411" cy="4074160"/>
        </p:xfrm>
        <a:graphic>
          <a:graphicData uri="http://schemas.openxmlformats.org/drawingml/2006/table">
            <a:tbl>
              <a:tblPr firstRow="1" bandRow="1">
                <a:tableStyleId>{2A488322-F2BA-4B5B-9748-0D474271808F}</a:tableStyleId>
              </a:tblPr>
              <a:tblGrid>
                <a:gridCol w="3189600"/>
                <a:gridCol w="5849811"/>
              </a:tblGrid>
              <a:tr h="370840">
                <a:tc>
                  <a:txBody>
                    <a:bodyPr/>
                    <a:lstStyle/>
                    <a:p>
                      <a:pPr algn="ctr"/>
                      <a:r>
                        <a:rPr lang="en-GB" dirty="0" smtClean="0">
                          <a:latin typeface="Arial"/>
                        </a:rPr>
                        <a:t>Pathogens</a:t>
                      </a:r>
                      <a:endParaRPr lang="en-GB" dirty="0">
                        <a:solidFill>
                          <a:schemeClr val="accent6">
                            <a:lumMod val="50000"/>
                          </a:schemeClr>
                        </a:solidFill>
                        <a:latin typeface="Arial"/>
                      </a:endParaRPr>
                    </a:p>
                  </a:txBody>
                  <a:tcPr marL="91432" marR="91432"/>
                </a:tc>
                <a:tc>
                  <a:txBody>
                    <a:bodyPr/>
                    <a:lstStyle/>
                    <a:p>
                      <a:pPr algn="ctr"/>
                      <a:r>
                        <a:rPr lang="en-GB" dirty="0" smtClean="0">
                          <a:latin typeface="Arial"/>
                        </a:rPr>
                        <a:t>Food Type</a:t>
                      </a:r>
                      <a:endParaRPr lang="en-GB" dirty="0">
                        <a:solidFill>
                          <a:schemeClr val="accent6">
                            <a:lumMod val="50000"/>
                          </a:schemeClr>
                        </a:solidFill>
                        <a:latin typeface="Arial"/>
                      </a:endParaRPr>
                    </a:p>
                  </a:txBody>
                  <a:tcPr marL="91432" marR="91432"/>
                </a:tc>
              </a:tr>
              <a:tr h="370840">
                <a:tc>
                  <a:txBody>
                    <a:bodyPr/>
                    <a:lstStyle/>
                    <a:p>
                      <a:pPr algn="ctr"/>
                      <a:r>
                        <a:rPr lang="en-GB" dirty="0" smtClean="0">
                          <a:latin typeface="Arial"/>
                        </a:rPr>
                        <a:t>Clostridium</a:t>
                      </a:r>
                      <a:r>
                        <a:rPr lang="en-GB" baseline="0" dirty="0" smtClean="0">
                          <a:latin typeface="Arial"/>
                        </a:rPr>
                        <a:t> </a:t>
                      </a:r>
                      <a:r>
                        <a:rPr lang="en-GB" baseline="0" dirty="0" err="1" smtClean="0">
                          <a:latin typeface="Arial"/>
                        </a:rPr>
                        <a:t>botulinum</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Chilled foods, any VP product conducive to growth.</a:t>
                      </a:r>
                      <a:endParaRPr lang="en-GB" dirty="0">
                        <a:solidFill>
                          <a:schemeClr val="accent6">
                            <a:lumMod val="50000"/>
                          </a:schemeClr>
                        </a:solidFill>
                        <a:latin typeface="Arial"/>
                      </a:endParaRPr>
                    </a:p>
                  </a:txBody>
                  <a:tcPr marL="91432" marR="91432"/>
                </a:tc>
              </a:tr>
              <a:tr h="370840">
                <a:tc>
                  <a:txBody>
                    <a:bodyPr/>
                    <a:lstStyle/>
                    <a:p>
                      <a:pPr algn="ctr"/>
                      <a:r>
                        <a:rPr lang="en-GB" dirty="0" smtClean="0">
                          <a:latin typeface="Arial"/>
                        </a:rPr>
                        <a:t>Staphylococcus </a:t>
                      </a:r>
                      <a:r>
                        <a:rPr lang="en-GB" dirty="0" err="1" smtClean="0">
                          <a:latin typeface="Arial"/>
                        </a:rPr>
                        <a:t>aureus</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Food that has been handled, low</a:t>
                      </a:r>
                      <a:r>
                        <a:rPr lang="en-GB" baseline="0" dirty="0" smtClean="0">
                          <a:latin typeface="Arial"/>
                        </a:rPr>
                        <a:t> Aw foods.</a:t>
                      </a:r>
                      <a:endParaRPr lang="en-GB" dirty="0">
                        <a:solidFill>
                          <a:schemeClr val="accent6">
                            <a:lumMod val="50000"/>
                          </a:schemeClr>
                        </a:solidFill>
                        <a:latin typeface="Arial"/>
                      </a:endParaRPr>
                    </a:p>
                  </a:txBody>
                  <a:tcPr marL="91432" marR="91432"/>
                </a:tc>
              </a:tr>
              <a:tr h="370840">
                <a:tc>
                  <a:txBody>
                    <a:bodyPr/>
                    <a:lstStyle/>
                    <a:p>
                      <a:pPr algn="ctr"/>
                      <a:r>
                        <a:rPr lang="en-GB" dirty="0" smtClean="0">
                          <a:latin typeface="Arial"/>
                        </a:rPr>
                        <a:t>Salmonella </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Most foods, particularly neutral pH / high Aw</a:t>
                      </a:r>
                      <a:endParaRPr lang="en-GB" dirty="0">
                        <a:solidFill>
                          <a:schemeClr val="accent6">
                            <a:lumMod val="50000"/>
                          </a:schemeClr>
                        </a:solidFill>
                        <a:latin typeface="Arial"/>
                      </a:endParaRPr>
                    </a:p>
                  </a:txBody>
                  <a:tcPr marL="91432" marR="91432"/>
                </a:tc>
              </a:tr>
              <a:tr h="370840">
                <a:tc>
                  <a:txBody>
                    <a:bodyPr/>
                    <a:lstStyle/>
                    <a:p>
                      <a:pPr algn="ctr"/>
                      <a:r>
                        <a:rPr lang="en-GB" dirty="0" smtClean="0">
                          <a:latin typeface="Arial"/>
                        </a:rPr>
                        <a:t>Bacillus cereus</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Starchy foods e.g. rice</a:t>
                      </a:r>
                      <a:endParaRPr lang="en-GB" dirty="0">
                        <a:solidFill>
                          <a:schemeClr val="accent6">
                            <a:lumMod val="50000"/>
                          </a:schemeClr>
                        </a:solidFill>
                        <a:latin typeface="Arial"/>
                      </a:endParaRPr>
                    </a:p>
                  </a:txBody>
                  <a:tcPr marL="91432" marR="91432"/>
                </a:tc>
              </a:tr>
              <a:tr h="370840">
                <a:tc>
                  <a:txBody>
                    <a:bodyPr/>
                    <a:lstStyle/>
                    <a:p>
                      <a:pPr algn="ctr"/>
                      <a:r>
                        <a:rPr lang="en-GB" dirty="0" err="1" smtClean="0">
                          <a:latin typeface="Arial"/>
                        </a:rPr>
                        <a:t>Listeria</a:t>
                      </a:r>
                      <a:r>
                        <a:rPr lang="en-GB" dirty="0" smtClean="0">
                          <a:latin typeface="Arial"/>
                        </a:rPr>
                        <a:t> </a:t>
                      </a:r>
                      <a:r>
                        <a:rPr lang="en-GB" dirty="0" err="1" smtClean="0">
                          <a:latin typeface="Arial"/>
                        </a:rPr>
                        <a:t>monocytogenes</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RTE Products</a:t>
                      </a:r>
                      <a:endParaRPr lang="en-GB" dirty="0">
                        <a:solidFill>
                          <a:schemeClr val="accent6">
                            <a:lumMod val="50000"/>
                          </a:schemeClr>
                        </a:solidFill>
                        <a:latin typeface="Arial"/>
                      </a:endParaRPr>
                    </a:p>
                  </a:txBody>
                  <a:tcPr marL="91432" marR="91432"/>
                </a:tc>
              </a:tr>
              <a:tr h="370840">
                <a:tc>
                  <a:txBody>
                    <a:bodyPr/>
                    <a:lstStyle/>
                    <a:p>
                      <a:pPr algn="ctr"/>
                      <a:r>
                        <a:rPr lang="en-GB" dirty="0" smtClean="0">
                          <a:latin typeface="Arial"/>
                        </a:rPr>
                        <a:t>Escherichia</a:t>
                      </a:r>
                      <a:r>
                        <a:rPr lang="en-GB" baseline="0" dirty="0" smtClean="0">
                          <a:latin typeface="Arial"/>
                        </a:rPr>
                        <a:t> coli</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Cooked meats, high fat foods, raw milk</a:t>
                      </a:r>
                      <a:endParaRPr lang="en-GB" dirty="0">
                        <a:solidFill>
                          <a:schemeClr val="accent6">
                            <a:lumMod val="50000"/>
                          </a:schemeClr>
                        </a:solidFill>
                        <a:latin typeface="Arial"/>
                      </a:endParaRPr>
                    </a:p>
                  </a:txBody>
                  <a:tcPr marL="91432" marR="91432"/>
                </a:tc>
              </a:tr>
              <a:tr h="284440">
                <a:tc>
                  <a:txBody>
                    <a:bodyPr/>
                    <a:lstStyle/>
                    <a:p>
                      <a:pPr algn="ctr"/>
                      <a:r>
                        <a:rPr lang="en-GB" dirty="0" smtClean="0">
                          <a:latin typeface="Arial"/>
                        </a:rPr>
                        <a:t>Clostridium </a:t>
                      </a:r>
                      <a:r>
                        <a:rPr lang="en-GB" dirty="0" err="1" smtClean="0">
                          <a:latin typeface="Arial"/>
                        </a:rPr>
                        <a:t>perfringens</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Cooked meats, gravies etc.</a:t>
                      </a:r>
                      <a:endParaRPr lang="en-GB" dirty="0">
                        <a:solidFill>
                          <a:schemeClr val="accent6">
                            <a:lumMod val="50000"/>
                          </a:schemeClr>
                        </a:solidFill>
                        <a:latin typeface="Arial"/>
                      </a:endParaRPr>
                    </a:p>
                  </a:txBody>
                  <a:tcPr marL="91432" marR="91432"/>
                </a:tc>
              </a:tr>
              <a:tr h="370840">
                <a:tc>
                  <a:txBody>
                    <a:bodyPr/>
                    <a:lstStyle/>
                    <a:p>
                      <a:pPr algn="ctr"/>
                      <a:r>
                        <a:rPr lang="en-GB" dirty="0" err="1" smtClean="0">
                          <a:latin typeface="Arial"/>
                        </a:rPr>
                        <a:t>Vibrio</a:t>
                      </a:r>
                      <a:r>
                        <a:rPr lang="en-GB" dirty="0" smtClean="0">
                          <a:latin typeface="Arial"/>
                        </a:rPr>
                        <a:t> </a:t>
                      </a:r>
                      <a:r>
                        <a:rPr lang="en-GB" dirty="0" err="1" smtClean="0">
                          <a:latin typeface="Arial"/>
                        </a:rPr>
                        <a:t>parahaemolyticus</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Water, and</a:t>
                      </a:r>
                      <a:r>
                        <a:rPr lang="en-GB" baseline="0" dirty="0" smtClean="0">
                          <a:latin typeface="Arial"/>
                        </a:rPr>
                        <a:t> associated foods (shellfish, salads)</a:t>
                      </a:r>
                      <a:endParaRPr lang="en-GB" dirty="0">
                        <a:solidFill>
                          <a:schemeClr val="accent6">
                            <a:lumMod val="50000"/>
                          </a:schemeClr>
                        </a:solidFill>
                        <a:latin typeface="Arial"/>
                      </a:endParaRPr>
                    </a:p>
                  </a:txBody>
                  <a:tcPr marL="91432" marR="91432"/>
                </a:tc>
              </a:tr>
              <a:tr h="370840">
                <a:tc>
                  <a:txBody>
                    <a:bodyPr/>
                    <a:lstStyle/>
                    <a:p>
                      <a:pPr algn="ctr"/>
                      <a:r>
                        <a:rPr lang="en-GB" dirty="0" err="1" smtClean="0">
                          <a:latin typeface="Arial"/>
                        </a:rPr>
                        <a:t>Yersinia</a:t>
                      </a:r>
                      <a:r>
                        <a:rPr lang="en-GB" dirty="0" smtClean="0">
                          <a:latin typeface="Arial"/>
                        </a:rPr>
                        <a:t> </a:t>
                      </a:r>
                      <a:r>
                        <a:rPr lang="en-GB" dirty="0" err="1" smtClean="0">
                          <a:latin typeface="Arial"/>
                        </a:rPr>
                        <a:t>enterocolitica</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Milk, Pork, Tofu,</a:t>
                      </a:r>
                      <a:r>
                        <a:rPr lang="en-GB" baseline="0" dirty="0" smtClean="0">
                          <a:latin typeface="Arial"/>
                        </a:rPr>
                        <a:t> Water</a:t>
                      </a:r>
                      <a:endParaRPr lang="en-GB" dirty="0">
                        <a:solidFill>
                          <a:schemeClr val="accent6">
                            <a:lumMod val="50000"/>
                          </a:schemeClr>
                        </a:solidFill>
                        <a:latin typeface="Arial"/>
                      </a:endParaRPr>
                    </a:p>
                  </a:txBody>
                  <a:tcPr marL="91432" marR="91432"/>
                </a:tc>
              </a:tr>
              <a:tr h="370840">
                <a:tc>
                  <a:txBody>
                    <a:bodyPr/>
                    <a:lstStyle/>
                    <a:p>
                      <a:pPr algn="ctr"/>
                      <a:r>
                        <a:rPr lang="en-GB" dirty="0" err="1" smtClean="0">
                          <a:latin typeface="Arial"/>
                        </a:rPr>
                        <a:t>Aeromonas</a:t>
                      </a:r>
                      <a:r>
                        <a:rPr lang="en-GB" dirty="0" smtClean="0">
                          <a:latin typeface="Arial"/>
                        </a:rPr>
                        <a:t> </a:t>
                      </a:r>
                      <a:r>
                        <a:rPr lang="en-GB" dirty="0" err="1" smtClean="0">
                          <a:latin typeface="Arial"/>
                        </a:rPr>
                        <a:t>hydrophila</a:t>
                      </a:r>
                      <a:endParaRPr lang="en-GB" i="1" dirty="0">
                        <a:solidFill>
                          <a:schemeClr val="accent6">
                            <a:lumMod val="50000"/>
                          </a:schemeClr>
                        </a:solidFill>
                        <a:latin typeface="Arial"/>
                      </a:endParaRPr>
                    </a:p>
                  </a:txBody>
                  <a:tcPr marL="91432" marR="91432"/>
                </a:tc>
                <a:tc>
                  <a:txBody>
                    <a:bodyPr/>
                    <a:lstStyle/>
                    <a:p>
                      <a:pPr algn="ctr"/>
                      <a:r>
                        <a:rPr lang="en-GB" dirty="0" smtClean="0">
                          <a:latin typeface="Arial"/>
                        </a:rPr>
                        <a:t>Water, and</a:t>
                      </a:r>
                      <a:r>
                        <a:rPr lang="en-GB" baseline="0" dirty="0" smtClean="0">
                          <a:latin typeface="Arial"/>
                        </a:rPr>
                        <a:t> associated foods </a:t>
                      </a:r>
                      <a:endParaRPr lang="en-GB" dirty="0">
                        <a:solidFill>
                          <a:schemeClr val="accent6">
                            <a:lumMod val="50000"/>
                          </a:schemeClr>
                        </a:solidFill>
                        <a:latin typeface="Arial"/>
                      </a:endParaRPr>
                    </a:p>
                  </a:txBody>
                  <a:tcPr marL="91432" marR="91432"/>
                </a:tc>
              </a:tr>
            </a:tbl>
          </a:graphicData>
        </a:graphic>
      </p:graphicFrame>
    </p:spTree>
    <p:extLst>
      <p:ext uri="{BB962C8B-B14F-4D97-AF65-F5344CB8AC3E}">
        <p14:creationId xmlns:p14="http://schemas.microsoft.com/office/powerpoint/2010/main" val="1623380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000" y="1620000"/>
            <a:ext cx="8222366" cy="781901"/>
          </a:xfrm>
        </p:spPr>
        <p:txBody>
          <a:bodyPr/>
          <a:lstStyle/>
          <a:p>
            <a:r>
              <a:rPr lang="en-US" dirty="0" smtClean="0"/>
              <a:t>Hazard ID – </a:t>
            </a:r>
            <a:r>
              <a:rPr lang="en-US" i="1" dirty="0" err="1" smtClean="0"/>
              <a:t>C.botulinum</a:t>
            </a:r>
            <a:endParaRPr lang="en-US" i="1" dirty="0"/>
          </a:p>
        </p:txBody>
      </p:sp>
      <p:sp>
        <p:nvSpPr>
          <p:cNvPr id="3" name="Content Placeholder 2"/>
          <p:cNvSpPr>
            <a:spLocks noGrp="1"/>
          </p:cNvSpPr>
          <p:nvPr>
            <p:ph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pic>
        <p:nvPicPr>
          <p:cNvPr id="5" name="Picture 4" descr="Screen Shot 2015-08-18 at 16.53.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5657"/>
            <a:ext cx="9144000" cy="1400038"/>
          </a:xfrm>
          <a:prstGeom prst="rect">
            <a:avLst/>
          </a:prstGeom>
        </p:spPr>
      </p:pic>
      <p:pic>
        <p:nvPicPr>
          <p:cNvPr id="6" name="Picture 5" descr="Screen Shot 2015-08-18 at 16.53.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328" y="4029528"/>
            <a:ext cx="6934200" cy="685800"/>
          </a:xfrm>
          <a:prstGeom prst="rect">
            <a:avLst/>
          </a:prstGeom>
        </p:spPr>
      </p:pic>
      <p:pic>
        <p:nvPicPr>
          <p:cNvPr id="7" name="Picture 6" descr="Screen Shot 2015-08-18 at 16.53.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886" y="4684486"/>
            <a:ext cx="6642100" cy="1625600"/>
          </a:xfrm>
          <a:prstGeom prst="rect">
            <a:avLst/>
          </a:prstGeom>
        </p:spPr>
      </p:pic>
    </p:spTree>
    <p:extLst>
      <p:ext uri="{BB962C8B-B14F-4D97-AF65-F5344CB8AC3E}">
        <p14:creationId xmlns:p14="http://schemas.microsoft.com/office/powerpoint/2010/main" val="27319823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000" y="1620000"/>
            <a:ext cx="8222366" cy="781901"/>
          </a:xfrm>
        </p:spPr>
        <p:txBody>
          <a:bodyPr/>
          <a:lstStyle/>
          <a:p>
            <a:r>
              <a:rPr lang="en-US" dirty="0" smtClean="0">
                <a:latin typeface="Arial"/>
                <a:cs typeface="Arial"/>
              </a:rPr>
              <a:t>Hazard ID – </a:t>
            </a:r>
            <a:r>
              <a:rPr lang="en-US" i="1" dirty="0" err="1" smtClean="0">
                <a:latin typeface="Arial"/>
                <a:cs typeface="Arial"/>
              </a:rPr>
              <a:t>C.botulinum</a:t>
            </a:r>
            <a:endParaRPr lang="en-US" i="1" dirty="0">
              <a:latin typeface="Arial"/>
              <a:cs typeface="Arial"/>
            </a:endParaRPr>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grpSp>
        <p:nvGrpSpPr>
          <p:cNvPr id="10" name="Group 9"/>
          <p:cNvGrpSpPr/>
          <p:nvPr/>
        </p:nvGrpSpPr>
        <p:grpSpPr>
          <a:xfrm>
            <a:off x="361042" y="2641600"/>
            <a:ext cx="8461829" cy="865414"/>
            <a:chOff x="288471" y="2133600"/>
            <a:chExt cx="8461829" cy="865414"/>
          </a:xfrm>
        </p:grpSpPr>
        <p:pic>
          <p:nvPicPr>
            <p:cNvPr id="7" name="Picture 6" descr="Screen Shot 2015-08-20 at 10.1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28" y="2133600"/>
              <a:ext cx="4521200" cy="292100"/>
            </a:xfrm>
            <a:prstGeom prst="rect">
              <a:avLst/>
            </a:prstGeom>
          </p:spPr>
        </p:pic>
        <p:pic>
          <p:nvPicPr>
            <p:cNvPr id="8" name="Picture 7" descr="Screen Shot 2015-08-20 at 10.11.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1" y="2347686"/>
              <a:ext cx="8458200" cy="457200"/>
            </a:xfrm>
            <a:prstGeom prst="rect">
              <a:avLst/>
            </a:prstGeom>
          </p:spPr>
        </p:pic>
        <p:pic>
          <p:nvPicPr>
            <p:cNvPr id="9" name="Picture 8" descr="Screen Shot 2015-08-20 at 10.12.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2757714"/>
              <a:ext cx="8356600" cy="241300"/>
            </a:xfrm>
            <a:prstGeom prst="rect">
              <a:avLst/>
            </a:prstGeom>
          </p:spPr>
        </p:pic>
      </p:grpSp>
      <p:sp>
        <p:nvSpPr>
          <p:cNvPr id="14" name="Rectangle 13"/>
          <p:cNvSpPr/>
          <p:nvPr/>
        </p:nvSpPr>
        <p:spPr>
          <a:xfrm>
            <a:off x="362857" y="5282978"/>
            <a:ext cx="8382000" cy="1077218"/>
          </a:xfrm>
          <a:prstGeom prst="rect">
            <a:avLst/>
          </a:prstGeom>
        </p:spPr>
        <p:txBody>
          <a:bodyPr wrap="square">
            <a:spAutoFit/>
          </a:bodyPr>
          <a:lstStyle/>
          <a:p>
            <a:r>
              <a:rPr lang="en-GB" sz="3200" dirty="0">
                <a:latin typeface="Arial"/>
              </a:rPr>
              <a:t>Concern has typically focused on the potential growth of </a:t>
            </a:r>
            <a:r>
              <a:rPr lang="en-GB" sz="3200" i="1" dirty="0">
                <a:latin typeface="Arial"/>
              </a:rPr>
              <a:t>C. </a:t>
            </a:r>
            <a:r>
              <a:rPr lang="en-GB" sz="3200" i="1" dirty="0" err="1" smtClean="0">
                <a:latin typeface="Arial"/>
              </a:rPr>
              <a:t>botulinum</a:t>
            </a:r>
            <a:endParaRPr lang="en-GB" sz="3200" i="1" dirty="0">
              <a:latin typeface="Arial"/>
            </a:endParaRPr>
          </a:p>
        </p:txBody>
      </p:sp>
      <p:pic>
        <p:nvPicPr>
          <p:cNvPr id="18" name="Picture 17" descr="Screen Shot 2015-08-20 at 10.30.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857" y="3840843"/>
            <a:ext cx="8128000" cy="990600"/>
          </a:xfrm>
          <a:prstGeom prst="rect">
            <a:avLst/>
          </a:prstGeom>
        </p:spPr>
      </p:pic>
    </p:spTree>
    <p:extLst>
      <p:ext uri="{BB962C8B-B14F-4D97-AF65-F5344CB8AC3E}">
        <p14:creationId xmlns:p14="http://schemas.microsoft.com/office/powerpoint/2010/main" val="2192036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080000" y="1620000"/>
            <a:ext cx="7669212" cy="928688"/>
          </a:xfrm>
        </p:spPr>
        <p:txBody>
          <a:bodyPr>
            <a:normAutofit/>
          </a:bodyPr>
          <a:lstStyle/>
          <a:p>
            <a:pPr eaLnBrk="1" hangingPunct="1"/>
            <a:r>
              <a:rPr lang="en-GB" i="1" dirty="0" smtClean="0">
                <a:latin typeface="Arial" charset="0"/>
              </a:rPr>
              <a:t>Clostridium </a:t>
            </a:r>
            <a:r>
              <a:rPr lang="en-GB" i="1" dirty="0" err="1">
                <a:latin typeface="Arial" charset="0"/>
              </a:rPr>
              <a:t>botulinum</a:t>
            </a:r>
            <a:endParaRPr lang="en-GB" i="1" dirty="0">
              <a:latin typeface="Arial" charset="0"/>
            </a:endParaRPr>
          </a:p>
        </p:txBody>
      </p:sp>
      <p:sp>
        <p:nvSpPr>
          <p:cNvPr id="13315" name="Content Placeholder 2"/>
          <p:cNvSpPr>
            <a:spLocks noGrp="1"/>
          </p:cNvSpPr>
          <p:nvPr>
            <p:ph idx="1"/>
          </p:nvPr>
        </p:nvSpPr>
        <p:spPr>
          <a:xfrm>
            <a:off x="303212" y="2902405"/>
            <a:ext cx="7669212" cy="671740"/>
          </a:xfrm>
        </p:spPr>
        <p:txBody>
          <a:bodyPr>
            <a:normAutofit/>
          </a:bodyPr>
          <a:lstStyle/>
          <a:p>
            <a:pPr eaLnBrk="1" hangingPunct="1"/>
            <a:r>
              <a:rPr lang="en-GB" dirty="0">
                <a:latin typeface="Arial" charset="0"/>
              </a:rPr>
              <a:t>Two </a:t>
            </a:r>
            <a:r>
              <a:rPr lang="en-GB" dirty="0" smtClean="0">
                <a:latin typeface="Arial" charset="0"/>
              </a:rPr>
              <a:t>important groups for human disease:</a:t>
            </a:r>
            <a:endParaRPr lang="en-GB" dirty="0">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02730183"/>
              </p:ext>
            </p:extLst>
          </p:nvPr>
        </p:nvGraphicFramePr>
        <p:xfrm>
          <a:off x="1420814" y="3639456"/>
          <a:ext cx="5976937" cy="2023110"/>
        </p:xfrm>
        <a:graphic>
          <a:graphicData uri="http://schemas.openxmlformats.org/drawingml/2006/table">
            <a:tbl>
              <a:tblPr/>
              <a:tblGrid>
                <a:gridCol w="2752725"/>
                <a:gridCol w="3224212"/>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rgbClr val="FFFFFF"/>
                          </a:solidFill>
                          <a:effectLst/>
                          <a:latin typeface="Arial" charset="0"/>
                          <a:ea typeface="ＭＳ Ｐゴシック" charset="0"/>
                        </a:rPr>
                        <a:t>Non-</a:t>
                      </a:r>
                      <a:r>
                        <a:rPr kumimoji="0" lang="en-GB" sz="1800" b="1" i="0" u="none" strike="noStrike" cap="none" normalizeH="0" baseline="0" dirty="0" err="1" smtClean="0">
                          <a:ln>
                            <a:noFill/>
                          </a:ln>
                          <a:solidFill>
                            <a:srgbClr val="FFFFFF"/>
                          </a:solidFill>
                          <a:effectLst/>
                          <a:latin typeface="Arial" charset="0"/>
                          <a:ea typeface="ＭＳ Ｐゴシック" charset="0"/>
                        </a:rPr>
                        <a:t>Proteolytic</a:t>
                      </a:r>
                      <a:endParaRPr kumimoji="0" lang="en-GB" sz="1800" b="1" i="0" u="none" strike="noStrike" cap="none" normalizeH="0" baseline="0" dirty="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rgbClr val="FFFFFF"/>
                          </a:solidFill>
                          <a:effectLst/>
                          <a:latin typeface="Arial" charset="0"/>
                          <a:ea typeface="ＭＳ Ｐゴシック" charset="0"/>
                        </a:rPr>
                        <a:t>Proteolytic</a:t>
                      </a:r>
                      <a:endParaRPr kumimoji="0" lang="en-GB" sz="1800" b="1" i="0" u="none" strike="noStrike" cap="none" normalizeH="0" baseline="0" dirty="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charset="0"/>
                        </a:rPr>
                        <a:t>Chilled Foods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CD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ea typeface="ＭＳ Ｐゴシック" charset="0"/>
                        </a:rPr>
                        <a:t>Canned Foods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CDDF"/>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charset="0"/>
                        </a:rPr>
                        <a:t>Grows at chill temperature (above 3°C)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8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charset="0"/>
                        </a:rPr>
                        <a:t>Cannot grow at chill temperature (below 10°C)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8F0"/>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charset="0"/>
                        </a:rPr>
                        <a:t>Less heat resistant (D</a:t>
                      </a:r>
                      <a:r>
                        <a:rPr kumimoji="0" lang="en-GB" sz="1800" b="0" i="0" u="none" strike="noStrike" cap="none" normalizeH="0" baseline="-25000" dirty="0">
                          <a:ln>
                            <a:noFill/>
                          </a:ln>
                          <a:solidFill>
                            <a:srgbClr val="000000"/>
                          </a:solidFill>
                          <a:effectLst/>
                          <a:latin typeface="Arial" charset="0"/>
                          <a:ea typeface="ＭＳ Ｐゴシック" charset="0"/>
                        </a:rPr>
                        <a:t>82.2</a:t>
                      </a:r>
                      <a:r>
                        <a:rPr kumimoji="0" lang="en-GB" sz="1800" b="0" i="0" u="none" strike="noStrike" cap="none" normalizeH="0" baseline="0" dirty="0">
                          <a:ln>
                            <a:noFill/>
                          </a:ln>
                          <a:solidFill>
                            <a:srgbClr val="000000"/>
                          </a:solidFill>
                          <a:effectLst/>
                          <a:latin typeface="Arial" charset="0"/>
                          <a:ea typeface="ＭＳ Ｐゴシック" charset="0"/>
                        </a:rPr>
                        <a:t> = 32.3min)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CD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charset="0"/>
                        </a:rPr>
                        <a:t>More heat resistant (D</a:t>
                      </a:r>
                      <a:r>
                        <a:rPr kumimoji="0" lang="en-GB" sz="1800" b="0" i="0" u="none" strike="noStrike" cap="none" normalizeH="0" baseline="-25000" dirty="0">
                          <a:ln>
                            <a:noFill/>
                          </a:ln>
                          <a:solidFill>
                            <a:srgbClr val="000000"/>
                          </a:solidFill>
                          <a:effectLst/>
                          <a:latin typeface="Arial" charset="0"/>
                          <a:ea typeface="ＭＳ Ｐゴシック" charset="0"/>
                        </a:rPr>
                        <a:t>121</a:t>
                      </a:r>
                      <a:r>
                        <a:rPr kumimoji="0" lang="en-GB" sz="1800" b="0" i="0" u="none" strike="noStrike" cap="none" normalizeH="0" baseline="0" dirty="0">
                          <a:ln>
                            <a:noFill/>
                          </a:ln>
                          <a:solidFill>
                            <a:srgbClr val="000000"/>
                          </a:solidFill>
                          <a:effectLst/>
                          <a:latin typeface="Arial" charset="0"/>
                          <a:ea typeface="ＭＳ Ｐゴシック" charset="0"/>
                        </a:rPr>
                        <a:t> = 0.13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CDDF"/>
                    </a:solidFill>
                  </a:tcPr>
                </a:tc>
              </a:tr>
            </a:tbl>
          </a:graphicData>
        </a:graphic>
      </p:graphicFrame>
      <p:sp>
        <p:nvSpPr>
          <p:cNvPr id="13333" name="TextBox 6"/>
          <p:cNvSpPr txBox="1">
            <a:spLocks noChangeArrowheads="1"/>
          </p:cNvSpPr>
          <p:nvPr/>
        </p:nvSpPr>
        <p:spPr bwMode="auto">
          <a:xfrm>
            <a:off x="360136" y="5866721"/>
            <a:ext cx="8640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2400" dirty="0" smtClean="0">
                <a:solidFill>
                  <a:srgbClr val="000000"/>
                </a:solidFill>
              </a:rPr>
              <a:t>All produce </a:t>
            </a:r>
            <a:r>
              <a:rPr lang="en-GB" sz="2400" dirty="0">
                <a:solidFill>
                  <a:srgbClr val="000000"/>
                </a:solidFill>
              </a:rPr>
              <a:t>toxins and spores.</a:t>
            </a:r>
          </a:p>
        </p:txBody>
      </p:sp>
      <p:pic>
        <p:nvPicPr>
          <p:cNvPr id="7" name="Picture 5" descr="http://farm4.staticflickr.com/3332/3338080341_dbdc71c2f7.jpg"/>
          <p:cNvPicPr>
            <a:picLocks noChangeAspect="1" noChangeArrowheads="1"/>
          </p:cNvPicPr>
          <p:nvPr/>
        </p:nvPicPr>
        <p:blipFill>
          <a:blip r:embed="rId2">
            <a:extLst>
              <a:ext uri="{28A0092B-C50C-407E-A947-70E740481C1C}">
                <a14:useLocalDpi xmlns:a14="http://schemas.microsoft.com/office/drawing/2010/main" val="0"/>
              </a:ext>
            </a:extLst>
          </a:blip>
          <a:srcRect l="53383" r="8270" b="57321"/>
          <a:stretch>
            <a:fillRect/>
          </a:stretch>
        </p:blipFill>
        <p:spPr bwMode="auto">
          <a:xfrm>
            <a:off x="7066417" y="1578428"/>
            <a:ext cx="1792353" cy="150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100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80000" y="1620000"/>
            <a:ext cx="7669212" cy="928688"/>
          </a:xfrm>
        </p:spPr>
        <p:txBody>
          <a:bodyPr/>
          <a:lstStyle/>
          <a:p>
            <a:pPr eaLnBrk="1" hangingPunct="1"/>
            <a:r>
              <a:rPr lang="en-GB" i="1" dirty="0">
                <a:latin typeface="Arial" charset="0"/>
              </a:rPr>
              <a:t>Clostridium </a:t>
            </a:r>
            <a:r>
              <a:rPr lang="en-GB" i="1" dirty="0" err="1">
                <a:latin typeface="Arial" charset="0"/>
              </a:rPr>
              <a:t>botulinum</a:t>
            </a:r>
            <a:endParaRPr lang="en-GB" i="1" dirty="0">
              <a:latin typeface="Arial" charset="0"/>
            </a:endParaRPr>
          </a:p>
        </p:txBody>
      </p:sp>
      <p:sp>
        <p:nvSpPr>
          <p:cNvPr id="14339" name="Content Placeholder 2"/>
          <p:cNvSpPr>
            <a:spLocks noGrp="1"/>
          </p:cNvSpPr>
          <p:nvPr>
            <p:ph idx="1"/>
          </p:nvPr>
        </p:nvSpPr>
        <p:spPr>
          <a:xfrm>
            <a:off x="377145" y="2558143"/>
            <a:ext cx="6625998" cy="4087359"/>
          </a:xfrm>
        </p:spPr>
        <p:txBody>
          <a:bodyPr>
            <a:normAutofit fontScale="85000" lnSpcReduction="20000"/>
          </a:bodyPr>
          <a:lstStyle/>
          <a:p>
            <a:pPr eaLnBrk="1" hangingPunct="1">
              <a:lnSpc>
                <a:spcPct val="90000"/>
              </a:lnSpc>
            </a:pPr>
            <a:r>
              <a:rPr lang="en-US" sz="2400" dirty="0">
                <a:solidFill>
                  <a:srgbClr val="000000"/>
                </a:solidFill>
                <a:latin typeface="Arial" charset="0"/>
              </a:rPr>
              <a:t>Source: </a:t>
            </a:r>
          </a:p>
          <a:p>
            <a:pPr lvl="1" eaLnBrk="1" hangingPunct="1">
              <a:lnSpc>
                <a:spcPct val="90000"/>
              </a:lnSpc>
            </a:pPr>
            <a:r>
              <a:rPr lang="en-US" sz="2400" dirty="0">
                <a:solidFill>
                  <a:srgbClr val="000000"/>
                </a:solidFill>
                <a:latin typeface="Arial" charset="0"/>
                <a:cs typeface="Arial" charset="0"/>
              </a:rPr>
              <a:t>Soil, water and silt</a:t>
            </a:r>
          </a:p>
          <a:p>
            <a:pPr eaLnBrk="1" hangingPunct="1">
              <a:lnSpc>
                <a:spcPct val="90000"/>
              </a:lnSpc>
            </a:pPr>
            <a:r>
              <a:rPr lang="en-US" sz="2400" dirty="0">
                <a:solidFill>
                  <a:srgbClr val="000000"/>
                </a:solidFill>
                <a:latin typeface="Arial" charset="0"/>
              </a:rPr>
              <a:t>Foods involved: </a:t>
            </a:r>
          </a:p>
          <a:p>
            <a:pPr lvl="1" eaLnBrk="1" hangingPunct="1">
              <a:lnSpc>
                <a:spcPct val="90000"/>
              </a:lnSpc>
            </a:pPr>
            <a:r>
              <a:rPr lang="en-US" sz="2400" dirty="0">
                <a:solidFill>
                  <a:srgbClr val="000000"/>
                </a:solidFill>
                <a:latin typeface="Arial" charset="0"/>
                <a:cs typeface="Arial" charset="0"/>
              </a:rPr>
              <a:t>Canned foods, </a:t>
            </a:r>
          </a:p>
          <a:p>
            <a:pPr lvl="1" eaLnBrk="1" hangingPunct="1">
              <a:lnSpc>
                <a:spcPct val="90000"/>
              </a:lnSpc>
            </a:pPr>
            <a:r>
              <a:rPr lang="en-US" sz="2400" dirty="0">
                <a:solidFill>
                  <a:srgbClr val="000000"/>
                </a:solidFill>
                <a:latin typeface="Arial" charset="0"/>
                <a:cs typeface="Arial" charset="0"/>
              </a:rPr>
              <a:t>meat products, </a:t>
            </a:r>
          </a:p>
          <a:p>
            <a:pPr lvl="1" eaLnBrk="1" hangingPunct="1">
              <a:lnSpc>
                <a:spcPct val="90000"/>
              </a:lnSpc>
            </a:pPr>
            <a:r>
              <a:rPr lang="en-US" sz="2400" dirty="0">
                <a:solidFill>
                  <a:srgbClr val="000000"/>
                </a:solidFill>
                <a:latin typeface="Arial" charset="0"/>
                <a:cs typeface="Arial" charset="0"/>
              </a:rPr>
              <a:t>milk products </a:t>
            </a:r>
          </a:p>
          <a:p>
            <a:pPr lvl="1" eaLnBrk="1" hangingPunct="1">
              <a:lnSpc>
                <a:spcPct val="90000"/>
              </a:lnSpc>
            </a:pPr>
            <a:r>
              <a:rPr lang="en-US" sz="2400" dirty="0">
                <a:solidFill>
                  <a:srgbClr val="000000"/>
                </a:solidFill>
                <a:latin typeface="Arial" charset="0"/>
                <a:cs typeface="Arial" charset="0"/>
              </a:rPr>
              <a:t>fish and vegetables. </a:t>
            </a:r>
            <a:endParaRPr lang="en-US" sz="2400" dirty="0" smtClean="0">
              <a:solidFill>
                <a:srgbClr val="000000"/>
              </a:solidFill>
              <a:latin typeface="Arial" charset="0"/>
              <a:cs typeface="Arial" charset="0"/>
            </a:endParaRPr>
          </a:p>
          <a:p>
            <a:pPr lvl="1" eaLnBrk="1" hangingPunct="1">
              <a:lnSpc>
                <a:spcPct val="90000"/>
              </a:lnSpc>
            </a:pPr>
            <a:r>
              <a:rPr lang="en-US" sz="2400" dirty="0" smtClean="0">
                <a:solidFill>
                  <a:srgbClr val="000000"/>
                </a:solidFill>
                <a:latin typeface="Arial" charset="0"/>
                <a:cs typeface="Arial" charset="0"/>
              </a:rPr>
              <a:t>Honey (infants)</a:t>
            </a:r>
            <a:endParaRPr lang="en-US" sz="2400" dirty="0">
              <a:solidFill>
                <a:srgbClr val="000000"/>
              </a:solidFill>
              <a:latin typeface="Arial" charset="0"/>
              <a:cs typeface="Arial" charset="0"/>
            </a:endParaRPr>
          </a:p>
          <a:p>
            <a:pPr eaLnBrk="1" hangingPunct="1">
              <a:lnSpc>
                <a:spcPct val="90000"/>
              </a:lnSpc>
            </a:pPr>
            <a:r>
              <a:rPr lang="en-US" sz="2400" dirty="0">
                <a:solidFill>
                  <a:srgbClr val="000000"/>
                </a:solidFill>
                <a:latin typeface="Arial" charset="0"/>
              </a:rPr>
              <a:t>Spores may survive pasteurization or </a:t>
            </a:r>
            <a:r>
              <a:rPr lang="en-US" sz="2400" dirty="0" err="1" smtClean="0">
                <a:solidFill>
                  <a:srgbClr val="000000"/>
                </a:solidFill>
                <a:latin typeface="Arial" charset="0"/>
              </a:rPr>
              <a:t>recontaminate</a:t>
            </a:r>
            <a:r>
              <a:rPr lang="en-US" sz="2400" dirty="0" smtClean="0">
                <a:solidFill>
                  <a:srgbClr val="000000"/>
                </a:solidFill>
                <a:latin typeface="Arial" charset="0"/>
              </a:rPr>
              <a:t> - </a:t>
            </a:r>
            <a:r>
              <a:rPr lang="en-US" sz="2400" dirty="0">
                <a:solidFill>
                  <a:srgbClr val="000000"/>
                </a:solidFill>
                <a:latin typeface="Arial" charset="0"/>
              </a:rPr>
              <a:t>geminating later in anaerobic conditions.</a:t>
            </a:r>
          </a:p>
          <a:p>
            <a:pPr eaLnBrk="1" hangingPunct="1">
              <a:lnSpc>
                <a:spcPct val="90000"/>
              </a:lnSpc>
            </a:pPr>
            <a:r>
              <a:rPr lang="en-US" sz="2400" dirty="0">
                <a:solidFill>
                  <a:srgbClr val="000000"/>
                </a:solidFill>
                <a:latin typeface="Arial" charset="0"/>
              </a:rPr>
              <a:t>Incidence: Rare in UK:</a:t>
            </a:r>
          </a:p>
          <a:p>
            <a:pPr lvl="1" eaLnBrk="1" hangingPunct="1">
              <a:lnSpc>
                <a:spcPct val="90000"/>
              </a:lnSpc>
            </a:pPr>
            <a:r>
              <a:rPr lang="en-US" sz="2400" dirty="0">
                <a:solidFill>
                  <a:srgbClr val="000000"/>
                </a:solidFill>
                <a:latin typeface="Arial" charset="0"/>
                <a:cs typeface="Arial" charset="0"/>
              </a:rPr>
              <a:t>30 cases in 1989,</a:t>
            </a:r>
          </a:p>
          <a:p>
            <a:pPr lvl="1" eaLnBrk="1" hangingPunct="1">
              <a:lnSpc>
                <a:spcPct val="90000"/>
              </a:lnSpc>
            </a:pPr>
            <a:r>
              <a:rPr lang="en-US" sz="2400" dirty="0">
                <a:solidFill>
                  <a:srgbClr val="000000"/>
                </a:solidFill>
                <a:latin typeface="Arial" charset="0"/>
                <a:cs typeface="Arial" charset="0"/>
              </a:rPr>
              <a:t>1 case in 2005</a:t>
            </a:r>
          </a:p>
          <a:p>
            <a:pPr lvl="1" eaLnBrk="1" hangingPunct="1">
              <a:lnSpc>
                <a:spcPct val="90000"/>
              </a:lnSpc>
            </a:pPr>
            <a:r>
              <a:rPr lang="en-US" sz="2400" dirty="0">
                <a:solidFill>
                  <a:srgbClr val="000000"/>
                </a:solidFill>
                <a:latin typeface="Arial" charset="0"/>
                <a:cs typeface="Arial" charset="0"/>
              </a:rPr>
              <a:t>USA has 40-80 cases/year</a:t>
            </a:r>
            <a:endParaRPr lang="en-GB" dirty="0">
              <a:solidFill>
                <a:srgbClr val="000000"/>
              </a:solidFill>
              <a:latin typeface="Arial" charset="0"/>
              <a:cs typeface="Arial" charset="0"/>
            </a:endParaRPr>
          </a:p>
        </p:txBody>
      </p:sp>
      <p:pic>
        <p:nvPicPr>
          <p:cNvPr id="14340" name="Picture 3" descr="B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0382" y="1617891"/>
            <a:ext cx="1677761" cy="20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98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ID – </a:t>
            </a:r>
            <a:r>
              <a:rPr lang="en-US" i="1" dirty="0" err="1" smtClean="0"/>
              <a:t>L.monocytogenes</a:t>
            </a:r>
            <a:endParaRPr lang="en-US" i="1" dirty="0"/>
          </a:p>
        </p:txBody>
      </p:sp>
      <p:sp>
        <p:nvSpPr>
          <p:cNvPr id="3" name="Content Placeholder 2"/>
          <p:cNvSpPr>
            <a:spLocks noGrp="1"/>
          </p:cNvSpPr>
          <p:nvPr>
            <p:ph idx="1"/>
          </p:nvPr>
        </p:nvSpPr>
        <p:spPr/>
        <p:txBody>
          <a:bodyPr>
            <a:normAutofit/>
          </a:bodyPr>
          <a:lstStyle/>
          <a:p>
            <a:pPr marL="0" indent="0" algn="ctr">
              <a:buNone/>
            </a:pPr>
            <a:r>
              <a:rPr lang="en-GB" i="1" dirty="0" smtClean="0"/>
              <a:t>L</a:t>
            </a:r>
            <a:r>
              <a:rPr lang="en-GB" i="1" dirty="0"/>
              <a:t>. </a:t>
            </a:r>
            <a:r>
              <a:rPr lang="en-GB" i="1" dirty="0" err="1" smtClean="0"/>
              <a:t>monocytogenes</a:t>
            </a:r>
            <a:r>
              <a:rPr lang="en-GB" i="1" dirty="0"/>
              <a:t> </a:t>
            </a:r>
            <a:r>
              <a:rPr lang="en-GB" dirty="0" smtClean="0"/>
              <a:t>has also been in focus…</a:t>
            </a:r>
          </a:p>
          <a:p>
            <a:pPr marL="0" lvl="1" indent="0">
              <a:spcBef>
                <a:spcPts val="1000"/>
              </a:spcBef>
              <a:buNone/>
            </a:pPr>
            <a:endParaRPr lang="en-GB" dirty="0" smtClean="0"/>
          </a:p>
          <a:p>
            <a:pPr marL="0" lvl="1" indent="0">
              <a:spcBef>
                <a:spcPts val="1000"/>
              </a:spcBef>
              <a:buNone/>
            </a:pPr>
            <a:r>
              <a:rPr lang="en-GB" sz="2600" dirty="0" smtClean="0"/>
              <a:t>…In </a:t>
            </a:r>
            <a:r>
              <a:rPr lang="en-GB" sz="2600" dirty="0"/>
              <a:t>VP smoked and cold-salted fish, other RTE meat products</a:t>
            </a:r>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endParaRPr lang="en-US" dirty="0"/>
          </a:p>
        </p:txBody>
      </p:sp>
      <p:sp>
        <p:nvSpPr>
          <p:cNvPr id="4" name="Footer Placeholder 3"/>
          <p:cNvSpPr>
            <a:spLocks noGrp="1"/>
          </p:cNvSpPr>
          <p:nvPr>
            <p:ph type="ftr" sz="quarter" idx="10"/>
          </p:nvPr>
        </p:nvSpPr>
        <p:spPr/>
        <p:txBody>
          <a:bodyPr/>
          <a:lstStyle/>
          <a:p>
            <a:pPr algn="l"/>
            <a:r>
              <a:rPr lang="en-GB" smtClean="0"/>
              <a:t>© Food Standards Agency 2015</a:t>
            </a:r>
            <a:endParaRPr lang="en-GB" dirty="0"/>
          </a:p>
        </p:txBody>
      </p:sp>
      <p:grpSp>
        <p:nvGrpSpPr>
          <p:cNvPr id="5" name="Group 4"/>
          <p:cNvGrpSpPr/>
          <p:nvPr/>
        </p:nvGrpSpPr>
        <p:grpSpPr>
          <a:xfrm>
            <a:off x="217714" y="4539344"/>
            <a:ext cx="8532586" cy="1444171"/>
            <a:chOff x="8690429" y="4992914"/>
            <a:chExt cx="8532586" cy="1444171"/>
          </a:xfrm>
        </p:grpSpPr>
        <p:pic>
          <p:nvPicPr>
            <p:cNvPr id="6" name="Picture 5" descr="Screen Shot 2015-08-20 at 09.58.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429" y="4992914"/>
              <a:ext cx="4572000" cy="342900"/>
            </a:xfrm>
            <a:prstGeom prst="rect">
              <a:avLst/>
            </a:prstGeom>
          </p:spPr>
        </p:pic>
        <p:pic>
          <p:nvPicPr>
            <p:cNvPr id="7" name="Picture 6" descr="Screen Shot 2015-08-20 at 09.58.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715" y="5306785"/>
              <a:ext cx="8369300" cy="1130300"/>
            </a:xfrm>
            <a:prstGeom prst="rect">
              <a:avLst/>
            </a:prstGeom>
          </p:spPr>
        </p:pic>
      </p:grpSp>
    </p:spTree>
    <p:extLst>
      <p:ext uri="{BB962C8B-B14F-4D97-AF65-F5344CB8AC3E}">
        <p14:creationId xmlns:p14="http://schemas.microsoft.com/office/powerpoint/2010/main" val="3412792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a:t>
            </a:r>
            <a:r>
              <a:rPr lang="en-US" dirty="0"/>
              <a:t>ID – </a:t>
            </a:r>
            <a:r>
              <a:rPr lang="en-US" i="1" dirty="0" err="1"/>
              <a:t>L.monocytogenes</a:t>
            </a:r>
            <a:endParaRPr lang="en-US" dirty="0"/>
          </a:p>
        </p:txBody>
      </p:sp>
      <p:sp>
        <p:nvSpPr>
          <p:cNvPr id="3" name="Content Placeholder 2"/>
          <p:cNvSpPr>
            <a:spLocks noGrp="1"/>
          </p:cNvSpPr>
          <p:nvPr>
            <p:ph idx="1"/>
          </p:nvPr>
        </p:nvSpPr>
        <p:spPr/>
        <p:txBody>
          <a:bodyPr>
            <a:normAutofit fontScale="92500" lnSpcReduction="20000"/>
          </a:bodyPr>
          <a:lstStyle/>
          <a:p>
            <a:pPr marL="0" lvl="1" indent="0">
              <a:spcBef>
                <a:spcPts val="1000"/>
              </a:spcBef>
              <a:buNone/>
            </a:pPr>
            <a:endParaRPr lang="en-GB" dirty="0" smtClean="0"/>
          </a:p>
          <a:p>
            <a:pPr marL="0" indent="0">
              <a:buNone/>
            </a:pPr>
            <a:r>
              <a:rPr lang="en-GB" dirty="0" smtClean="0"/>
              <a:t>…In </a:t>
            </a:r>
            <a:r>
              <a:rPr lang="en-GB" dirty="0"/>
              <a:t>MAP </a:t>
            </a:r>
            <a:r>
              <a:rPr lang="en-GB" dirty="0" smtClean="0"/>
              <a:t>produce </a:t>
            </a:r>
          </a:p>
          <a:p>
            <a:pPr lvl="1">
              <a:lnSpc>
                <a:spcPct val="150000"/>
              </a:lnSpc>
            </a:pPr>
            <a:r>
              <a:rPr lang="en-GB" dirty="0" smtClean="0"/>
              <a:t>increase in shelf </a:t>
            </a:r>
            <a:r>
              <a:rPr lang="en-GB" dirty="0"/>
              <a:t>life without affecting the growth of </a:t>
            </a:r>
            <a:r>
              <a:rPr lang="en-GB" i="1" dirty="0"/>
              <a:t>L. </a:t>
            </a:r>
            <a:r>
              <a:rPr lang="en-GB" i="1" dirty="0" err="1" smtClean="0"/>
              <a:t>monocytogenes</a:t>
            </a:r>
            <a:endParaRPr lang="en-GB" i="1" dirty="0" smtClean="0"/>
          </a:p>
          <a:p>
            <a:pPr lvl="1">
              <a:lnSpc>
                <a:spcPct val="150000"/>
              </a:lnSpc>
            </a:pPr>
            <a:r>
              <a:rPr lang="en-GB" dirty="0" smtClean="0"/>
              <a:t>pathogen able </a:t>
            </a:r>
            <a:r>
              <a:rPr lang="en-GB" dirty="0"/>
              <a:t>to grow at refrigeration </a:t>
            </a:r>
            <a:r>
              <a:rPr lang="en-GB" dirty="0" smtClean="0"/>
              <a:t>temperature</a:t>
            </a:r>
          </a:p>
          <a:p>
            <a:pPr lvl="1">
              <a:lnSpc>
                <a:spcPct val="150000"/>
              </a:lnSpc>
            </a:pPr>
            <a:r>
              <a:rPr lang="en-GB" dirty="0" smtClean="0"/>
              <a:t>The </a:t>
            </a:r>
            <a:r>
              <a:rPr lang="en-GB" dirty="0"/>
              <a:t>suppression of the </a:t>
            </a:r>
            <a:r>
              <a:rPr lang="en-GB" dirty="0" err="1"/>
              <a:t>microflora</a:t>
            </a:r>
            <a:r>
              <a:rPr lang="en-GB" dirty="0"/>
              <a:t> could lead to a situation where in </a:t>
            </a:r>
            <a:r>
              <a:rPr lang="en-GB" u="sng" dirty="0"/>
              <a:t>adequately</a:t>
            </a:r>
            <a:r>
              <a:rPr lang="en-GB" dirty="0"/>
              <a:t> refrigerated produce, </a:t>
            </a:r>
            <a:r>
              <a:rPr lang="en-GB" i="1" dirty="0"/>
              <a:t>L. </a:t>
            </a:r>
            <a:r>
              <a:rPr lang="en-GB" i="1" dirty="0" err="1" smtClean="0"/>
              <a:t>monocytogenes</a:t>
            </a:r>
            <a:r>
              <a:rPr lang="en-GB" i="1" dirty="0" smtClean="0"/>
              <a:t> </a:t>
            </a:r>
            <a:r>
              <a:rPr lang="en-GB" dirty="0"/>
              <a:t>could reach high levels before </a:t>
            </a:r>
            <a:r>
              <a:rPr lang="en-GB" dirty="0" smtClean="0"/>
              <a:t>spoilage occurs </a:t>
            </a:r>
          </a:p>
          <a:p>
            <a:pPr marL="457200" lvl="1" indent="0">
              <a:lnSpc>
                <a:spcPct val="150000"/>
              </a:lnSpc>
              <a:buNone/>
            </a:pPr>
            <a:r>
              <a:rPr lang="en-GB" dirty="0"/>
              <a:t>	</a:t>
            </a:r>
            <a:r>
              <a:rPr lang="en-GB" dirty="0" smtClean="0"/>
              <a:t>Food </a:t>
            </a:r>
            <a:r>
              <a:rPr lang="en-GB" dirty="0"/>
              <a:t>Control. </a:t>
            </a:r>
            <a:r>
              <a:rPr lang="en-GB" dirty="0" smtClean="0"/>
              <a:t>Vol</a:t>
            </a:r>
            <a:r>
              <a:rPr lang="en-GB" dirty="0"/>
              <a:t>. 9. No. 6. pp. 321-347, </a:t>
            </a:r>
            <a:r>
              <a:rPr lang="en-GB" dirty="0" smtClean="0"/>
              <a:t>1998 (Produce ref)</a:t>
            </a:r>
          </a:p>
          <a:p>
            <a:pPr marL="0" indent="0">
              <a:buNone/>
            </a:pPr>
            <a:endParaRPr lang="en-US" dirty="0"/>
          </a:p>
        </p:txBody>
      </p:sp>
      <p:sp>
        <p:nvSpPr>
          <p:cNvPr id="4" name="Footer Placeholder 3"/>
          <p:cNvSpPr>
            <a:spLocks noGrp="1"/>
          </p:cNvSpPr>
          <p:nvPr>
            <p:ph type="ftr" sz="quarter" idx="10"/>
          </p:nvPr>
        </p:nvSpPr>
        <p:spPr/>
        <p:txBody>
          <a:bodyPr/>
          <a:lstStyle/>
          <a:p>
            <a:pPr algn="l"/>
            <a:r>
              <a:rPr lang="en-GB" dirty="0" smtClean="0"/>
              <a:t>© Food Standards Agency 2015</a:t>
            </a:r>
            <a:endParaRPr lang="en-GB" dirty="0"/>
          </a:p>
        </p:txBody>
      </p:sp>
    </p:spTree>
    <p:extLst>
      <p:ext uri="{BB962C8B-B14F-4D97-AF65-F5344CB8AC3E}">
        <p14:creationId xmlns:p14="http://schemas.microsoft.com/office/powerpoint/2010/main" val="244375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80000" y="1620000"/>
            <a:ext cx="7670800" cy="928687"/>
          </a:xfrm>
        </p:spPr>
        <p:txBody>
          <a:bodyPr/>
          <a:lstStyle/>
          <a:p>
            <a:r>
              <a:rPr lang="en-GB" b="1" dirty="0" smtClean="0">
                <a:latin typeface="Arial" charset="0"/>
              </a:rPr>
              <a:t>VACUUM PACKING (VP)</a:t>
            </a:r>
            <a:endParaRPr lang="en-GB" b="1" dirty="0">
              <a:latin typeface="Arial" charset="0"/>
            </a:endParaRPr>
          </a:p>
        </p:txBody>
      </p:sp>
      <p:sp>
        <p:nvSpPr>
          <p:cNvPr id="6147" name="Rectangle 3"/>
          <p:cNvSpPr>
            <a:spLocks noGrp="1" noChangeArrowheads="1"/>
          </p:cNvSpPr>
          <p:nvPr>
            <p:ph type="body" idx="1"/>
          </p:nvPr>
        </p:nvSpPr>
        <p:spPr>
          <a:xfrm>
            <a:off x="651102" y="3083152"/>
            <a:ext cx="7670800" cy="3524250"/>
          </a:xfrm>
        </p:spPr>
        <p:txBody>
          <a:bodyPr/>
          <a:lstStyle/>
          <a:p>
            <a:pPr>
              <a:buFontTx/>
              <a:buNone/>
            </a:pPr>
            <a:r>
              <a:rPr lang="en-GB" dirty="0">
                <a:latin typeface="Arial" charset="0"/>
              </a:rPr>
              <a:t>	VP is the removal of all gases (air) from the inside a pack surrounding a food product.  </a:t>
            </a:r>
          </a:p>
          <a:p>
            <a:pPr>
              <a:buFontTx/>
              <a:buNone/>
            </a:pPr>
            <a:r>
              <a:rPr lang="en-GB" dirty="0">
                <a:latin typeface="Arial" charset="0"/>
              </a:rPr>
              <a:t>	This results in a tight seal around the product which keeps air out and thereby restricts the growth of aerobic micro-organisms.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429759" y="2575153"/>
            <a:ext cx="8532812"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Char char="•"/>
            </a:pPr>
            <a:r>
              <a:rPr lang="en-US" sz="2400" dirty="0">
                <a:latin typeface="Arial"/>
              </a:rPr>
              <a:t>Infective dose:	</a:t>
            </a:r>
          </a:p>
          <a:p>
            <a:pPr lvl="1"/>
            <a:r>
              <a:rPr lang="en-US" sz="2400" dirty="0">
                <a:latin typeface="Arial"/>
                <a:cs typeface="Arial" charset="0"/>
              </a:rPr>
              <a:t>0.005-0.1 micrograms of toxin</a:t>
            </a:r>
          </a:p>
          <a:p>
            <a:pPr>
              <a:buFont typeface="Arial" charset="0"/>
              <a:buChar char="•"/>
            </a:pPr>
            <a:r>
              <a:rPr lang="en-US" sz="2400" dirty="0">
                <a:latin typeface="Arial"/>
              </a:rPr>
              <a:t>Onset time:	</a:t>
            </a:r>
          </a:p>
          <a:p>
            <a:pPr lvl="1"/>
            <a:r>
              <a:rPr lang="en-US" sz="2400" dirty="0">
                <a:latin typeface="Arial"/>
                <a:cs typeface="Arial" charset="0"/>
              </a:rPr>
              <a:t>12-36 h (Range up to 8 days)</a:t>
            </a:r>
          </a:p>
          <a:p>
            <a:pPr>
              <a:buFont typeface="Arial" charset="0"/>
              <a:buChar char="•"/>
            </a:pPr>
            <a:r>
              <a:rPr lang="en-US" sz="2400" dirty="0">
                <a:latin typeface="Arial"/>
              </a:rPr>
              <a:t>Duration: 		</a:t>
            </a:r>
          </a:p>
          <a:p>
            <a:pPr lvl="1"/>
            <a:r>
              <a:rPr lang="en-US" sz="2400" dirty="0">
                <a:latin typeface="Arial"/>
                <a:cs typeface="Arial" charset="0"/>
              </a:rPr>
              <a:t>Death in 1-8 days or slow  recovery over 6-8 months</a:t>
            </a:r>
          </a:p>
          <a:p>
            <a:pPr>
              <a:buFont typeface="Arial" charset="0"/>
              <a:buChar char="•"/>
            </a:pPr>
            <a:r>
              <a:rPr lang="en-US" sz="2400" dirty="0">
                <a:latin typeface="Arial"/>
              </a:rPr>
              <a:t>Symptoms:</a:t>
            </a:r>
          </a:p>
          <a:p>
            <a:pPr lvl="1"/>
            <a:r>
              <a:rPr lang="en-US" sz="2400" dirty="0">
                <a:latin typeface="Arial"/>
                <a:cs typeface="Arial" charset="0"/>
              </a:rPr>
              <a:t>Day 1-3 malaise, dizziness, </a:t>
            </a:r>
            <a:r>
              <a:rPr lang="en-US" sz="2400" dirty="0" err="1">
                <a:latin typeface="Arial"/>
                <a:cs typeface="Arial" charset="0"/>
              </a:rPr>
              <a:t>diarrhoea</a:t>
            </a:r>
            <a:r>
              <a:rPr lang="en-US" sz="2400" dirty="0">
                <a:latin typeface="Arial"/>
                <a:cs typeface="Arial" charset="0"/>
              </a:rPr>
              <a:t>, vomiting           </a:t>
            </a:r>
          </a:p>
          <a:p>
            <a:pPr lvl="1"/>
            <a:r>
              <a:rPr lang="en-US" sz="2400" dirty="0">
                <a:latin typeface="Arial"/>
                <a:cs typeface="Arial" charset="0"/>
              </a:rPr>
              <a:t>Day 3-8 speech, vision, 					swallowing affected, death</a:t>
            </a:r>
          </a:p>
          <a:p>
            <a:pPr>
              <a:buFont typeface="Arial" charset="0"/>
              <a:buChar char="•"/>
            </a:pPr>
            <a:r>
              <a:rPr lang="en-US" sz="2400" dirty="0">
                <a:latin typeface="Arial"/>
              </a:rPr>
              <a:t>Convalescence (If antitoxin given)- long and slow</a:t>
            </a:r>
          </a:p>
        </p:txBody>
      </p:sp>
      <p:sp>
        <p:nvSpPr>
          <p:cNvPr id="16387" name="Title 2"/>
          <p:cNvSpPr>
            <a:spLocks noGrp="1"/>
          </p:cNvSpPr>
          <p:nvPr>
            <p:ph type="title"/>
          </p:nvPr>
        </p:nvSpPr>
        <p:spPr>
          <a:xfrm>
            <a:off x="1080000" y="1620000"/>
            <a:ext cx="7670800" cy="928688"/>
          </a:xfrm>
        </p:spPr>
        <p:txBody>
          <a:bodyPr>
            <a:normAutofit fontScale="90000"/>
          </a:bodyPr>
          <a:lstStyle/>
          <a:p>
            <a:pPr eaLnBrk="1" hangingPunct="1"/>
            <a:r>
              <a:rPr lang="en-GB" dirty="0" smtClean="0">
                <a:latin typeface="Arial" charset="0"/>
              </a:rPr>
              <a:t>Hazard Characterisation</a:t>
            </a:r>
            <a:br>
              <a:rPr lang="en-GB" dirty="0" smtClean="0">
                <a:latin typeface="Arial" charset="0"/>
              </a:rPr>
            </a:br>
            <a:r>
              <a:rPr lang="en-GB" dirty="0" smtClean="0">
                <a:latin typeface="Arial" charset="0"/>
              </a:rPr>
              <a:t>-</a:t>
            </a:r>
            <a:r>
              <a:rPr lang="en-GB" i="1" dirty="0" smtClean="0">
                <a:latin typeface="Arial" charset="0"/>
              </a:rPr>
              <a:t>Clostridium </a:t>
            </a:r>
            <a:r>
              <a:rPr lang="en-GB" i="1" dirty="0" err="1">
                <a:latin typeface="Arial" charset="0"/>
              </a:rPr>
              <a:t>botulinum</a:t>
            </a:r>
            <a:endParaRPr lang="en-GB" i="1" dirty="0">
              <a:latin typeface="Arial" charset="0"/>
            </a:endParaRPr>
          </a:p>
        </p:txBody>
      </p:sp>
    </p:spTree>
    <p:extLst>
      <p:ext uri="{BB962C8B-B14F-4D97-AF65-F5344CB8AC3E}">
        <p14:creationId xmlns:p14="http://schemas.microsoft.com/office/powerpoint/2010/main" val="4262722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080000" y="1620000"/>
            <a:ext cx="8715375" cy="1143000"/>
          </a:xfrm>
        </p:spPr>
        <p:txBody>
          <a:bodyPr>
            <a:noAutofit/>
          </a:bodyPr>
          <a:lstStyle/>
          <a:p>
            <a:pPr eaLnBrk="1" hangingPunct="1"/>
            <a:r>
              <a:rPr lang="en-GB" sz="4100" i="1" dirty="0" smtClean="0">
                <a:latin typeface="Arial" charset="0"/>
              </a:rPr>
              <a:t>Exposure factors                           -Clostridium </a:t>
            </a:r>
            <a:r>
              <a:rPr lang="en-GB" sz="4100" i="1" dirty="0" err="1">
                <a:latin typeface="Arial" charset="0"/>
              </a:rPr>
              <a:t>botulinum</a:t>
            </a:r>
            <a:endParaRPr lang="en-GB" sz="4100" i="1" dirty="0">
              <a:latin typeface="Arial" charset="0"/>
            </a:endParaRPr>
          </a:p>
        </p:txBody>
      </p:sp>
      <p:sp>
        <p:nvSpPr>
          <p:cNvPr id="15363" name="Rectangle 3"/>
          <p:cNvSpPr>
            <a:spLocks noGrp="1" noChangeArrowheads="1"/>
          </p:cNvSpPr>
          <p:nvPr>
            <p:ph idx="4294967295"/>
          </p:nvPr>
        </p:nvSpPr>
        <p:spPr>
          <a:xfrm>
            <a:off x="532946" y="2874510"/>
            <a:ext cx="7921625" cy="3784600"/>
          </a:xfrm>
        </p:spPr>
        <p:txBody>
          <a:bodyPr>
            <a:normAutofit fontScale="92500"/>
          </a:bodyPr>
          <a:lstStyle/>
          <a:p>
            <a:pPr eaLnBrk="1" hangingPunct="1"/>
            <a:r>
              <a:rPr lang="en-GB" sz="2800" dirty="0">
                <a:latin typeface="Arial" charset="0"/>
              </a:rPr>
              <a:t>Anaerobic and </a:t>
            </a:r>
            <a:r>
              <a:rPr lang="en-GB" sz="2800" dirty="0" err="1">
                <a:latin typeface="Arial" charset="0"/>
              </a:rPr>
              <a:t>psychrotrophic</a:t>
            </a:r>
            <a:r>
              <a:rPr lang="en-GB" sz="2800" dirty="0">
                <a:latin typeface="Arial" charset="0"/>
              </a:rPr>
              <a:t>* organism</a:t>
            </a:r>
          </a:p>
          <a:p>
            <a:pPr eaLnBrk="1" hangingPunct="1"/>
            <a:r>
              <a:rPr lang="en-GB" sz="2800" dirty="0">
                <a:latin typeface="Arial" charset="0"/>
              </a:rPr>
              <a:t>Can tolerate elevated CO</a:t>
            </a:r>
            <a:r>
              <a:rPr lang="en-GB" sz="2800" baseline="-25000" dirty="0">
                <a:latin typeface="Arial" charset="0"/>
              </a:rPr>
              <a:t>2</a:t>
            </a:r>
            <a:r>
              <a:rPr lang="en-GB" sz="2800" dirty="0">
                <a:latin typeface="Arial" charset="0"/>
              </a:rPr>
              <a:t> levels - some evidence that CO</a:t>
            </a:r>
            <a:r>
              <a:rPr lang="en-GB" sz="2800" baseline="-25000" dirty="0">
                <a:latin typeface="Arial" charset="0"/>
              </a:rPr>
              <a:t>2</a:t>
            </a:r>
            <a:r>
              <a:rPr lang="en-GB" sz="2800" dirty="0">
                <a:latin typeface="Arial" charset="0"/>
              </a:rPr>
              <a:t> stimulates spore germination</a:t>
            </a:r>
          </a:p>
          <a:p>
            <a:pPr eaLnBrk="1" hangingPunct="1"/>
            <a:r>
              <a:rPr lang="en-GB" sz="2800" dirty="0">
                <a:latin typeface="Arial" charset="0"/>
              </a:rPr>
              <a:t>VP has no inhibitory effects</a:t>
            </a:r>
          </a:p>
          <a:p>
            <a:pPr eaLnBrk="1" hangingPunct="1"/>
            <a:r>
              <a:rPr lang="en-GB" sz="2800" dirty="0">
                <a:latin typeface="Arial" charset="0"/>
              </a:rPr>
              <a:t>Can grow in low levels of O</a:t>
            </a:r>
            <a:r>
              <a:rPr lang="en-GB" sz="2800" baseline="-25000" dirty="0">
                <a:latin typeface="Arial" charset="0"/>
              </a:rPr>
              <a:t>2 </a:t>
            </a:r>
            <a:r>
              <a:rPr lang="en-GB" sz="2800" dirty="0">
                <a:latin typeface="Arial" charset="0"/>
              </a:rPr>
              <a:t>and produce toxins with no apparent signs of food spoilage </a:t>
            </a:r>
          </a:p>
          <a:p>
            <a:pPr eaLnBrk="1" hangingPunct="1"/>
            <a:endParaRPr lang="en-GB" sz="2800" dirty="0">
              <a:latin typeface="Arial" charset="0"/>
            </a:endParaRPr>
          </a:p>
          <a:p>
            <a:pPr>
              <a:buNone/>
            </a:pPr>
            <a:r>
              <a:rPr lang="en-GB" sz="2800" dirty="0">
                <a:latin typeface="Arial" charset="0"/>
              </a:rPr>
              <a:t>*Can grow at chill </a:t>
            </a:r>
            <a:r>
              <a:rPr lang="en-GB" sz="2800" dirty="0" smtClean="0">
                <a:latin typeface="Arial" charset="0"/>
              </a:rPr>
              <a:t>temperatures (down to 3</a:t>
            </a:r>
            <a:r>
              <a:rPr lang="en-GB" sz="2800" dirty="0" smtClean="0">
                <a:latin typeface="Arial" charset="0"/>
                <a:cs typeface="Arial" charset="0"/>
              </a:rPr>
              <a:t>°C</a:t>
            </a:r>
            <a:r>
              <a:rPr lang="en-GB" sz="2800" dirty="0">
                <a:latin typeface="Arial" charset="0"/>
              </a:rPr>
              <a:t>)</a:t>
            </a:r>
          </a:p>
        </p:txBody>
      </p:sp>
    </p:spTree>
    <p:extLst>
      <p:ext uri="{BB962C8B-B14F-4D97-AF65-F5344CB8AC3E}">
        <p14:creationId xmlns:p14="http://schemas.microsoft.com/office/powerpoint/2010/main" val="385862700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80000" y="1620000"/>
            <a:ext cx="7670800" cy="928687"/>
          </a:xfrm>
        </p:spPr>
        <p:txBody>
          <a:bodyPr>
            <a:normAutofit fontScale="90000"/>
          </a:bodyPr>
          <a:lstStyle/>
          <a:p>
            <a:pPr eaLnBrk="1" hangingPunct="1"/>
            <a:r>
              <a:rPr lang="en-US" dirty="0" smtClean="0"/>
              <a:t>Risk Management – Control of significant hazards in VP/MAP</a:t>
            </a:r>
          </a:p>
        </p:txBody>
      </p:sp>
      <p:sp>
        <p:nvSpPr>
          <p:cNvPr id="9219" name="Content Placeholder 2"/>
          <p:cNvSpPr>
            <a:spLocks noGrp="1"/>
          </p:cNvSpPr>
          <p:nvPr>
            <p:ph idx="1"/>
          </p:nvPr>
        </p:nvSpPr>
        <p:spPr>
          <a:xfrm>
            <a:off x="596674" y="3028724"/>
            <a:ext cx="7670800" cy="2268991"/>
          </a:xfrm>
        </p:spPr>
        <p:txBody>
          <a:bodyPr>
            <a:normAutofit lnSpcReduction="10000"/>
          </a:bodyPr>
          <a:lstStyle/>
          <a:p>
            <a:pPr eaLnBrk="1" hangingPunct="1"/>
            <a:r>
              <a:rPr lang="en-US" dirty="0" smtClean="0"/>
              <a:t>Intrinsic Factors:</a:t>
            </a:r>
          </a:p>
          <a:p>
            <a:pPr lvl="1" eaLnBrk="1" hangingPunct="1"/>
            <a:r>
              <a:rPr lang="en-US" dirty="0" smtClean="0">
                <a:latin typeface="Arial" charset="0"/>
                <a:cs typeface="Arial" charset="0"/>
              </a:rPr>
              <a:t>Properties possessed by the food itself (e.g. pH, Aw)</a:t>
            </a:r>
          </a:p>
          <a:p>
            <a:pPr eaLnBrk="1" hangingPunct="1"/>
            <a:endParaRPr lang="en-US" dirty="0" smtClean="0"/>
          </a:p>
          <a:p>
            <a:pPr eaLnBrk="1" hangingPunct="1"/>
            <a:r>
              <a:rPr lang="en-US" dirty="0" smtClean="0"/>
              <a:t>Extrinsic factors:</a:t>
            </a:r>
          </a:p>
          <a:p>
            <a:pPr lvl="1" eaLnBrk="1" hangingPunct="1"/>
            <a:r>
              <a:rPr lang="en-US" dirty="0" smtClean="0">
                <a:latin typeface="Arial" charset="0"/>
                <a:cs typeface="Arial" charset="0"/>
              </a:rPr>
              <a:t>Conditions imposed on the food (e.g. packaging atmosphere, temperature)</a:t>
            </a:r>
          </a:p>
        </p:txBody>
      </p:sp>
    </p:spTree>
    <p:extLst>
      <p:ext uri="{BB962C8B-B14F-4D97-AF65-F5344CB8AC3E}">
        <p14:creationId xmlns:p14="http://schemas.microsoft.com/office/powerpoint/2010/main" val="265091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986118" y="2286000"/>
            <a:ext cx="7037293" cy="1553882"/>
          </a:xfrm>
        </p:spPr>
        <p:txBody>
          <a:bodyPr>
            <a:noAutofit/>
          </a:bodyPr>
          <a:lstStyle/>
          <a:p>
            <a:pPr algn="ctr" eaLnBrk="1" hangingPunct="1"/>
            <a:r>
              <a:rPr lang="en-GB" sz="4400" b="1" dirty="0" smtClean="0"/>
              <a:t>Intrinsic Factors affecting shelf-life of VP/MAP food</a:t>
            </a:r>
          </a:p>
        </p:txBody>
      </p:sp>
    </p:spTree>
    <p:extLst>
      <p:ext uri="{BB962C8B-B14F-4D97-AF65-F5344CB8AC3E}">
        <p14:creationId xmlns:p14="http://schemas.microsoft.com/office/powerpoint/2010/main" val="282042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224118" y="1620000"/>
            <a:ext cx="8680823" cy="928688"/>
          </a:xfrm>
        </p:spPr>
        <p:txBody>
          <a:bodyPr>
            <a:normAutofit fontScale="90000"/>
          </a:bodyPr>
          <a:lstStyle/>
          <a:p>
            <a:pPr algn="ctr" eaLnBrk="1" hangingPunct="1"/>
            <a:r>
              <a:rPr lang="en-GB" b="1" dirty="0" smtClean="0"/>
              <a:t>How does pH affect microbial growth?</a:t>
            </a:r>
          </a:p>
        </p:txBody>
      </p:sp>
      <p:graphicFrame>
        <p:nvGraphicFramePr>
          <p:cNvPr id="1026" name="Object 0"/>
          <p:cNvGraphicFramePr>
            <a:graphicFrameLocks noChangeAspect="1"/>
          </p:cNvGraphicFramePr>
          <p:nvPr>
            <p:extLst>
              <p:ext uri="{D42A27DB-BD31-4B8C-83A1-F6EECF244321}">
                <p14:modId xmlns:p14="http://schemas.microsoft.com/office/powerpoint/2010/main" val="1074638444"/>
              </p:ext>
            </p:extLst>
          </p:nvPr>
        </p:nvGraphicFramePr>
        <p:xfrm>
          <a:off x="1966459" y="2703286"/>
          <a:ext cx="5484424" cy="3973286"/>
        </p:xfrm>
        <a:graphic>
          <a:graphicData uri="http://schemas.openxmlformats.org/presentationml/2006/ole">
            <mc:AlternateContent xmlns:mc="http://schemas.openxmlformats.org/markup-compatibility/2006">
              <mc:Choice xmlns:v="urn:schemas-microsoft-com:vml" Requires="v">
                <p:oleObj spid="_x0000_s1117" name="Bitmap Image" r:id="rId3" imgW="4219355" imgH="3057614" progId="PBrush">
                  <p:embed/>
                </p:oleObj>
              </mc:Choice>
              <mc:Fallback>
                <p:oleObj name="Bitmap Image" r:id="rId3" imgW="4219355" imgH="305761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459" y="2703286"/>
                        <a:ext cx="5484424" cy="3973286"/>
                      </a:xfrm>
                      <a:prstGeom prst="rect">
                        <a:avLst/>
                      </a:prstGeom>
                      <a:noFill/>
                      <a:extLs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3939009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01000" y="2090964"/>
            <a:ext cx="1143000" cy="369332"/>
          </a:xfrm>
          <a:prstGeom prst="rect">
            <a:avLst/>
          </a:prstGeom>
          <a:noFill/>
        </p:spPr>
        <p:txBody>
          <a:bodyPr>
            <a:spAutoFit/>
          </a:bodyPr>
          <a:lstStyle/>
          <a:p>
            <a:pPr>
              <a:defRPr/>
            </a:pPr>
            <a:r>
              <a:rPr lang="en-GB" dirty="0">
                <a:latin typeface="Arial"/>
              </a:rPr>
              <a:t>2.0</a:t>
            </a:r>
          </a:p>
        </p:txBody>
      </p:sp>
      <p:sp>
        <p:nvSpPr>
          <p:cNvPr id="13" name="TextBox 12"/>
          <p:cNvSpPr txBox="1"/>
          <p:nvPr/>
        </p:nvSpPr>
        <p:spPr>
          <a:xfrm>
            <a:off x="433294" y="1438572"/>
            <a:ext cx="8277412" cy="646331"/>
          </a:xfrm>
          <a:prstGeom prst="rect">
            <a:avLst/>
          </a:prstGeom>
          <a:noFill/>
        </p:spPr>
        <p:txBody>
          <a:bodyPr wrap="square">
            <a:spAutoFit/>
          </a:bodyPr>
          <a:lstStyle/>
          <a:p>
            <a:pPr>
              <a:defRPr/>
            </a:pPr>
            <a:r>
              <a:rPr lang="en-GB" sz="3600" b="1" dirty="0">
                <a:solidFill>
                  <a:schemeClr val="accent6">
                    <a:lumMod val="50000"/>
                  </a:schemeClr>
                </a:solidFill>
                <a:latin typeface="Arial"/>
                <a:cs typeface="Arial"/>
              </a:rPr>
              <a:t>pH minima for microbial growth:</a:t>
            </a:r>
          </a:p>
        </p:txBody>
      </p:sp>
      <p:grpSp>
        <p:nvGrpSpPr>
          <p:cNvPr id="2" name="Group 1"/>
          <p:cNvGrpSpPr/>
          <p:nvPr/>
        </p:nvGrpSpPr>
        <p:grpSpPr>
          <a:xfrm>
            <a:off x="210910" y="2090965"/>
            <a:ext cx="8001000" cy="4624388"/>
            <a:chOff x="428625" y="857250"/>
            <a:chExt cx="8001000" cy="4624388"/>
          </a:xfrm>
        </p:grpSpPr>
        <p:sp>
          <p:nvSpPr>
            <p:cNvPr id="3" name="TextBox 2"/>
            <p:cNvSpPr txBox="1"/>
            <p:nvPr/>
          </p:nvSpPr>
          <p:spPr>
            <a:xfrm>
              <a:off x="642938" y="857250"/>
              <a:ext cx="1143000" cy="369332"/>
            </a:xfrm>
            <a:prstGeom prst="rect">
              <a:avLst/>
            </a:prstGeom>
            <a:noFill/>
          </p:spPr>
          <p:txBody>
            <a:bodyPr>
              <a:spAutoFit/>
            </a:bodyPr>
            <a:lstStyle/>
            <a:p>
              <a:pPr>
                <a:defRPr/>
              </a:pPr>
              <a:r>
                <a:rPr lang="en-GB" dirty="0">
                  <a:latin typeface="Arial"/>
                </a:rPr>
                <a:t>5.0</a:t>
              </a:r>
            </a:p>
          </p:txBody>
        </p:sp>
        <p:sp>
          <p:nvSpPr>
            <p:cNvPr id="4" name="TextBox 3"/>
            <p:cNvSpPr txBox="1"/>
            <p:nvPr/>
          </p:nvSpPr>
          <p:spPr>
            <a:xfrm>
              <a:off x="2286000" y="857250"/>
              <a:ext cx="1143000" cy="369332"/>
            </a:xfrm>
            <a:prstGeom prst="rect">
              <a:avLst/>
            </a:prstGeom>
            <a:noFill/>
          </p:spPr>
          <p:txBody>
            <a:bodyPr>
              <a:spAutoFit/>
            </a:bodyPr>
            <a:lstStyle/>
            <a:p>
              <a:pPr>
                <a:defRPr/>
              </a:pPr>
              <a:r>
                <a:rPr lang="en-GB" dirty="0">
                  <a:latin typeface="Arial"/>
                </a:rPr>
                <a:t>4.5</a:t>
              </a:r>
            </a:p>
          </p:txBody>
        </p:sp>
        <p:sp>
          <p:nvSpPr>
            <p:cNvPr id="5" name="TextBox 4"/>
            <p:cNvSpPr txBox="1"/>
            <p:nvPr/>
          </p:nvSpPr>
          <p:spPr>
            <a:xfrm>
              <a:off x="3929063" y="857250"/>
              <a:ext cx="1143000" cy="369332"/>
            </a:xfrm>
            <a:prstGeom prst="rect">
              <a:avLst/>
            </a:prstGeom>
            <a:noFill/>
          </p:spPr>
          <p:txBody>
            <a:bodyPr>
              <a:spAutoFit/>
            </a:bodyPr>
            <a:lstStyle/>
            <a:p>
              <a:pPr>
                <a:defRPr/>
              </a:pPr>
              <a:r>
                <a:rPr lang="en-GB" dirty="0">
                  <a:latin typeface="Arial"/>
                </a:rPr>
                <a:t>4.0</a:t>
              </a:r>
            </a:p>
          </p:txBody>
        </p:sp>
        <p:sp>
          <p:nvSpPr>
            <p:cNvPr id="6" name="TextBox 5"/>
            <p:cNvSpPr txBox="1"/>
            <p:nvPr/>
          </p:nvSpPr>
          <p:spPr>
            <a:xfrm>
              <a:off x="5572125" y="857250"/>
              <a:ext cx="1143000" cy="369332"/>
            </a:xfrm>
            <a:prstGeom prst="rect">
              <a:avLst/>
            </a:prstGeom>
            <a:noFill/>
          </p:spPr>
          <p:txBody>
            <a:bodyPr>
              <a:spAutoFit/>
            </a:bodyPr>
            <a:lstStyle/>
            <a:p>
              <a:pPr>
                <a:defRPr/>
              </a:pPr>
              <a:r>
                <a:rPr lang="en-GB" dirty="0">
                  <a:latin typeface="Arial"/>
                </a:rPr>
                <a:t>3.5</a:t>
              </a:r>
            </a:p>
          </p:txBody>
        </p:sp>
        <p:sp>
          <p:nvSpPr>
            <p:cNvPr id="14343" name="Right Arrow 7"/>
            <p:cNvSpPr>
              <a:spLocks noChangeArrowheads="1"/>
            </p:cNvSpPr>
            <p:nvPr/>
          </p:nvSpPr>
          <p:spPr bwMode="auto">
            <a:xfrm>
              <a:off x="1214438" y="1000125"/>
              <a:ext cx="1071562"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4344" name="Right Arrow 8"/>
            <p:cNvSpPr>
              <a:spLocks noChangeArrowheads="1"/>
            </p:cNvSpPr>
            <p:nvPr/>
          </p:nvSpPr>
          <p:spPr bwMode="auto">
            <a:xfrm>
              <a:off x="2857500" y="1000125"/>
              <a:ext cx="1071563"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4345" name="Right Arrow 9"/>
            <p:cNvSpPr>
              <a:spLocks noChangeArrowheads="1"/>
            </p:cNvSpPr>
            <p:nvPr/>
          </p:nvSpPr>
          <p:spPr bwMode="auto">
            <a:xfrm>
              <a:off x="4500563" y="1000125"/>
              <a:ext cx="1071562"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4346" name="Right Arrow 10"/>
            <p:cNvSpPr>
              <a:spLocks noChangeArrowheads="1"/>
            </p:cNvSpPr>
            <p:nvPr/>
          </p:nvSpPr>
          <p:spPr bwMode="auto">
            <a:xfrm>
              <a:off x="6143625" y="1000125"/>
              <a:ext cx="1071563"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4347" name="Right Arrow 11"/>
            <p:cNvSpPr>
              <a:spLocks noChangeArrowheads="1"/>
            </p:cNvSpPr>
            <p:nvPr/>
          </p:nvSpPr>
          <p:spPr bwMode="auto">
            <a:xfrm>
              <a:off x="7358063" y="1000125"/>
              <a:ext cx="633412" cy="204788"/>
            </a:xfrm>
            <a:prstGeom prst="rightArrow">
              <a:avLst>
                <a:gd name="adj1" fmla="val 50000"/>
                <a:gd name="adj2" fmla="val 50004"/>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cxnSp>
          <p:nvCxnSpPr>
            <p:cNvPr id="14349" name="Straight Connector 14"/>
            <p:cNvCxnSpPr>
              <a:cxnSpLocks noChangeShapeType="1"/>
              <a:stCxn id="3" idx="2"/>
            </p:cNvCxnSpPr>
            <p:nvPr/>
          </p:nvCxnSpPr>
          <p:spPr bwMode="auto">
            <a:xfrm>
              <a:off x="1214438" y="1226582"/>
              <a:ext cx="0" cy="702231"/>
            </a:xfrm>
            <a:prstGeom prst="line">
              <a:avLst/>
            </a:prstGeom>
            <a:noFill/>
            <a:ln w="9525" algn="ctr">
              <a:solidFill>
                <a:schemeClr val="tx1"/>
              </a:solidFill>
              <a:round/>
              <a:headEnd/>
              <a:tailEnd/>
            </a:ln>
          </p:spPr>
        </p:cxnSp>
        <p:sp>
          <p:nvSpPr>
            <p:cNvPr id="16" name="TextBox 15"/>
            <p:cNvSpPr txBox="1"/>
            <p:nvPr/>
          </p:nvSpPr>
          <p:spPr>
            <a:xfrm>
              <a:off x="428625" y="2000250"/>
              <a:ext cx="2071688" cy="338138"/>
            </a:xfrm>
            <a:prstGeom prst="rect">
              <a:avLst/>
            </a:prstGeom>
            <a:noFill/>
          </p:spPr>
          <p:txBody>
            <a:bodyPr>
              <a:spAutoFit/>
            </a:bodyPr>
            <a:lstStyle/>
            <a:p>
              <a:pPr>
                <a:defRPr/>
              </a:pPr>
              <a:r>
                <a:rPr lang="en-GB" sz="1600" i="1" dirty="0">
                  <a:solidFill>
                    <a:srgbClr val="FF0000"/>
                  </a:solidFill>
                  <a:latin typeface="Arial"/>
                </a:rPr>
                <a:t>C. </a:t>
              </a:r>
              <a:r>
                <a:rPr lang="en-GB" sz="1600" i="1" dirty="0" err="1">
                  <a:solidFill>
                    <a:srgbClr val="FF0000"/>
                  </a:solidFill>
                  <a:latin typeface="Arial"/>
                </a:rPr>
                <a:t>perfringens</a:t>
              </a:r>
              <a:endParaRPr lang="en-GB" sz="1600" i="1" dirty="0">
                <a:solidFill>
                  <a:srgbClr val="FF0000"/>
                </a:solidFill>
                <a:latin typeface="Arial"/>
              </a:endParaRPr>
            </a:p>
          </p:txBody>
        </p:sp>
        <p:cxnSp>
          <p:nvCxnSpPr>
            <p:cNvPr id="14351" name="Straight Connector 17"/>
            <p:cNvCxnSpPr>
              <a:cxnSpLocks noChangeShapeType="1"/>
            </p:cNvCxnSpPr>
            <p:nvPr/>
          </p:nvCxnSpPr>
          <p:spPr bwMode="auto">
            <a:xfrm rot="5400000">
              <a:off x="1821656" y="2107407"/>
              <a:ext cx="1500187" cy="0"/>
            </a:xfrm>
            <a:prstGeom prst="line">
              <a:avLst/>
            </a:prstGeom>
            <a:noFill/>
            <a:ln w="9525" algn="ctr">
              <a:solidFill>
                <a:schemeClr val="tx1"/>
              </a:solidFill>
              <a:round/>
              <a:headEnd/>
              <a:tailEnd/>
            </a:ln>
          </p:spPr>
        </p:cxnSp>
        <p:sp>
          <p:nvSpPr>
            <p:cNvPr id="19" name="TextBox 18"/>
            <p:cNvSpPr txBox="1"/>
            <p:nvPr/>
          </p:nvSpPr>
          <p:spPr>
            <a:xfrm>
              <a:off x="1285875" y="2357438"/>
              <a:ext cx="2071688" cy="584200"/>
            </a:xfrm>
            <a:prstGeom prst="rect">
              <a:avLst/>
            </a:prstGeom>
            <a:noFill/>
          </p:spPr>
          <p:txBody>
            <a:bodyPr>
              <a:spAutoFit/>
            </a:bodyPr>
            <a:lstStyle/>
            <a:p>
              <a:pPr>
                <a:defRPr/>
              </a:pPr>
              <a:r>
                <a:rPr lang="en-GB" sz="1600" i="1" dirty="0">
                  <a:solidFill>
                    <a:srgbClr val="FF0000"/>
                  </a:solidFill>
                  <a:latin typeface="Arial"/>
                </a:rPr>
                <a:t>C. </a:t>
              </a:r>
              <a:r>
                <a:rPr lang="en-GB" sz="1600" i="1" dirty="0" err="1">
                  <a:solidFill>
                    <a:srgbClr val="FF0000"/>
                  </a:solidFill>
                  <a:latin typeface="Arial"/>
                </a:rPr>
                <a:t>botulinum</a:t>
              </a:r>
              <a:endParaRPr lang="en-GB" sz="1600" i="1" dirty="0">
                <a:solidFill>
                  <a:srgbClr val="FF0000"/>
                </a:solidFill>
                <a:latin typeface="Arial"/>
              </a:endParaRPr>
            </a:p>
            <a:p>
              <a:pPr>
                <a:defRPr/>
              </a:pPr>
              <a:r>
                <a:rPr lang="en-GB" sz="1600" i="1" dirty="0">
                  <a:solidFill>
                    <a:srgbClr val="FF0000"/>
                  </a:solidFill>
                  <a:latin typeface="Arial"/>
                </a:rPr>
                <a:t>S. </a:t>
              </a:r>
              <a:r>
                <a:rPr lang="en-GB" sz="1600" i="1" dirty="0" err="1">
                  <a:solidFill>
                    <a:srgbClr val="FF0000"/>
                  </a:solidFill>
                  <a:latin typeface="Arial"/>
                </a:rPr>
                <a:t>aureus</a:t>
              </a:r>
              <a:endParaRPr lang="en-GB" sz="1600" i="1" dirty="0">
                <a:solidFill>
                  <a:srgbClr val="FF0000"/>
                </a:solidFill>
                <a:latin typeface="Arial"/>
              </a:endParaRPr>
            </a:p>
          </p:txBody>
        </p:sp>
        <p:cxnSp>
          <p:nvCxnSpPr>
            <p:cNvPr id="14353" name="Straight Connector 20"/>
            <p:cNvCxnSpPr>
              <a:cxnSpLocks noChangeShapeType="1"/>
            </p:cNvCxnSpPr>
            <p:nvPr/>
          </p:nvCxnSpPr>
          <p:spPr bwMode="auto">
            <a:xfrm rot="5400000">
              <a:off x="2000250" y="2357438"/>
              <a:ext cx="2000250" cy="0"/>
            </a:xfrm>
            <a:prstGeom prst="line">
              <a:avLst/>
            </a:prstGeom>
            <a:noFill/>
            <a:ln w="9525" algn="ctr">
              <a:solidFill>
                <a:schemeClr val="tx1"/>
              </a:solidFill>
              <a:round/>
              <a:headEnd/>
              <a:tailEnd/>
            </a:ln>
          </p:spPr>
        </p:cxnSp>
        <p:sp>
          <p:nvSpPr>
            <p:cNvPr id="22" name="TextBox 21"/>
            <p:cNvSpPr txBox="1"/>
            <p:nvPr/>
          </p:nvSpPr>
          <p:spPr>
            <a:xfrm>
              <a:off x="2214563" y="3143250"/>
              <a:ext cx="857250" cy="338138"/>
            </a:xfrm>
            <a:prstGeom prst="rect">
              <a:avLst/>
            </a:prstGeom>
            <a:noFill/>
          </p:spPr>
          <p:txBody>
            <a:bodyPr>
              <a:spAutoFit/>
            </a:bodyPr>
            <a:lstStyle/>
            <a:p>
              <a:pPr>
                <a:defRPr/>
              </a:pPr>
              <a:r>
                <a:rPr lang="en-GB" sz="1600" i="1" dirty="0">
                  <a:solidFill>
                    <a:srgbClr val="FF0000"/>
                  </a:solidFill>
                  <a:latin typeface="Arial"/>
                </a:rPr>
                <a:t>E. coli</a:t>
              </a:r>
            </a:p>
          </p:txBody>
        </p:sp>
        <p:cxnSp>
          <p:nvCxnSpPr>
            <p:cNvPr id="14355" name="Straight Connector 24"/>
            <p:cNvCxnSpPr>
              <a:cxnSpLocks noChangeShapeType="1"/>
            </p:cNvCxnSpPr>
            <p:nvPr/>
          </p:nvCxnSpPr>
          <p:spPr bwMode="auto">
            <a:xfrm rot="5400000">
              <a:off x="1678781" y="2964657"/>
              <a:ext cx="3214687" cy="0"/>
            </a:xfrm>
            <a:prstGeom prst="line">
              <a:avLst/>
            </a:prstGeom>
            <a:noFill/>
            <a:ln w="9525" algn="ctr">
              <a:solidFill>
                <a:schemeClr val="tx1"/>
              </a:solidFill>
              <a:round/>
              <a:headEnd/>
              <a:tailEnd/>
            </a:ln>
          </p:spPr>
        </p:cxnSp>
        <p:sp>
          <p:nvSpPr>
            <p:cNvPr id="27" name="TextBox 26"/>
            <p:cNvSpPr txBox="1"/>
            <p:nvPr/>
          </p:nvSpPr>
          <p:spPr>
            <a:xfrm>
              <a:off x="1500188" y="4071938"/>
              <a:ext cx="2071687" cy="584200"/>
            </a:xfrm>
            <a:prstGeom prst="rect">
              <a:avLst/>
            </a:prstGeom>
            <a:noFill/>
          </p:spPr>
          <p:txBody>
            <a:bodyPr>
              <a:spAutoFit/>
            </a:bodyPr>
            <a:lstStyle/>
            <a:p>
              <a:pPr>
                <a:defRPr/>
              </a:pPr>
              <a:r>
                <a:rPr lang="en-GB" sz="1600" i="1" dirty="0">
                  <a:solidFill>
                    <a:srgbClr val="FF0000"/>
                  </a:solidFill>
                  <a:latin typeface="Arial"/>
                </a:rPr>
                <a:t>L. </a:t>
              </a:r>
              <a:r>
                <a:rPr lang="en-GB" sz="1600" i="1" dirty="0" err="1">
                  <a:solidFill>
                    <a:srgbClr val="FF0000"/>
                  </a:solidFill>
                  <a:latin typeface="Arial"/>
                </a:rPr>
                <a:t>monocytogenes</a:t>
              </a:r>
              <a:endParaRPr lang="en-GB" sz="1600" i="1" dirty="0">
                <a:solidFill>
                  <a:srgbClr val="FF0000"/>
                </a:solidFill>
                <a:latin typeface="Arial"/>
              </a:endParaRPr>
            </a:p>
            <a:p>
              <a:pPr>
                <a:defRPr/>
              </a:pPr>
              <a:r>
                <a:rPr lang="en-GB" sz="1600" i="1" dirty="0">
                  <a:solidFill>
                    <a:srgbClr val="FF0000"/>
                  </a:solidFill>
                  <a:latin typeface="Arial"/>
                </a:rPr>
                <a:t>B. cereus</a:t>
              </a:r>
            </a:p>
          </p:txBody>
        </p:sp>
        <p:cxnSp>
          <p:nvCxnSpPr>
            <p:cNvPr id="14357" name="Straight Connector 23"/>
            <p:cNvCxnSpPr>
              <a:cxnSpLocks noChangeShapeType="1"/>
            </p:cNvCxnSpPr>
            <p:nvPr/>
          </p:nvCxnSpPr>
          <p:spPr bwMode="auto">
            <a:xfrm rot="5400000">
              <a:off x="2178844" y="3393282"/>
              <a:ext cx="4071937" cy="0"/>
            </a:xfrm>
            <a:prstGeom prst="line">
              <a:avLst/>
            </a:prstGeom>
            <a:noFill/>
            <a:ln w="9525" algn="ctr">
              <a:solidFill>
                <a:schemeClr val="tx1"/>
              </a:solidFill>
              <a:round/>
              <a:headEnd/>
              <a:tailEnd/>
            </a:ln>
          </p:spPr>
        </p:cxnSp>
        <p:sp>
          <p:nvSpPr>
            <p:cNvPr id="28" name="TextBox 27"/>
            <p:cNvSpPr txBox="1"/>
            <p:nvPr/>
          </p:nvSpPr>
          <p:spPr>
            <a:xfrm>
              <a:off x="2643188" y="5143500"/>
              <a:ext cx="1643062" cy="338138"/>
            </a:xfrm>
            <a:prstGeom prst="rect">
              <a:avLst/>
            </a:prstGeom>
            <a:noFill/>
          </p:spPr>
          <p:txBody>
            <a:bodyPr>
              <a:spAutoFit/>
            </a:bodyPr>
            <a:lstStyle/>
            <a:p>
              <a:pPr>
                <a:defRPr/>
              </a:pPr>
              <a:r>
                <a:rPr lang="en-GB" sz="1600" i="1" dirty="0">
                  <a:solidFill>
                    <a:srgbClr val="FF0000"/>
                  </a:solidFill>
                  <a:latin typeface="Arial"/>
                </a:rPr>
                <a:t>Salmonella </a:t>
              </a:r>
              <a:r>
                <a:rPr lang="en-GB" sz="1600" dirty="0">
                  <a:solidFill>
                    <a:srgbClr val="FF0000"/>
                  </a:solidFill>
                  <a:latin typeface="Arial"/>
                </a:rPr>
                <a:t>spp.</a:t>
              </a:r>
              <a:endParaRPr lang="en-GB" sz="1600" i="1" dirty="0">
                <a:solidFill>
                  <a:srgbClr val="FF0000"/>
                </a:solidFill>
                <a:latin typeface="Arial"/>
              </a:endParaRPr>
            </a:p>
          </p:txBody>
        </p:sp>
        <p:cxnSp>
          <p:nvCxnSpPr>
            <p:cNvPr id="14359" name="Straight Connector 29"/>
            <p:cNvCxnSpPr>
              <a:cxnSpLocks noChangeShapeType="1"/>
            </p:cNvCxnSpPr>
            <p:nvPr/>
          </p:nvCxnSpPr>
          <p:spPr bwMode="auto">
            <a:xfrm rot="5400000">
              <a:off x="3143250" y="2928938"/>
              <a:ext cx="3143250" cy="0"/>
            </a:xfrm>
            <a:prstGeom prst="line">
              <a:avLst/>
            </a:prstGeom>
            <a:noFill/>
            <a:ln w="9525" algn="ctr">
              <a:solidFill>
                <a:schemeClr val="tx1"/>
              </a:solidFill>
              <a:round/>
              <a:headEnd/>
              <a:tailEnd/>
            </a:ln>
          </p:spPr>
        </p:cxnSp>
        <p:sp>
          <p:nvSpPr>
            <p:cNvPr id="33" name="TextBox 32"/>
            <p:cNvSpPr txBox="1"/>
            <p:nvPr/>
          </p:nvSpPr>
          <p:spPr>
            <a:xfrm>
              <a:off x="4643438" y="4286250"/>
              <a:ext cx="2071687" cy="338138"/>
            </a:xfrm>
            <a:prstGeom prst="rect">
              <a:avLst/>
            </a:prstGeom>
            <a:noFill/>
          </p:spPr>
          <p:txBody>
            <a:bodyPr>
              <a:spAutoFit/>
            </a:bodyPr>
            <a:lstStyle/>
            <a:p>
              <a:pPr>
                <a:defRPr/>
              </a:pPr>
              <a:r>
                <a:rPr lang="en-GB" sz="1600" i="1" dirty="0">
                  <a:latin typeface="Arial"/>
                </a:rPr>
                <a:t>B. </a:t>
              </a:r>
              <a:r>
                <a:rPr lang="en-GB" sz="1600" i="1" dirty="0" err="1">
                  <a:latin typeface="Arial"/>
                </a:rPr>
                <a:t>coagulans</a:t>
              </a:r>
              <a:endParaRPr lang="en-GB" sz="1600" i="1" dirty="0">
                <a:latin typeface="Arial"/>
              </a:endParaRPr>
            </a:p>
          </p:txBody>
        </p:sp>
        <p:cxnSp>
          <p:nvCxnSpPr>
            <p:cNvPr id="14361" name="Straight Connector 34"/>
            <p:cNvCxnSpPr>
              <a:cxnSpLocks noChangeShapeType="1"/>
            </p:cNvCxnSpPr>
            <p:nvPr/>
          </p:nvCxnSpPr>
          <p:spPr bwMode="auto">
            <a:xfrm rot="5400000">
              <a:off x="4679156" y="2607469"/>
              <a:ext cx="2357438" cy="0"/>
            </a:xfrm>
            <a:prstGeom prst="line">
              <a:avLst/>
            </a:prstGeom>
            <a:noFill/>
            <a:ln w="9525" algn="ctr">
              <a:solidFill>
                <a:schemeClr val="tx1"/>
              </a:solidFill>
              <a:round/>
              <a:headEnd/>
              <a:tailEnd/>
            </a:ln>
          </p:spPr>
        </p:cxnSp>
        <p:sp>
          <p:nvSpPr>
            <p:cNvPr id="36" name="TextBox 35"/>
            <p:cNvSpPr txBox="1"/>
            <p:nvPr/>
          </p:nvSpPr>
          <p:spPr>
            <a:xfrm>
              <a:off x="5786438" y="3571875"/>
              <a:ext cx="2071687" cy="338138"/>
            </a:xfrm>
            <a:prstGeom prst="rect">
              <a:avLst/>
            </a:prstGeom>
            <a:noFill/>
          </p:spPr>
          <p:txBody>
            <a:bodyPr>
              <a:spAutoFit/>
            </a:bodyPr>
            <a:lstStyle/>
            <a:p>
              <a:pPr>
                <a:defRPr/>
              </a:pPr>
              <a:r>
                <a:rPr lang="en-GB" sz="1600" dirty="0">
                  <a:solidFill>
                    <a:srgbClr val="000000"/>
                  </a:solidFill>
                  <a:latin typeface="Arial"/>
                </a:rPr>
                <a:t>Lactic Acid Bacteria</a:t>
              </a:r>
            </a:p>
          </p:txBody>
        </p:sp>
        <p:cxnSp>
          <p:nvCxnSpPr>
            <p:cNvPr id="14363" name="Straight Connector 37"/>
            <p:cNvCxnSpPr>
              <a:cxnSpLocks noChangeShapeType="1"/>
            </p:cNvCxnSpPr>
            <p:nvPr/>
          </p:nvCxnSpPr>
          <p:spPr bwMode="auto">
            <a:xfrm rot="5400000">
              <a:off x="7679531" y="2035969"/>
              <a:ext cx="1500188" cy="0"/>
            </a:xfrm>
            <a:prstGeom prst="line">
              <a:avLst/>
            </a:prstGeom>
            <a:noFill/>
            <a:ln w="9525" algn="ctr">
              <a:solidFill>
                <a:schemeClr val="tx1"/>
              </a:solidFill>
              <a:round/>
              <a:headEnd/>
              <a:tailEnd/>
            </a:ln>
          </p:spPr>
        </p:cxnSp>
      </p:grpSp>
      <p:sp>
        <p:nvSpPr>
          <p:cNvPr id="39" name="TextBox 38"/>
          <p:cNvSpPr txBox="1"/>
          <p:nvPr/>
        </p:nvSpPr>
        <p:spPr>
          <a:xfrm>
            <a:off x="7441973" y="4100286"/>
            <a:ext cx="2000250" cy="338137"/>
          </a:xfrm>
          <a:prstGeom prst="rect">
            <a:avLst/>
          </a:prstGeom>
          <a:noFill/>
        </p:spPr>
        <p:txBody>
          <a:bodyPr>
            <a:spAutoFit/>
          </a:bodyPr>
          <a:lstStyle/>
          <a:p>
            <a:pPr>
              <a:defRPr/>
            </a:pPr>
            <a:r>
              <a:rPr lang="en-GB" sz="1600" dirty="0">
                <a:solidFill>
                  <a:srgbClr val="000000"/>
                </a:solidFill>
                <a:latin typeface="Arial"/>
              </a:rPr>
              <a:t>Yeasts and Moulds</a:t>
            </a:r>
          </a:p>
        </p:txBody>
      </p:sp>
    </p:spTree>
    <p:extLst>
      <p:ext uri="{BB962C8B-B14F-4D97-AF65-F5344CB8AC3E}">
        <p14:creationId xmlns:p14="http://schemas.microsoft.com/office/powerpoint/2010/main" val="1620495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80000" y="1620000"/>
            <a:ext cx="7670800" cy="928687"/>
          </a:xfrm>
        </p:spPr>
        <p:txBody>
          <a:bodyPr/>
          <a:lstStyle/>
          <a:p>
            <a:pPr algn="ctr" eaLnBrk="1" hangingPunct="1"/>
            <a:r>
              <a:rPr lang="en-GB" b="1" dirty="0" smtClean="0"/>
              <a:t>pH range of food</a:t>
            </a:r>
            <a:endParaRPr lang="en-GB" b="1" i="1" dirty="0" smtClean="0"/>
          </a:p>
        </p:txBody>
      </p:sp>
      <p:sp>
        <p:nvSpPr>
          <p:cNvPr id="15363" name="Rectangle 3"/>
          <p:cNvSpPr>
            <a:spLocks noGrp="1" noChangeArrowheads="1"/>
          </p:cNvSpPr>
          <p:nvPr>
            <p:ph type="body" idx="1"/>
          </p:nvPr>
        </p:nvSpPr>
        <p:spPr>
          <a:xfrm>
            <a:off x="683760" y="2757714"/>
            <a:ext cx="7952240" cy="3938134"/>
          </a:xfrm>
        </p:spPr>
        <p:txBody>
          <a:bodyPr>
            <a:normAutofit fontScale="77500" lnSpcReduction="20000"/>
          </a:bodyPr>
          <a:lstStyle/>
          <a:p>
            <a:pPr eaLnBrk="1" hangingPunct="1">
              <a:buFontTx/>
              <a:buNone/>
            </a:pPr>
            <a:r>
              <a:rPr lang="en-GB" sz="1800" b="1" dirty="0" smtClean="0">
                <a:solidFill>
                  <a:srgbClr val="000000"/>
                </a:solidFill>
              </a:rPr>
              <a:t>FOOD GROUP</a:t>
            </a:r>
            <a:r>
              <a:rPr lang="en-GB" sz="1800" dirty="0" smtClean="0">
                <a:solidFill>
                  <a:srgbClr val="000000"/>
                </a:solidFill>
              </a:rPr>
              <a:t>			</a:t>
            </a:r>
            <a:r>
              <a:rPr lang="en-GB" sz="1800" b="1" dirty="0" smtClean="0">
                <a:solidFill>
                  <a:srgbClr val="000000"/>
                </a:solidFill>
              </a:rPr>
              <a:t>FOOD</a:t>
            </a:r>
            <a:r>
              <a:rPr lang="en-GB" sz="1800" dirty="0" smtClean="0">
                <a:solidFill>
                  <a:srgbClr val="000000"/>
                </a:solidFill>
              </a:rPr>
              <a:t>			</a:t>
            </a:r>
            <a:r>
              <a:rPr lang="en-GB" sz="1800" b="1" dirty="0" smtClean="0">
                <a:solidFill>
                  <a:srgbClr val="000000"/>
                </a:solidFill>
              </a:rPr>
              <a:t>pH</a:t>
            </a:r>
            <a:endParaRPr lang="en-GB" b="1" dirty="0" smtClean="0">
              <a:solidFill>
                <a:srgbClr val="000000"/>
              </a:solidFill>
            </a:endParaRPr>
          </a:p>
          <a:p>
            <a:pPr eaLnBrk="1" hangingPunct="1">
              <a:buFontTx/>
              <a:buNone/>
            </a:pPr>
            <a:r>
              <a:rPr lang="en-GB" sz="1600" dirty="0" smtClean="0">
                <a:solidFill>
                  <a:srgbClr val="000000"/>
                </a:solidFill>
              </a:rPr>
              <a:t>Meat				Chicken			5.1-6.2</a:t>
            </a:r>
          </a:p>
          <a:p>
            <a:pPr eaLnBrk="1" hangingPunct="1">
              <a:buFontTx/>
              <a:buNone/>
            </a:pPr>
            <a:r>
              <a:rPr lang="en-GB" sz="1600" dirty="0" smtClean="0">
                <a:solidFill>
                  <a:srgbClr val="000000"/>
                </a:solidFill>
              </a:rPr>
              <a:t>					Beef			6.2-6.4</a:t>
            </a:r>
          </a:p>
          <a:p>
            <a:pPr eaLnBrk="1" hangingPunct="1">
              <a:buFontTx/>
              <a:buNone/>
            </a:pPr>
            <a:r>
              <a:rPr lang="en-GB" sz="1600" dirty="0" smtClean="0">
                <a:solidFill>
                  <a:srgbClr val="000000"/>
                </a:solidFill>
              </a:rPr>
              <a:t>Fish				Cod			6.6-6.8</a:t>
            </a:r>
          </a:p>
          <a:p>
            <a:pPr eaLnBrk="1" hangingPunct="1">
              <a:buFontTx/>
              <a:buNone/>
            </a:pPr>
            <a:r>
              <a:rPr lang="en-GB" sz="1600" dirty="0" smtClean="0">
                <a:solidFill>
                  <a:srgbClr val="000000"/>
                </a:solidFill>
              </a:rPr>
              <a:t>					Tuna			5.2-6.1</a:t>
            </a:r>
          </a:p>
          <a:p>
            <a:pPr eaLnBrk="1" hangingPunct="1">
              <a:buFontTx/>
              <a:buNone/>
            </a:pPr>
            <a:r>
              <a:rPr lang="en-GB" sz="1600" dirty="0" smtClean="0">
                <a:solidFill>
                  <a:srgbClr val="000000"/>
                </a:solidFill>
              </a:rPr>
              <a:t>Dairy				Milk			6.3-6.5</a:t>
            </a:r>
          </a:p>
          <a:p>
            <a:pPr eaLnBrk="1" hangingPunct="1">
              <a:buFontTx/>
              <a:buNone/>
            </a:pPr>
            <a:r>
              <a:rPr lang="en-GB" sz="1600" dirty="0" smtClean="0">
                <a:solidFill>
                  <a:srgbClr val="000000"/>
                </a:solidFill>
              </a:rPr>
              <a:t>					Cheddar Cheese		5.8</a:t>
            </a:r>
          </a:p>
          <a:p>
            <a:pPr eaLnBrk="1" hangingPunct="1">
              <a:buFontTx/>
              <a:buNone/>
            </a:pPr>
            <a:r>
              <a:rPr lang="en-GB" sz="1600" dirty="0" smtClean="0">
                <a:solidFill>
                  <a:srgbClr val="000000"/>
                </a:solidFill>
              </a:rPr>
              <a:t>					Buttermilk		               	4.5</a:t>
            </a:r>
          </a:p>
          <a:p>
            <a:pPr eaLnBrk="1" hangingPunct="1">
              <a:buFontTx/>
              <a:buNone/>
            </a:pPr>
            <a:r>
              <a:rPr lang="en-GB" sz="1600" dirty="0" smtClean="0">
                <a:solidFill>
                  <a:srgbClr val="000000"/>
                </a:solidFill>
              </a:rPr>
              <a:t>Fruit				Apples			2.9-3.3</a:t>
            </a:r>
          </a:p>
          <a:p>
            <a:pPr eaLnBrk="1" hangingPunct="1">
              <a:buFontTx/>
              <a:buNone/>
            </a:pPr>
            <a:r>
              <a:rPr lang="en-GB" sz="1600" dirty="0" smtClean="0">
                <a:solidFill>
                  <a:srgbClr val="000000"/>
                </a:solidFill>
              </a:rPr>
              <a:t>					Limes			1.8-2.0</a:t>
            </a:r>
          </a:p>
          <a:p>
            <a:pPr eaLnBrk="1" hangingPunct="1">
              <a:buFontTx/>
              <a:buNone/>
            </a:pPr>
            <a:r>
              <a:rPr lang="en-GB" sz="1600" dirty="0" smtClean="0">
                <a:solidFill>
                  <a:srgbClr val="000000"/>
                </a:solidFill>
              </a:rPr>
              <a:t>					Oranges			3.6-4.3</a:t>
            </a:r>
          </a:p>
          <a:p>
            <a:pPr eaLnBrk="1" hangingPunct="1">
              <a:buFontTx/>
              <a:buNone/>
            </a:pPr>
            <a:r>
              <a:rPr lang="en-GB" sz="1600" dirty="0" smtClean="0">
                <a:solidFill>
                  <a:srgbClr val="000000"/>
                </a:solidFill>
              </a:rPr>
              <a:t>					Melon			6.3-6.7</a:t>
            </a:r>
          </a:p>
          <a:p>
            <a:pPr eaLnBrk="1" hangingPunct="1">
              <a:buFontTx/>
              <a:buNone/>
            </a:pPr>
            <a:r>
              <a:rPr lang="en-GB" sz="1600" dirty="0" smtClean="0">
                <a:solidFill>
                  <a:srgbClr val="000000"/>
                </a:solidFill>
              </a:rPr>
              <a:t>Vegetables				Carrots			4.9-5.2</a:t>
            </a:r>
          </a:p>
          <a:p>
            <a:pPr eaLnBrk="1" hangingPunct="1">
              <a:buFontTx/>
              <a:buNone/>
            </a:pPr>
            <a:r>
              <a:rPr lang="en-GB" sz="1600" dirty="0" smtClean="0">
                <a:solidFill>
                  <a:srgbClr val="000000"/>
                </a:solidFill>
              </a:rPr>
              <a:t>					Potatoes			5.3-5.6</a:t>
            </a:r>
          </a:p>
          <a:p>
            <a:pPr eaLnBrk="1" hangingPunct="1">
              <a:buFontTx/>
              <a:buNone/>
            </a:pPr>
            <a:r>
              <a:rPr lang="en-GB" sz="1600" dirty="0" smtClean="0">
                <a:solidFill>
                  <a:srgbClr val="000000"/>
                </a:solidFill>
              </a:rPr>
              <a:t>					Cabbage			5.4-6.0</a:t>
            </a:r>
          </a:p>
        </p:txBody>
      </p:sp>
    </p:spTree>
    <p:extLst>
      <p:ext uri="{BB962C8B-B14F-4D97-AF65-F5344CB8AC3E}">
        <p14:creationId xmlns:p14="http://schemas.microsoft.com/office/powerpoint/2010/main" val="2592778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4118" y="1620000"/>
            <a:ext cx="8525094" cy="928688"/>
          </a:xfrm>
        </p:spPr>
        <p:txBody>
          <a:bodyPr/>
          <a:lstStyle/>
          <a:p>
            <a:pPr algn="ctr" eaLnBrk="1" hangingPunct="1"/>
            <a:r>
              <a:rPr lang="en-GB" b="1" dirty="0" smtClean="0"/>
              <a:t>Water Activity (A</a:t>
            </a:r>
            <a:r>
              <a:rPr lang="en-GB" b="1" baseline="-25000" dirty="0" smtClean="0"/>
              <a:t>w</a:t>
            </a:r>
            <a:r>
              <a:rPr lang="en-GB" b="1" dirty="0" smtClean="0"/>
              <a:t>)</a:t>
            </a:r>
          </a:p>
        </p:txBody>
      </p:sp>
      <p:sp>
        <p:nvSpPr>
          <p:cNvPr id="4" name="Rectangle 3"/>
          <p:cNvSpPr txBox="1">
            <a:spLocks noChangeArrowheads="1"/>
          </p:cNvSpPr>
          <p:nvPr/>
        </p:nvSpPr>
        <p:spPr bwMode="auto">
          <a:xfrm>
            <a:off x="647927" y="2714852"/>
            <a:ext cx="7670800" cy="3524250"/>
          </a:xfrm>
          <a:prstGeom prst="rect">
            <a:avLst/>
          </a:prstGeom>
          <a:noFill/>
          <a:ln w="9525">
            <a:noFill/>
            <a:miter lim="800000"/>
            <a:headEnd/>
            <a:tailEnd/>
          </a:ln>
        </p:spPr>
        <p:txBody>
          <a:bodyPr/>
          <a:lstStyle/>
          <a:p>
            <a:pPr marL="342900" indent="-342900">
              <a:spcBef>
                <a:spcPct val="20000"/>
              </a:spcBef>
              <a:buFontTx/>
              <a:buChar char="•"/>
              <a:defRPr/>
            </a:pPr>
            <a:r>
              <a:rPr lang="en-GB" sz="3200" kern="0" dirty="0">
                <a:solidFill>
                  <a:srgbClr val="000000"/>
                </a:solidFill>
                <a:latin typeface="Arial"/>
              </a:rPr>
              <a:t>Measure of “available water” in a system</a:t>
            </a:r>
          </a:p>
          <a:p>
            <a:pPr marL="342900" indent="-342900">
              <a:spcBef>
                <a:spcPct val="20000"/>
              </a:spcBef>
              <a:buFontTx/>
              <a:buChar char="•"/>
              <a:defRPr/>
            </a:pPr>
            <a:r>
              <a:rPr lang="en-GB" sz="3200" kern="0" dirty="0">
                <a:solidFill>
                  <a:srgbClr val="000000"/>
                </a:solidFill>
                <a:latin typeface="Arial"/>
              </a:rPr>
              <a:t>Different from moisture content</a:t>
            </a:r>
          </a:p>
          <a:p>
            <a:pPr marL="342900" indent="-342900">
              <a:spcBef>
                <a:spcPct val="20000"/>
              </a:spcBef>
              <a:buFontTx/>
              <a:buChar char="•"/>
              <a:defRPr/>
            </a:pPr>
            <a:endParaRPr lang="en-GB" sz="3200" kern="0" dirty="0">
              <a:solidFill>
                <a:srgbClr val="000000"/>
              </a:solidFill>
              <a:latin typeface="Arial"/>
            </a:endParaRPr>
          </a:p>
          <a:p>
            <a:pPr marL="342900" indent="-342900">
              <a:spcBef>
                <a:spcPct val="20000"/>
              </a:spcBef>
              <a:defRPr/>
            </a:pPr>
            <a:r>
              <a:rPr lang="en-GB" kern="0" dirty="0">
                <a:solidFill>
                  <a:srgbClr val="000000"/>
                </a:solidFill>
                <a:latin typeface="Arial"/>
              </a:rPr>
              <a:t>	</a:t>
            </a:r>
          </a:p>
        </p:txBody>
      </p:sp>
      <p:grpSp>
        <p:nvGrpSpPr>
          <p:cNvPr id="2" name="Group 1"/>
          <p:cNvGrpSpPr/>
          <p:nvPr/>
        </p:nvGrpSpPr>
        <p:grpSpPr>
          <a:xfrm>
            <a:off x="574221" y="5127625"/>
            <a:ext cx="7416800" cy="1500049"/>
            <a:chOff x="755650" y="4365625"/>
            <a:chExt cx="7416800" cy="1500049"/>
          </a:xfrm>
        </p:grpSpPr>
        <p:sp>
          <p:nvSpPr>
            <p:cNvPr id="5" name="TextBox 4"/>
            <p:cNvSpPr txBox="1"/>
            <p:nvPr/>
          </p:nvSpPr>
          <p:spPr>
            <a:xfrm>
              <a:off x="755650" y="4365625"/>
              <a:ext cx="7056438" cy="707886"/>
            </a:xfrm>
            <a:prstGeom prst="rect">
              <a:avLst/>
            </a:prstGeom>
            <a:noFill/>
          </p:spPr>
          <p:txBody>
            <a:bodyPr>
              <a:spAutoFit/>
            </a:bodyPr>
            <a:lstStyle/>
            <a:p>
              <a:pPr>
                <a:defRPr/>
              </a:pPr>
              <a:r>
                <a:rPr lang="en-GB" sz="2000" kern="0" dirty="0">
                  <a:solidFill>
                    <a:srgbClr val="000000"/>
                  </a:solidFill>
                  <a:latin typeface="Arial" pitchFamily="34" charset="0"/>
                </a:rPr>
                <a:t>Partial </a:t>
              </a:r>
              <a:r>
                <a:rPr lang="en-GB" sz="2000" kern="0" dirty="0" smtClean="0">
                  <a:solidFill>
                    <a:srgbClr val="000000"/>
                  </a:solidFill>
                  <a:latin typeface="Arial" pitchFamily="34" charset="0"/>
                </a:rPr>
                <a:t>vapour pressure </a:t>
              </a:r>
              <a:r>
                <a:rPr lang="en-GB" sz="2000" kern="0" dirty="0">
                  <a:solidFill>
                    <a:srgbClr val="000000"/>
                  </a:solidFill>
                  <a:latin typeface="Arial" pitchFamily="34" charset="0"/>
                </a:rPr>
                <a:t>of water in equilibrium with the sample</a:t>
              </a:r>
              <a:endParaRPr lang="en-GB" sz="2000" dirty="0">
                <a:solidFill>
                  <a:srgbClr val="000000"/>
                </a:solidFill>
                <a:latin typeface="Arial" pitchFamily="34" charset="0"/>
              </a:endParaRPr>
            </a:p>
          </p:txBody>
        </p:sp>
        <p:sp>
          <p:nvSpPr>
            <p:cNvPr id="6" name="TextBox 5"/>
            <p:cNvSpPr txBox="1"/>
            <p:nvPr/>
          </p:nvSpPr>
          <p:spPr>
            <a:xfrm>
              <a:off x="767324" y="5157788"/>
              <a:ext cx="6913562" cy="707886"/>
            </a:xfrm>
            <a:prstGeom prst="rect">
              <a:avLst/>
            </a:prstGeom>
            <a:noFill/>
          </p:spPr>
          <p:txBody>
            <a:bodyPr>
              <a:spAutoFit/>
            </a:bodyPr>
            <a:lstStyle/>
            <a:p>
              <a:pPr>
                <a:defRPr/>
              </a:pPr>
              <a:r>
                <a:rPr lang="en-GB" sz="2000" kern="0" dirty="0">
                  <a:solidFill>
                    <a:srgbClr val="000000"/>
                  </a:solidFill>
                  <a:latin typeface="Arial" pitchFamily="34" charset="0"/>
                </a:rPr>
                <a:t>Partial </a:t>
              </a:r>
              <a:r>
                <a:rPr lang="en-GB" sz="2000" kern="0" dirty="0" smtClean="0">
                  <a:solidFill>
                    <a:srgbClr val="000000"/>
                  </a:solidFill>
                  <a:latin typeface="Arial" pitchFamily="34" charset="0"/>
                </a:rPr>
                <a:t>vapour pressure </a:t>
              </a:r>
              <a:r>
                <a:rPr lang="en-GB" sz="2000" kern="0" dirty="0">
                  <a:solidFill>
                    <a:srgbClr val="000000"/>
                  </a:solidFill>
                  <a:latin typeface="Arial" pitchFamily="34" charset="0"/>
                </a:rPr>
                <a:t>of pure water at the same temperature</a:t>
              </a:r>
              <a:endParaRPr lang="en-GB" sz="2000" dirty="0">
                <a:solidFill>
                  <a:srgbClr val="000000"/>
                </a:solidFill>
                <a:latin typeface="Arial" pitchFamily="34" charset="0"/>
              </a:endParaRPr>
            </a:p>
          </p:txBody>
        </p:sp>
        <p:sp>
          <p:nvSpPr>
            <p:cNvPr id="16390" name="TextBox 6"/>
            <p:cNvSpPr txBox="1">
              <a:spLocks noChangeArrowheads="1"/>
            </p:cNvSpPr>
            <p:nvPr/>
          </p:nvSpPr>
          <p:spPr bwMode="auto">
            <a:xfrm>
              <a:off x="7164388" y="4797425"/>
              <a:ext cx="1008062" cy="400050"/>
            </a:xfrm>
            <a:prstGeom prst="rect">
              <a:avLst/>
            </a:prstGeom>
            <a:noFill/>
            <a:ln w="9525">
              <a:noFill/>
              <a:miter lim="800000"/>
              <a:headEnd/>
              <a:tailEnd/>
            </a:ln>
          </p:spPr>
          <p:txBody>
            <a:bodyPr>
              <a:spAutoFit/>
            </a:bodyPr>
            <a:lstStyle/>
            <a:p>
              <a:r>
                <a:rPr lang="en-GB" sz="2000" dirty="0">
                  <a:solidFill>
                    <a:srgbClr val="000000"/>
                  </a:solidFill>
                  <a:latin typeface="Arial"/>
                </a:rPr>
                <a:t>= A</a:t>
              </a:r>
              <a:r>
                <a:rPr lang="en-GB" sz="2000" baseline="-25000" dirty="0">
                  <a:solidFill>
                    <a:srgbClr val="000000"/>
                  </a:solidFill>
                  <a:latin typeface="Arial"/>
                </a:rPr>
                <a:t>w</a:t>
              </a:r>
              <a:endParaRPr lang="en-GB" sz="2000" dirty="0">
                <a:solidFill>
                  <a:srgbClr val="000000"/>
                </a:solidFill>
                <a:latin typeface="Arial"/>
              </a:endParaRPr>
            </a:p>
          </p:txBody>
        </p:sp>
        <p:cxnSp>
          <p:nvCxnSpPr>
            <p:cNvPr id="16391" name="Straight Connector 8"/>
            <p:cNvCxnSpPr>
              <a:cxnSpLocks noChangeShapeType="1"/>
            </p:cNvCxnSpPr>
            <p:nvPr/>
          </p:nvCxnSpPr>
          <p:spPr bwMode="auto">
            <a:xfrm>
              <a:off x="900113" y="5132853"/>
              <a:ext cx="5759450" cy="0"/>
            </a:xfrm>
            <a:prstGeom prst="line">
              <a:avLst/>
            </a:prstGeom>
            <a:noFill/>
            <a:ln w="25400" algn="ctr">
              <a:solidFill>
                <a:schemeClr val="tx1"/>
              </a:solidFill>
              <a:round/>
              <a:headEnd/>
              <a:tailEnd/>
            </a:ln>
          </p:spPr>
        </p:cxnSp>
      </p:grpSp>
    </p:spTree>
    <p:extLst>
      <p:ext uri="{BB962C8B-B14F-4D97-AF65-F5344CB8AC3E}">
        <p14:creationId xmlns:p14="http://schemas.microsoft.com/office/powerpoint/2010/main" val="396958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235" y="1620000"/>
            <a:ext cx="8847081" cy="769441"/>
          </a:xfrm>
          <a:prstGeom prst="rect">
            <a:avLst/>
          </a:prstGeom>
          <a:noFill/>
        </p:spPr>
        <p:txBody>
          <a:bodyPr wrap="square">
            <a:spAutoFit/>
          </a:bodyPr>
          <a:lstStyle/>
          <a:p>
            <a:pPr>
              <a:defRPr/>
            </a:pPr>
            <a:r>
              <a:rPr lang="en-GB" sz="4400" b="1" dirty="0">
                <a:solidFill>
                  <a:schemeClr val="accent6">
                    <a:lumMod val="50000"/>
                  </a:schemeClr>
                </a:solidFill>
                <a:latin typeface="Arial"/>
                <a:cs typeface="Arial"/>
              </a:rPr>
              <a:t>Aw minima for microbial growth</a:t>
            </a:r>
            <a:r>
              <a:rPr lang="en-GB" sz="4400" dirty="0">
                <a:solidFill>
                  <a:schemeClr val="accent6">
                    <a:lumMod val="50000"/>
                  </a:schemeClr>
                </a:solidFill>
                <a:latin typeface="Arial"/>
                <a:cs typeface="Arial"/>
              </a:rPr>
              <a:t>:</a:t>
            </a:r>
          </a:p>
        </p:txBody>
      </p:sp>
      <p:sp>
        <p:nvSpPr>
          <p:cNvPr id="8" name="TextBox 7"/>
          <p:cNvSpPr txBox="1"/>
          <p:nvPr/>
        </p:nvSpPr>
        <p:spPr>
          <a:xfrm>
            <a:off x="8149545" y="2571750"/>
            <a:ext cx="1357312" cy="369332"/>
          </a:xfrm>
          <a:prstGeom prst="rect">
            <a:avLst/>
          </a:prstGeom>
          <a:noFill/>
        </p:spPr>
        <p:txBody>
          <a:bodyPr>
            <a:spAutoFit/>
          </a:bodyPr>
          <a:lstStyle/>
          <a:p>
            <a:pPr>
              <a:defRPr/>
            </a:pPr>
            <a:r>
              <a:rPr lang="en-GB" dirty="0">
                <a:latin typeface="Arial"/>
              </a:rPr>
              <a:t>0.60</a:t>
            </a:r>
          </a:p>
        </p:txBody>
      </p:sp>
      <p:grpSp>
        <p:nvGrpSpPr>
          <p:cNvPr id="2" name="Group 1"/>
          <p:cNvGrpSpPr/>
          <p:nvPr/>
        </p:nvGrpSpPr>
        <p:grpSpPr>
          <a:xfrm>
            <a:off x="486456" y="2528547"/>
            <a:ext cx="8001000" cy="4195763"/>
            <a:chOff x="214313" y="1428750"/>
            <a:chExt cx="8001000" cy="4195763"/>
          </a:xfrm>
        </p:grpSpPr>
        <p:sp>
          <p:nvSpPr>
            <p:cNvPr id="4" name="TextBox 3"/>
            <p:cNvSpPr txBox="1"/>
            <p:nvPr/>
          </p:nvSpPr>
          <p:spPr>
            <a:xfrm>
              <a:off x="214313" y="1428750"/>
              <a:ext cx="785812" cy="369332"/>
            </a:xfrm>
            <a:prstGeom prst="rect">
              <a:avLst/>
            </a:prstGeom>
            <a:noFill/>
          </p:spPr>
          <p:txBody>
            <a:bodyPr>
              <a:spAutoFit/>
            </a:bodyPr>
            <a:lstStyle/>
            <a:p>
              <a:pPr>
                <a:defRPr/>
              </a:pPr>
              <a:r>
                <a:rPr lang="en-GB" dirty="0">
                  <a:latin typeface="Arial"/>
                </a:rPr>
                <a:t>1.00</a:t>
              </a:r>
            </a:p>
          </p:txBody>
        </p:sp>
        <p:sp>
          <p:nvSpPr>
            <p:cNvPr id="5" name="TextBox 4"/>
            <p:cNvSpPr txBox="1"/>
            <p:nvPr/>
          </p:nvSpPr>
          <p:spPr>
            <a:xfrm>
              <a:off x="1857375" y="1428750"/>
              <a:ext cx="1000125" cy="369332"/>
            </a:xfrm>
            <a:prstGeom prst="rect">
              <a:avLst/>
            </a:prstGeom>
            <a:noFill/>
          </p:spPr>
          <p:txBody>
            <a:bodyPr>
              <a:spAutoFit/>
            </a:bodyPr>
            <a:lstStyle/>
            <a:p>
              <a:pPr>
                <a:defRPr/>
              </a:pPr>
              <a:r>
                <a:rPr lang="en-GB" dirty="0">
                  <a:latin typeface="Arial"/>
                </a:rPr>
                <a:t>0.95</a:t>
              </a:r>
            </a:p>
          </p:txBody>
        </p:sp>
        <p:sp>
          <p:nvSpPr>
            <p:cNvPr id="6" name="TextBox 5"/>
            <p:cNvSpPr txBox="1"/>
            <p:nvPr/>
          </p:nvSpPr>
          <p:spPr>
            <a:xfrm>
              <a:off x="3571875" y="1428750"/>
              <a:ext cx="1428750" cy="369332"/>
            </a:xfrm>
            <a:prstGeom prst="rect">
              <a:avLst/>
            </a:prstGeom>
            <a:noFill/>
          </p:spPr>
          <p:txBody>
            <a:bodyPr>
              <a:spAutoFit/>
            </a:bodyPr>
            <a:lstStyle/>
            <a:p>
              <a:pPr>
                <a:defRPr/>
              </a:pPr>
              <a:r>
                <a:rPr lang="en-GB" dirty="0">
                  <a:latin typeface="Arial"/>
                </a:rPr>
                <a:t>0.90</a:t>
              </a:r>
            </a:p>
          </p:txBody>
        </p:sp>
        <p:sp>
          <p:nvSpPr>
            <p:cNvPr id="7" name="TextBox 6"/>
            <p:cNvSpPr txBox="1"/>
            <p:nvPr/>
          </p:nvSpPr>
          <p:spPr>
            <a:xfrm>
              <a:off x="5286375" y="1428750"/>
              <a:ext cx="1214438" cy="369332"/>
            </a:xfrm>
            <a:prstGeom prst="rect">
              <a:avLst/>
            </a:prstGeom>
            <a:noFill/>
          </p:spPr>
          <p:txBody>
            <a:bodyPr>
              <a:spAutoFit/>
            </a:bodyPr>
            <a:lstStyle/>
            <a:p>
              <a:pPr>
                <a:defRPr/>
              </a:pPr>
              <a:r>
                <a:rPr lang="en-GB" dirty="0">
                  <a:latin typeface="Arial"/>
                </a:rPr>
                <a:t>0.85</a:t>
              </a:r>
            </a:p>
          </p:txBody>
        </p:sp>
        <p:sp>
          <p:nvSpPr>
            <p:cNvPr id="18440" name="Right Arrow 8"/>
            <p:cNvSpPr>
              <a:spLocks noChangeArrowheads="1"/>
            </p:cNvSpPr>
            <p:nvPr/>
          </p:nvSpPr>
          <p:spPr bwMode="auto">
            <a:xfrm>
              <a:off x="857250" y="1571625"/>
              <a:ext cx="1071563"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8441" name="Right Arrow 9"/>
            <p:cNvSpPr>
              <a:spLocks noChangeArrowheads="1"/>
            </p:cNvSpPr>
            <p:nvPr/>
          </p:nvSpPr>
          <p:spPr bwMode="auto">
            <a:xfrm>
              <a:off x="2571750" y="1571625"/>
              <a:ext cx="1071563"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8442" name="Right Arrow 10"/>
            <p:cNvSpPr>
              <a:spLocks noChangeArrowheads="1"/>
            </p:cNvSpPr>
            <p:nvPr/>
          </p:nvSpPr>
          <p:spPr bwMode="auto">
            <a:xfrm>
              <a:off x="4286250" y="1571625"/>
              <a:ext cx="1071563"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8443" name="Right Arrow 11"/>
            <p:cNvSpPr>
              <a:spLocks noChangeArrowheads="1"/>
            </p:cNvSpPr>
            <p:nvPr/>
          </p:nvSpPr>
          <p:spPr bwMode="auto">
            <a:xfrm>
              <a:off x="6000750" y="1571625"/>
              <a:ext cx="1071563" cy="214313"/>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sp>
          <p:nvSpPr>
            <p:cNvPr id="18444" name="Right Arrow 12"/>
            <p:cNvSpPr>
              <a:spLocks noChangeArrowheads="1"/>
            </p:cNvSpPr>
            <p:nvPr/>
          </p:nvSpPr>
          <p:spPr bwMode="auto">
            <a:xfrm>
              <a:off x="7215188" y="1571625"/>
              <a:ext cx="633412" cy="204788"/>
            </a:xfrm>
            <a:prstGeom prst="rightArrow">
              <a:avLst>
                <a:gd name="adj1" fmla="val 50000"/>
                <a:gd name="adj2" fmla="val 50004"/>
              </a:avLst>
            </a:prstGeom>
            <a:solidFill>
              <a:schemeClr val="accent1"/>
            </a:solidFill>
            <a:ln w="9525" algn="ctr">
              <a:solidFill>
                <a:schemeClr val="tx1"/>
              </a:solidFill>
              <a:round/>
              <a:headEnd/>
              <a:tailEnd/>
            </a:ln>
          </p:spPr>
          <p:txBody>
            <a:bodyPr/>
            <a:lstStyle/>
            <a:p>
              <a:pPr eaLnBrk="0" hangingPunct="0"/>
              <a:endParaRPr lang="en-US" sz="2400">
                <a:latin typeface="Times New Roman" pitchFamily="18" charset="0"/>
              </a:endParaRPr>
            </a:p>
          </p:txBody>
        </p:sp>
        <p:cxnSp>
          <p:nvCxnSpPr>
            <p:cNvPr id="18445" name="Straight Connector 14"/>
            <p:cNvCxnSpPr>
              <a:cxnSpLocks noChangeShapeType="1"/>
            </p:cNvCxnSpPr>
            <p:nvPr/>
          </p:nvCxnSpPr>
          <p:spPr bwMode="auto">
            <a:xfrm rot="5400000">
              <a:off x="1857375" y="2286000"/>
              <a:ext cx="857250" cy="0"/>
            </a:xfrm>
            <a:prstGeom prst="line">
              <a:avLst/>
            </a:prstGeom>
            <a:noFill/>
            <a:ln w="9525" algn="ctr">
              <a:solidFill>
                <a:schemeClr val="tx1"/>
              </a:solidFill>
              <a:round/>
              <a:headEnd/>
              <a:tailEnd/>
            </a:ln>
          </p:spPr>
        </p:cxnSp>
        <p:sp>
          <p:nvSpPr>
            <p:cNvPr id="16" name="TextBox 15"/>
            <p:cNvSpPr txBox="1"/>
            <p:nvPr/>
          </p:nvSpPr>
          <p:spPr>
            <a:xfrm>
              <a:off x="714375" y="1928813"/>
              <a:ext cx="1571625" cy="830262"/>
            </a:xfrm>
            <a:prstGeom prst="rect">
              <a:avLst/>
            </a:prstGeom>
            <a:noFill/>
          </p:spPr>
          <p:txBody>
            <a:bodyPr>
              <a:spAutoFit/>
            </a:bodyPr>
            <a:lstStyle/>
            <a:p>
              <a:pPr>
                <a:defRPr/>
              </a:pPr>
              <a:r>
                <a:rPr lang="en-GB" sz="1600" i="1" dirty="0">
                  <a:latin typeface="Arial"/>
                </a:rPr>
                <a:t>Pseudomonas</a:t>
              </a:r>
            </a:p>
            <a:p>
              <a:pPr>
                <a:defRPr/>
              </a:pPr>
              <a:r>
                <a:rPr lang="en-GB" sz="1600" i="1" dirty="0">
                  <a:solidFill>
                    <a:srgbClr val="FF0000"/>
                  </a:solidFill>
                  <a:latin typeface="Arial"/>
                </a:rPr>
                <a:t>E. coli</a:t>
              </a:r>
            </a:p>
            <a:p>
              <a:pPr>
                <a:defRPr/>
              </a:pPr>
              <a:r>
                <a:rPr lang="en-GB" sz="1600" i="1" dirty="0">
                  <a:latin typeface="Arial"/>
                </a:rPr>
                <a:t>Lactobacillus</a:t>
              </a:r>
            </a:p>
          </p:txBody>
        </p:sp>
        <p:cxnSp>
          <p:nvCxnSpPr>
            <p:cNvPr id="18447" name="Straight Connector 18"/>
            <p:cNvCxnSpPr>
              <a:cxnSpLocks noChangeShapeType="1"/>
            </p:cNvCxnSpPr>
            <p:nvPr/>
          </p:nvCxnSpPr>
          <p:spPr bwMode="auto">
            <a:xfrm rot="5400000">
              <a:off x="1750219" y="2821782"/>
              <a:ext cx="2071687" cy="0"/>
            </a:xfrm>
            <a:prstGeom prst="line">
              <a:avLst/>
            </a:prstGeom>
            <a:noFill/>
            <a:ln w="9525" algn="ctr">
              <a:solidFill>
                <a:schemeClr val="tx1"/>
              </a:solidFill>
              <a:round/>
              <a:headEnd/>
              <a:tailEnd/>
            </a:ln>
          </p:spPr>
        </p:cxnSp>
        <p:sp>
          <p:nvSpPr>
            <p:cNvPr id="20" name="TextBox 19"/>
            <p:cNvSpPr txBox="1"/>
            <p:nvPr/>
          </p:nvSpPr>
          <p:spPr>
            <a:xfrm>
              <a:off x="1357313" y="3071813"/>
              <a:ext cx="1714500" cy="830262"/>
            </a:xfrm>
            <a:prstGeom prst="rect">
              <a:avLst/>
            </a:prstGeom>
            <a:noFill/>
          </p:spPr>
          <p:txBody>
            <a:bodyPr>
              <a:spAutoFit/>
            </a:bodyPr>
            <a:lstStyle/>
            <a:p>
              <a:pPr>
                <a:defRPr/>
              </a:pPr>
              <a:r>
                <a:rPr lang="en-GB" sz="1600" i="1" dirty="0">
                  <a:solidFill>
                    <a:srgbClr val="FF0000"/>
                  </a:solidFill>
                  <a:latin typeface="Arial"/>
                </a:rPr>
                <a:t>C. </a:t>
              </a:r>
              <a:r>
                <a:rPr lang="en-GB" sz="1600" i="1" dirty="0" err="1">
                  <a:solidFill>
                    <a:srgbClr val="FF0000"/>
                  </a:solidFill>
                  <a:latin typeface="Arial"/>
                </a:rPr>
                <a:t>botulinum</a:t>
              </a:r>
              <a:endParaRPr lang="en-GB" sz="1600" i="1" dirty="0">
                <a:solidFill>
                  <a:srgbClr val="FF0000"/>
                </a:solidFill>
                <a:latin typeface="Arial"/>
              </a:endParaRPr>
            </a:p>
            <a:p>
              <a:pPr>
                <a:defRPr/>
              </a:pPr>
              <a:r>
                <a:rPr lang="en-GB" sz="1600" i="1" dirty="0">
                  <a:solidFill>
                    <a:srgbClr val="FF0000"/>
                  </a:solidFill>
                  <a:latin typeface="Arial"/>
                </a:rPr>
                <a:t>C. </a:t>
              </a:r>
              <a:r>
                <a:rPr lang="en-GB" sz="1600" i="1" dirty="0" err="1">
                  <a:solidFill>
                    <a:srgbClr val="FF0000"/>
                  </a:solidFill>
                  <a:latin typeface="Arial"/>
                </a:rPr>
                <a:t>perfringens</a:t>
              </a:r>
              <a:endParaRPr lang="en-GB" sz="1600" i="1" dirty="0">
                <a:solidFill>
                  <a:srgbClr val="FF0000"/>
                </a:solidFill>
                <a:latin typeface="Arial"/>
              </a:endParaRPr>
            </a:p>
            <a:p>
              <a:pPr>
                <a:defRPr/>
              </a:pPr>
              <a:r>
                <a:rPr lang="en-GB" sz="1600" i="1" dirty="0">
                  <a:solidFill>
                    <a:srgbClr val="FF0000"/>
                  </a:solidFill>
                  <a:latin typeface="Arial"/>
                </a:rPr>
                <a:t>Salmonella</a:t>
              </a:r>
            </a:p>
          </p:txBody>
        </p:sp>
        <p:cxnSp>
          <p:nvCxnSpPr>
            <p:cNvPr id="18449" name="Straight Connector 21"/>
            <p:cNvCxnSpPr>
              <a:cxnSpLocks noChangeShapeType="1"/>
            </p:cNvCxnSpPr>
            <p:nvPr/>
          </p:nvCxnSpPr>
          <p:spPr bwMode="auto">
            <a:xfrm rot="5400000">
              <a:off x="2071687" y="3500438"/>
              <a:ext cx="3286125" cy="0"/>
            </a:xfrm>
            <a:prstGeom prst="line">
              <a:avLst/>
            </a:prstGeom>
            <a:noFill/>
            <a:ln w="9525" algn="ctr">
              <a:solidFill>
                <a:schemeClr val="tx1"/>
              </a:solidFill>
              <a:round/>
              <a:headEnd/>
              <a:tailEnd/>
            </a:ln>
          </p:spPr>
        </p:cxnSp>
        <p:sp>
          <p:nvSpPr>
            <p:cNvPr id="24" name="TextBox 23"/>
            <p:cNvSpPr txBox="1"/>
            <p:nvPr/>
          </p:nvSpPr>
          <p:spPr>
            <a:xfrm>
              <a:off x="357188" y="4286250"/>
              <a:ext cx="3429000" cy="1077913"/>
            </a:xfrm>
            <a:prstGeom prst="rect">
              <a:avLst/>
            </a:prstGeom>
            <a:noFill/>
          </p:spPr>
          <p:txBody>
            <a:bodyPr>
              <a:spAutoFit/>
            </a:bodyPr>
            <a:lstStyle/>
            <a:p>
              <a:pPr>
                <a:defRPr/>
              </a:pPr>
              <a:r>
                <a:rPr lang="en-GB" sz="1600" i="1" dirty="0" err="1">
                  <a:solidFill>
                    <a:srgbClr val="FF0000"/>
                  </a:solidFill>
                  <a:latin typeface="Arial"/>
                </a:rPr>
                <a:t>Listeria</a:t>
              </a:r>
              <a:r>
                <a:rPr lang="en-GB" sz="1600" i="1" dirty="0">
                  <a:solidFill>
                    <a:srgbClr val="FF0000"/>
                  </a:solidFill>
                  <a:latin typeface="Arial"/>
                </a:rPr>
                <a:t> </a:t>
              </a:r>
              <a:r>
                <a:rPr lang="en-GB" sz="1600" i="1" dirty="0" err="1">
                  <a:solidFill>
                    <a:srgbClr val="FF0000"/>
                  </a:solidFill>
                  <a:latin typeface="Arial"/>
                </a:rPr>
                <a:t>monocytogenes</a:t>
              </a:r>
              <a:endParaRPr lang="en-GB" sz="1600" i="1" dirty="0">
                <a:solidFill>
                  <a:srgbClr val="FF0000"/>
                </a:solidFill>
                <a:latin typeface="Arial"/>
              </a:endParaRPr>
            </a:p>
            <a:p>
              <a:pPr>
                <a:defRPr/>
              </a:pPr>
              <a:r>
                <a:rPr lang="en-GB" sz="1600" i="1" dirty="0">
                  <a:solidFill>
                    <a:srgbClr val="FF0000"/>
                  </a:solidFill>
                  <a:latin typeface="Arial"/>
                </a:rPr>
                <a:t>Staphylococcus </a:t>
              </a:r>
              <a:r>
                <a:rPr lang="en-GB" sz="1600" i="1" dirty="0" err="1">
                  <a:solidFill>
                    <a:srgbClr val="FF0000"/>
                  </a:solidFill>
                  <a:latin typeface="Arial"/>
                </a:rPr>
                <a:t>aureus</a:t>
              </a:r>
              <a:r>
                <a:rPr lang="en-GB" sz="1600" i="1" dirty="0">
                  <a:solidFill>
                    <a:srgbClr val="FF0000"/>
                  </a:solidFill>
                  <a:latin typeface="Arial"/>
                </a:rPr>
                <a:t> </a:t>
              </a:r>
              <a:r>
                <a:rPr lang="en-GB" sz="1600" dirty="0">
                  <a:latin typeface="Arial"/>
                </a:rPr>
                <a:t>(anaerobic)</a:t>
              </a:r>
            </a:p>
            <a:p>
              <a:pPr>
                <a:defRPr/>
              </a:pPr>
              <a:r>
                <a:rPr lang="en-GB" sz="1600" i="1" dirty="0">
                  <a:latin typeface="Arial"/>
                </a:rPr>
                <a:t>Bacillus </a:t>
              </a:r>
              <a:r>
                <a:rPr lang="en-GB" sz="1600" dirty="0">
                  <a:latin typeface="Arial"/>
                </a:rPr>
                <a:t>spp. (aerobic)</a:t>
              </a:r>
            </a:p>
            <a:p>
              <a:pPr>
                <a:defRPr/>
              </a:pPr>
              <a:endParaRPr lang="en-GB" sz="1600" dirty="0">
                <a:latin typeface="Arial"/>
              </a:endParaRPr>
            </a:p>
          </p:txBody>
        </p:sp>
        <p:sp>
          <p:nvSpPr>
            <p:cNvPr id="25" name="TextBox 24"/>
            <p:cNvSpPr txBox="1"/>
            <p:nvPr/>
          </p:nvSpPr>
          <p:spPr>
            <a:xfrm>
              <a:off x="3786188" y="2571750"/>
              <a:ext cx="1785937" cy="338138"/>
            </a:xfrm>
            <a:prstGeom prst="rect">
              <a:avLst/>
            </a:prstGeom>
            <a:noFill/>
          </p:spPr>
          <p:txBody>
            <a:bodyPr>
              <a:spAutoFit/>
            </a:bodyPr>
            <a:lstStyle/>
            <a:p>
              <a:pPr>
                <a:defRPr/>
              </a:pPr>
              <a:r>
                <a:rPr lang="en-GB" sz="1600" i="1" dirty="0">
                  <a:latin typeface="Arial"/>
                </a:rPr>
                <a:t>Micrococcus</a:t>
              </a:r>
              <a:r>
                <a:rPr lang="en-GB" sz="1600" dirty="0">
                  <a:latin typeface="Arial"/>
                </a:rPr>
                <a:t> spp.</a:t>
              </a:r>
            </a:p>
          </p:txBody>
        </p:sp>
        <p:cxnSp>
          <p:nvCxnSpPr>
            <p:cNvPr id="18452" name="Straight Connector 26"/>
            <p:cNvCxnSpPr>
              <a:cxnSpLocks noChangeShapeType="1"/>
            </p:cNvCxnSpPr>
            <p:nvPr/>
          </p:nvCxnSpPr>
          <p:spPr bwMode="auto">
            <a:xfrm rot="5400000">
              <a:off x="4464843" y="2250282"/>
              <a:ext cx="785813" cy="0"/>
            </a:xfrm>
            <a:prstGeom prst="line">
              <a:avLst/>
            </a:prstGeom>
            <a:noFill/>
            <a:ln w="9525" algn="ctr">
              <a:solidFill>
                <a:schemeClr val="tx1"/>
              </a:solidFill>
              <a:round/>
              <a:headEnd/>
              <a:tailEnd/>
            </a:ln>
          </p:spPr>
        </p:cxnSp>
        <p:cxnSp>
          <p:nvCxnSpPr>
            <p:cNvPr id="18453" name="Straight Connector 28"/>
            <p:cNvCxnSpPr>
              <a:cxnSpLocks noChangeShapeType="1"/>
            </p:cNvCxnSpPr>
            <p:nvPr/>
          </p:nvCxnSpPr>
          <p:spPr bwMode="auto">
            <a:xfrm rot="5400000">
              <a:off x="4750594" y="2893219"/>
              <a:ext cx="1928812" cy="0"/>
            </a:xfrm>
            <a:prstGeom prst="line">
              <a:avLst/>
            </a:prstGeom>
            <a:noFill/>
            <a:ln w="9525" algn="ctr">
              <a:solidFill>
                <a:schemeClr val="tx1"/>
              </a:solidFill>
              <a:round/>
              <a:headEnd/>
              <a:tailEnd/>
            </a:ln>
          </p:spPr>
        </p:cxnSp>
        <p:sp>
          <p:nvSpPr>
            <p:cNvPr id="30" name="TextBox 29"/>
            <p:cNvSpPr txBox="1"/>
            <p:nvPr/>
          </p:nvSpPr>
          <p:spPr>
            <a:xfrm>
              <a:off x="3857625" y="3571875"/>
              <a:ext cx="1928813" cy="338138"/>
            </a:xfrm>
            <a:prstGeom prst="rect">
              <a:avLst/>
            </a:prstGeom>
            <a:noFill/>
          </p:spPr>
          <p:txBody>
            <a:bodyPr>
              <a:spAutoFit/>
            </a:bodyPr>
            <a:lstStyle/>
            <a:p>
              <a:pPr>
                <a:defRPr/>
              </a:pPr>
              <a:r>
                <a:rPr lang="en-GB" sz="1600" i="1" dirty="0">
                  <a:solidFill>
                    <a:srgbClr val="FF0000"/>
                  </a:solidFill>
                  <a:latin typeface="Arial"/>
                </a:rPr>
                <a:t>S. </a:t>
              </a:r>
              <a:r>
                <a:rPr lang="en-GB" sz="1600" i="1" dirty="0" err="1">
                  <a:solidFill>
                    <a:srgbClr val="FF0000"/>
                  </a:solidFill>
                  <a:latin typeface="Arial"/>
                </a:rPr>
                <a:t>aureus</a:t>
              </a:r>
              <a:r>
                <a:rPr lang="en-GB" sz="1600" dirty="0">
                  <a:solidFill>
                    <a:srgbClr val="FF0000"/>
                  </a:solidFill>
                  <a:latin typeface="Arial"/>
                </a:rPr>
                <a:t> </a:t>
              </a:r>
              <a:r>
                <a:rPr lang="en-GB" sz="1600" dirty="0">
                  <a:latin typeface="Arial"/>
                </a:rPr>
                <a:t>(aerobic)</a:t>
              </a:r>
            </a:p>
          </p:txBody>
        </p:sp>
        <p:cxnSp>
          <p:nvCxnSpPr>
            <p:cNvPr id="18455" name="Straight Connector 31"/>
            <p:cNvCxnSpPr>
              <a:cxnSpLocks noChangeShapeType="1"/>
            </p:cNvCxnSpPr>
            <p:nvPr/>
          </p:nvCxnSpPr>
          <p:spPr bwMode="auto">
            <a:xfrm rot="5400000">
              <a:off x="5607844" y="3250407"/>
              <a:ext cx="2643187" cy="0"/>
            </a:xfrm>
            <a:prstGeom prst="line">
              <a:avLst/>
            </a:prstGeom>
            <a:noFill/>
            <a:ln w="9525" algn="ctr">
              <a:solidFill>
                <a:schemeClr val="tx1"/>
              </a:solidFill>
              <a:round/>
              <a:headEnd/>
              <a:tailEnd/>
            </a:ln>
          </p:spPr>
        </p:cxnSp>
        <p:sp>
          <p:nvSpPr>
            <p:cNvPr id="33" name="TextBox 32"/>
            <p:cNvSpPr txBox="1"/>
            <p:nvPr/>
          </p:nvSpPr>
          <p:spPr>
            <a:xfrm>
              <a:off x="4572000" y="4286250"/>
              <a:ext cx="2571750" cy="338138"/>
            </a:xfrm>
            <a:prstGeom prst="rect">
              <a:avLst/>
            </a:prstGeom>
            <a:noFill/>
          </p:spPr>
          <p:txBody>
            <a:bodyPr>
              <a:spAutoFit/>
            </a:bodyPr>
            <a:lstStyle/>
            <a:p>
              <a:pPr>
                <a:defRPr/>
              </a:pPr>
              <a:r>
                <a:rPr lang="en-GB" sz="1600" dirty="0">
                  <a:latin typeface="Arial"/>
                </a:rPr>
                <a:t>Most yeasts and moulds</a:t>
              </a:r>
            </a:p>
          </p:txBody>
        </p:sp>
        <p:sp>
          <p:nvSpPr>
            <p:cNvPr id="34" name="TextBox 33"/>
            <p:cNvSpPr txBox="1"/>
            <p:nvPr/>
          </p:nvSpPr>
          <p:spPr>
            <a:xfrm>
              <a:off x="4357688" y="5286375"/>
              <a:ext cx="3857625" cy="338138"/>
            </a:xfrm>
            <a:prstGeom prst="rect">
              <a:avLst/>
            </a:prstGeom>
            <a:noFill/>
          </p:spPr>
          <p:txBody>
            <a:bodyPr>
              <a:spAutoFit/>
            </a:bodyPr>
            <a:lstStyle/>
            <a:p>
              <a:pPr>
                <a:defRPr/>
              </a:pPr>
              <a:r>
                <a:rPr lang="en-GB" sz="1600" dirty="0" err="1">
                  <a:latin typeface="Arial"/>
                </a:rPr>
                <a:t>Osmophilic</a:t>
              </a:r>
              <a:r>
                <a:rPr lang="en-GB" sz="1600" dirty="0">
                  <a:latin typeface="Arial"/>
                </a:rPr>
                <a:t> yeasts and </a:t>
              </a:r>
              <a:r>
                <a:rPr lang="en-GB" sz="1600" dirty="0" err="1">
                  <a:latin typeface="Arial"/>
                </a:rPr>
                <a:t>xerophilic</a:t>
              </a:r>
              <a:r>
                <a:rPr lang="en-GB" sz="1600" dirty="0">
                  <a:latin typeface="Arial"/>
                </a:rPr>
                <a:t> moulds</a:t>
              </a:r>
            </a:p>
          </p:txBody>
        </p:sp>
        <p:cxnSp>
          <p:nvCxnSpPr>
            <p:cNvPr id="18458" name="Straight Connector 35"/>
            <p:cNvCxnSpPr>
              <a:cxnSpLocks noChangeShapeType="1"/>
            </p:cNvCxnSpPr>
            <p:nvPr/>
          </p:nvCxnSpPr>
          <p:spPr bwMode="auto">
            <a:xfrm rot="5400000">
              <a:off x="6286500" y="3714750"/>
              <a:ext cx="3714750" cy="0"/>
            </a:xfrm>
            <a:prstGeom prst="line">
              <a:avLst/>
            </a:prstGeom>
            <a:noFill/>
            <a:ln w="9525" algn="ctr">
              <a:solidFill>
                <a:schemeClr val="tx1"/>
              </a:solidFill>
              <a:round/>
              <a:headEnd/>
              <a:tailEnd/>
            </a:ln>
          </p:spPr>
        </p:cxnSp>
      </p:grpSp>
    </p:spTree>
    <p:extLst>
      <p:ext uri="{BB962C8B-B14F-4D97-AF65-F5344CB8AC3E}">
        <p14:creationId xmlns:p14="http://schemas.microsoft.com/office/powerpoint/2010/main" val="486853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620000"/>
            <a:ext cx="8750800" cy="928688"/>
          </a:xfrm>
        </p:spPr>
        <p:txBody>
          <a:bodyPr/>
          <a:lstStyle/>
          <a:p>
            <a:pPr algn="ctr" eaLnBrk="1" hangingPunct="1"/>
            <a:r>
              <a:rPr lang="en-GB" b="1" dirty="0" smtClean="0"/>
              <a:t>A</a:t>
            </a:r>
            <a:r>
              <a:rPr lang="en-GB" b="1" baseline="-25000" dirty="0" smtClean="0"/>
              <a:t>w</a:t>
            </a:r>
            <a:r>
              <a:rPr lang="en-GB" b="1" dirty="0" smtClean="0"/>
              <a:t> ranges for food</a:t>
            </a:r>
          </a:p>
        </p:txBody>
      </p:sp>
      <p:graphicFrame>
        <p:nvGraphicFramePr>
          <p:cNvPr id="4" name="Table 3"/>
          <p:cNvGraphicFramePr>
            <a:graphicFrameLocks noGrp="1"/>
          </p:cNvGraphicFramePr>
          <p:nvPr>
            <p:extLst>
              <p:ext uri="{D42A27DB-BD31-4B8C-83A1-F6EECF244321}">
                <p14:modId xmlns:p14="http://schemas.microsoft.com/office/powerpoint/2010/main" val="12761753"/>
              </p:ext>
            </p:extLst>
          </p:nvPr>
        </p:nvGraphicFramePr>
        <p:xfrm>
          <a:off x="1043442" y="2645910"/>
          <a:ext cx="7056784" cy="3960440"/>
        </p:xfrm>
        <a:graphic>
          <a:graphicData uri="http://schemas.openxmlformats.org/drawingml/2006/table">
            <a:tbl>
              <a:tblPr firstRow="1" bandRow="1">
                <a:tableStyleId>{5C22544A-7EE6-4342-B048-85BDC9FD1C3A}</a:tableStyleId>
              </a:tblPr>
              <a:tblGrid>
                <a:gridCol w="3528392"/>
                <a:gridCol w="3528392"/>
              </a:tblGrid>
              <a:tr h="495055">
                <a:tc>
                  <a:txBody>
                    <a:bodyPr/>
                    <a:lstStyle/>
                    <a:p>
                      <a:pPr algn="ctr"/>
                      <a:r>
                        <a:rPr lang="en-GB" dirty="0" smtClean="0">
                          <a:latin typeface="Arial"/>
                        </a:rPr>
                        <a:t>Product</a:t>
                      </a:r>
                      <a:endParaRPr lang="en-GB" dirty="0">
                        <a:latin typeface="Arial"/>
                      </a:endParaRPr>
                    </a:p>
                  </a:txBody>
                  <a:tcPr/>
                </a:tc>
                <a:tc>
                  <a:txBody>
                    <a:bodyPr/>
                    <a:lstStyle/>
                    <a:p>
                      <a:pPr algn="ctr"/>
                      <a:r>
                        <a:rPr lang="en-GB" dirty="0" smtClean="0">
                          <a:latin typeface="Arial"/>
                        </a:rPr>
                        <a:t>A</a:t>
                      </a:r>
                      <a:r>
                        <a:rPr lang="en-GB" baseline="-25000" dirty="0" smtClean="0">
                          <a:latin typeface="Arial"/>
                        </a:rPr>
                        <a:t>w</a:t>
                      </a:r>
                      <a:endParaRPr lang="en-GB" dirty="0">
                        <a:latin typeface="Arial"/>
                      </a:endParaRPr>
                    </a:p>
                  </a:txBody>
                  <a:tcPr/>
                </a:tc>
              </a:tr>
              <a:tr h="495055">
                <a:tc>
                  <a:txBody>
                    <a:bodyPr/>
                    <a:lstStyle/>
                    <a:p>
                      <a:pPr algn="ctr"/>
                      <a:r>
                        <a:rPr lang="en-GB" dirty="0" smtClean="0">
                          <a:latin typeface="Arial"/>
                        </a:rPr>
                        <a:t>Milk</a:t>
                      </a:r>
                      <a:endParaRPr lang="en-GB" dirty="0">
                        <a:latin typeface="Arial"/>
                      </a:endParaRPr>
                    </a:p>
                  </a:txBody>
                  <a:tcPr/>
                </a:tc>
                <a:tc>
                  <a:txBody>
                    <a:bodyPr/>
                    <a:lstStyle/>
                    <a:p>
                      <a:pPr algn="ctr"/>
                      <a:r>
                        <a:rPr lang="en-GB" sz="1800" dirty="0" smtClean="0">
                          <a:solidFill>
                            <a:schemeClr val="tx1"/>
                          </a:solidFill>
                          <a:effectLst/>
                          <a:latin typeface="Arial"/>
                        </a:rPr>
                        <a:t>0.99 - 1.00</a:t>
                      </a:r>
                      <a:endParaRPr lang="en-GB" dirty="0">
                        <a:effectLst/>
                        <a:latin typeface="Arial"/>
                      </a:endParaRPr>
                    </a:p>
                  </a:txBody>
                  <a:tcPr/>
                </a:tc>
              </a:tr>
              <a:tr h="495055">
                <a:tc>
                  <a:txBody>
                    <a:bodyPr/>
                    <a:lstStyle/>
                    <a:p>
                      <a:pPr algn="ctr"/>
                      <a:r>
                        <a:rPr lang="en-GB" dirty="0" smtClean="0">
                          <a:latin typeface="Arial"/>
                        </a:rPr>
                        <a:t>Beef</a:t>
                      </a:r>
                      <a:endParaRPr lang="en-GB" dirty="0">
                        <a:latin typeface="Arial"/>
                      </a:endParaRPr>
                    </a:p>
                  </a:txBody>
                  <a:tcPr/>
                </a:tc>
                <a:tc>
                  <a:txBody>
                    <a:bodyPr/>
                    <a:lstStyle/>
                    <a:p>
                      <a:pPr algn="ctr"/>
                      <a:r>
                        <a:rPr lang="en-GB" sz="1800" dirty="0" smtClean="0">
                          <a:solidFill>
                            <a:schemeClr val="tx1"/>
                          </a:solidFill>
                          <a:effectLst/>
                          <a:latin typeface="Arial"/>
                        </a:rPr>
                        <a:t>0.96 - 0.99</a:t>
                      </a:r>
                      <a:endParaRPr lang="en-GB" dirty="0">
                        <a:effectLst/>
                        <a:latin typeface="Arial"/>
                      </a:endParaRPr>
                    </a:p>
                  </a:txBody>
                  <a:tcPr/>
                </a:tc>
              </a:tr>
              <a:tr h="495055">
                <a:tc>
                  <a:txBody>
                    <a:bodyPr/>
                    <a:lstStyle/>
                    <a:p>
                      <a:pPr algn="ctr"/>
                      <a:r>
                        <a:rPr lang="en-GB" dirty="0" smtClean="0">
                          <a:latin typeface="Arial"/>
                        </a:rPr>
                        <a:t>Cheese</a:t>
                      </a:r>
                      <a:endParaRPr lang="en-GB" dirty="0">
                        <a:latin typeface="Arial"/>
                      </a:endParaRPr>
                    </a:p>
                  </a:txBody>
                  <a:tcPr/>
                </a:tc>
                <a:tc>
                  <a:txBody>
                    <a:bodyPr/>
                    <a:lstStyle/>
                    <a:p>
                      <a:pPr algn="ctr"/>
                      <a:r>
                        <a:rPr lang="en-GB" sz="1800" dirty="0" smtClean="0">
                          <a:solidFill>
                            <a:schemeClr val="tx1"/>
                          </a:solidFill>
                          <a:effectLst/>
                          <a:latin typeface="Arial"/>
                        </a:rPr>
                        <a:t>0.90 - 0.96</a:t>
                      </a:r>
                      <a:endParaRPr lang="en-GB" dirty="0">
                        <a:effectLst/>
                        <a:latin typeface="Arial"/>
                      </a:endParaRPr>
                    </a:p>
                  </a:txBody>
                  <a:tcPr/>
                </a:tc>
              </a:tr>
              <a:tr h="495055">
                <a:tc>
                  <a:txBody>
                    <a:bodyPr/>
                    <a:lstStyle/>
                    <a:p>
                      <a:pPr algn="ctr"/>
                      <a:r>
                        <a:rPr lang="en-GB" dirty="0" smtClean="0">
                          <a:latin typeface="Arial"/>
                        </a:rPr>
                        <a:t>Jam</a:t>
                      </a:r>
                      <a:endParaRPr lang="en-GB" dirty="0">
                        <a:latin typeface="Arial"/>
                      </a:endParaRPr>
                    </a:p>
                  </a:txBody>
                  <a:tcPr/>
                </a:tc>
                <a:tc>
                  <a:txBody>
                    <a:bodyPr/>
                    <a:lstStyle/>
                    <a:p>
                      <a:pPr algn="ctr"/>
                      <a:r>
                        <a:rPr lang="en-GB" sz="1800" dirty="0" smtClean="0">
                          <a:solidFill>
                            <a:schemeClr val="tx1"/>
                          </a:solidFill>
                          <a:effectLst/>
                          <a:latin typeface="Arial"/>
                        </a:rPr>
                        <a:t>0.80 - 0.91</a:t>
                      </a:r>
                      <a:endParaRPr lang="en-GB" dirty="0">
                        <a:effectLst/>
                        <a:latin typeface="Arial"/>
                      </a:endParaRPr>
                    </a:p>
                  </a:txBody>
                  <a:tcPr/>
                </a:tc>
              </a:tr>
              <a:tr h="495055">
                <a:tc>
                  <a:txBody>
                    <a:bodyPr/>
                    <a:lstStyle/>
                    <a:p>
                      <a:pPr algn="ctr"/>
                      <a:r>
                        <a:rPr lang="en-GB" dirty="0" smtClean="0">
                          <a:latin typeface="Arial"/>
                        </a:rPr>
                        <a:t>Fruit Cake</a:t>
                      </a:r>
                      <a:endParaRPr lang="en-GB" dirty="0">
                        <a:latin typeface="Arial"/>
                      </a:endParaRPr>
                    </a:p>
                  </a:txBody>
                  <a:tcPr/>
                </a:tc>
                <a:tc>
                  <a:txBody>
                    <a:bodyPr/>
                    <a:lstStyle/>
                    <a:p>
                      <a:pPr algn="ctr"/>
                      <a:r>
                        <a:rPr lang="en-GB" sz="1800" dirty="0" smtClean="0">
                          <a:solidFill>
                            <a:schemeClr val="tx1"/>
                          </a:solidFill>
                          <a:effectLst/>
                          <a:latin typeface="Arial"/>
                        </a:rPr>
                        <a:t>0.73 - 0.83</a:t>
                      </a:r>
                      <a:endParaRPr lang="en-GB" dirty="0">
                        <a:effectLst/>
                        <a:latin typeface="Arial"/>
                      </a:endParaRPr>
                    </a:p>
                  </a:txBody>
                  <a:tcPr/>
                </a:tc>
              </a:tr>
              <a:tr h="495055">
                <a:tc>
                  <a:txBody>
                    <a:bodyPr/>
                    <a:lstStyle/>
                    <a:p>
                      <a:pPr algn="ctr"/>
                      <a:r>
                        <a:rPr lang="en-GB" dirty="0" smtClean="0">
                          <a:latin typeface="Arial"/>
                        </a:rPr>
                        <a:t>Cereal</a:t>
                      </a:r>
                      <a:endParaRPr lang="en-GB" dirty="0">
                        <a:latin typeface="Arial"/>
                      </a:endParaRPr>
                    </a:p>
                  </a:txBody>
                  <a:tcPr/>
                </a:tc>
                <a:tc>
                  <a:txBody>
                    <a:bodyPr/>
                    <a:lstStyle/>
                    <a:p>
                      <a:pPr algn="ctr"/>
                      <a:r>
                        <a:rPr lang="en-GB" sz="1800" dirty="0" smtClean="0">
                          <a:solidFill>
                            <a:schemeClr val="tx1"/>
                          </a:solidFill>
                          <a:effectLst/>
                          <a:latin typeface="Arial"/>
                        </a:rPr>
                        <a:t>0.65 - 0.71</a:t>
                      </a:r>
                      <a:endParaRPr lang="en-GB" dirty="0">
                        <a:effectLst/>
                        <a:latin typeface="Arial"/>
                      </a:endParaRPr>
                    </a:p>
                  </a:txBody>
                  <a:tcPr/>
                </a:tc>
              </a:tr>
              <a:tr h="495055">
                <a:tc>
                  <a:txBody>
                    <a:bodyPr/>
                    <a:lstStyle/>
                    <a:p>
                      <a:pPr algn="ctr"/>
                      <a:r>
                        <a:rPr lang="en-GB" dirty="0" smtClean="0">
                          <a:latin typeface="Arial"/>
                        </a:rPr>
                        <a:t>Dried Fruit</a:t>
                      </a:r>
                      <a:endParaRPr lang="en-GB" dirty="0">
                        <a:latin typeface="Arial"/>
                      </a:endParaRPr>
                    </a:p>
                  </a:txBody>
                  <a:tcPr/>
                </a:tc>
                <a:tc>
                  <a:txBody>
                    <a:bodyPr/>
                    <a:lstStyle/>
                    <a:p>
                      <a:pPr algn="ctr"/>
                      <a:r>
                        <a:rPr lang="en-GB" sz="1800" dirty="0" smtClean="0">
                          <a:solidFill>
                            <a:schemeClr val="tx1"/>
                          </a:solidFill>
                          <a:effectLst/>
                          <a:latin typeface="Arial"/>
                        </a:rPr>
                        <a:t>0.60 - 0.75</a:t>
                      </a:r>
                      <a:endParaRPr lang="en-GB" dirty="0">
                        <a:effectLst/>
                        <a:latin typeface="Arial"/>
                      </a:endParaRPr>
                    </a:p>
                  </a:txBody>
                  <a:tcPr/>
                </a:tc>
              </a:tr>
            </a:tbl>
          </a:graphicData>
        </a:graphic>
      </p:graphicFrame>
    </p:spTree>
    <p:extLst>
      <p:ext uri="{BB962C8B-B14F-4D97-AF65-F5344CB8AC3E}">
        <p14:creationId xmlns:p14="http://schemas.microsoft.com/office/powerpoint/2010/main" val="35462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9176" y="1638143"/>
            <a:ext cx="8541624" cy="928687"/>
          </a:xfrm>
        </p:spPr>
        <p:txBody>
          <a:bodyPr/>
          <a:lstStyle/>
          <a:p>
            <a:pPr algn="ctr"/>
            <a:r>
              <a:rPr lang="en-GB" b="1" dirty="0">
                <a:latin typeface="Arial" charset="0"/>
              </a:rPr>
              <a:t>Vacuum Packing </a:t>
            </a:r>
          </a:p>
        </p:txBody>
      </p:sp>
      <p:sp>
        <p:nvSpPr>
          <p:cNvPr id="11267" name="Rectangle 3"/>
          <p:cNvSpPr>
            <a:spLocks noGrp="1" noChangeArrowheads="1"/>
          </p:cNvSpPr>
          <p:nvPr>
            <p:ph type="body" idx="1"/>
          </p:nvPr>
        </p:nvSpPr>
        <p:spPr>
          <a:xfrm>
            <a:off x="687388" y="2357438"/>
            <a:ext cx="7670800" cy="3524250"/>
          </a:xfrm>
        </p:spPr>
        <p:txBody>
          <a:bodyPr>
            <a:normAutofit fontScale="92500" lnSpcReduction="20000"/>
          </a:bodyPr>
          <a:lstStyle/>
          <a:p>
            <a:pPr>
              <a:buFontTx/>
              <a:buNone/>
            </a:pPr>
            <a:endParaRPr lang="en-GB" dirty="0" smtClean="0">
              <a:latin typeface="Arial" charset="0"/>
            </a:endParaRPr>
          </a:p>
          <a:p>
            <a:pPr>
              <a:buFontTx/>
              <a:buNone/>
            </a:pPr>
            <a:r>
              <a:rPr lang="en-GB" sz="3000" dirty="0" smtClean="0">
                <a:latin typeface="Arial"/>
                <a:cs typeface="Arial"/>
              </a:rPr>
              <a:t>Limited </a:t>
            </a:r>
            <a:r>
              <a:rPr lang="en-GB" sz="3000" dirty="0">
                <a:latin typeface="Arial"/>
                <a:cs typeface="Arial"/>
              </a:rPr>
              <a:t>package headspace</a:t>
            </a:r>
          </a:p>
          <a:p>
            <a:r>
              <a:rPr lang="en-GB" sz="3000" dirty="0">
                <a:latin typeface="Arial"/>
                <a:cs typeface="Arial"/>
              </a:rPr>
              <a:t>&lt;1% </a:t>
            </a:r>
            <a:r>
              <a:rPr lang="en-GB" sz="3000" dirty="0" smtClean="0">
                <a:latin typeface="Arial"/>
                <a:cs typeface="Arial"/>
              </a:rPr>
              <a:t>O</a:t>
            </a:r>
            <a:r>
              <a:rPr lang="en-GB" sz="3000" b="1" baseline="-25000" dirty="0" smtClean="0">
                <a:latin typeface="Arial"/>
                <a:cs typeface="Arial"/>
              </a:rPr>
              <a:t>2</a:t>
            </a:r>
            <a:r>
              <a:rPr lang="en-GB" sz="3000" b="1" dirty="0" smtClean="0">
                <a:latin typeface="Arial"/>
                <a:cs typeface="Arial"/>
              </a:rPr>
              <a:t> </a:t>
            </a:r>
            <a:r>
              <a:rPr lang="en-GB" sz="3000" dirty="0" smtClean="0">
                <a:latin typeface="Arial"/>
                <a:cs typeface="Arial"/>
              </a:rPr>
              <a:t>(not complete vacuum)</a:t>
            </a:r>
            <a:endParaRPr lang="en-GB" sz="3000" baseline="-25000" dirty="0">
              <a:latin typeface="Arial"/>
              <a:cs typeface="Arial"/>
            </a:endParaRPr>
          </a:p>
          <a:p>
            <a:r>
              <a:rPr lang="en-GB" sz="3000" dirty="0">
                <a:latin typeface="Arial"/>
                <a:cs typeface="Arial"/>
              </a:rPr>
              <a:t>10-20% CO</a:t>
            </a:r>
            <a:r>
              <a:rPr lang="en-GB" sz="3000" b="1" baseline="-25000" dirty="0">
                <a:latin typeface="Arial"/>
                <a:cs typeface="Arial"/>
              </a:rPr>
              <a:t>2</a:t>
            </a:r>
          </a:p>
          <a:p>
            <a:r>
              <a:rPr lang="en-GB" sz="3000" dirty="0">
                <a:latin typeface="Arial"/>
                <a:cs typeface="Arial"/>
              </a:rPr>
              <a:t>restricts growth of </a:t>
            </a:r>
            <a:r>
              <a:rPr lang="en-GB" sz="3000" dirty="0" smtClean="0">
                <a:latin typeface="Arial"/>
                <a:cs typeface="Arial"/>
              </a:rPr>
              <a:t>(aerobic – oxygen using) spoilage organisms</a:t>
            </a:r>
            <a:endParaRPr lang="en-GB" sz="3000" dirty="0">
              <a:latin typeface="Arial"/>
              <a:cs typeface="Arial"/>
            </a:endParaRPr>
          </a:p>
          <a:p>
            <a:r>
              <a:rPr lang="en-GB" sz="3000" dirty="0" smtClean="0">
                <a:latin typeface="Arial"/>
                <a:cs typeface="Arial"/>
              </a:rPr>
              <a:t>Reduces spoilage </a:t>
            </a:r>
            <a:r>
              <a:rPr lang="en-GB" sz="3000" dirty="0">
                <a:latin typeface="Arial"/>
                <a:cs typeface="Arial"/>
              </a:rPr>
              <a:t>due to oxidation – the process that causes apples and bananas to turn brown, for </a:t>
            </a:r>
            <a:r>
              <a:rPr lang="en-GB" sz="3000" dirty="0" smtClean="0">
                <a:latin typeface="Arial"/>
                <a:cs typeface="Arial"/>
              </a:rPr>
              <a:t>example</a:t>
            </a:r>
            <a:r>
              <a:rPr lang="en-GB" sz="3000" dirty="0">
                <a:latin typeface="Arial"/>
                <a:cs typeface="Aria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0" y="2349500"/>
            <a:ext cx="7261411" cy="1143000"/>
          </a:xfrm>
        </p:spPr>
        <p:txBody>
          <a:bodyPr>
            <a:normAutofit fontScale="90000"/>
          </a:bodyPr>
          <a:lstStyle/>
          <a:p>
            <a:pPr eaLnBrk="1" hangingPunct="1"/>
            <a:r>
              <a:rPr lang="en-GB" b="1" dirty="0" smtClean="0"/>
              <a:t>Extrinsic Factors affecting shelf-life of VP/MAP foods</a:t>
            </a:r>
          </a:p>
        </p:txBody>
      </p:sp>
    </p:spTree>
    <p:extLst>
      <p:ext uri="{BB962C8B-B14F-4D97-AF65-F5344CB8AC3E}">
        <p14:creationId xmlns:p14="http://schemas.microsoft.com/office/powerpoint/2010/main" val="4262300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title"/>
          </p:nvPr>
        </p:nvSpPr>
        <p:spPr>
          <a:xfrm>
            <a:off x="1080000" y="1620000"/>
            <a:ext cx="7670800" cy="928688"/>
          </a:xfrm>
        </p:spPr>
        <p:txBody>
          <a:bodyPr/>
          <a:lstStyle/>
          <a:p>
            <a:pPr algn="ctr" eaLnBrk="1" hangingPunct="1"/>
            <a:r>
              <a:rPr lang="en-GB" b="1" dirty="0" smtClean="0"/>
              <a:t>Temperature</a:t>
            </a:r>
          </a:p>
        </p:txBody>
      </p:sp>
      <p:graphicFrame>
        <p:nvGraphicFramePr>
          <p:cNvPr id="3074" name="Object 4"/>
          <p:cNvGraphicFramePr>
            <a:graphicFrameLocks noChangeAspect="1"/>
          </p:cNvGraphicFramePr>
          <p:nvPr>
            <p:extLst>
              <p:ext uri="{D42A27DB-BD31-4B8C-83A1-F6EECF244321}">
                <p14:modId xmlns:p14="http://schemas.microsoft.com/office/powerpoint/2010/main" val="443989358"/>
              </p:ext>
            </p:extLst>
          </p:nvPr>
        </p:nvGraphicFramePr>
        <p:xfrm>
          <a:off x="1228045" y="2594428"/>
          <a:ext cx="6357409" cy="4086906"/>
        </p:xfrm>
        <a:graphic>
          <a:graphicData uri="http://schemas.openxmlformats.org/presentationml/2006/ole">
            <mc:AlternateContent xmlns:mc="http://schemas.openxmlformats.org/markup-compatibility/2006">
              <mc:Choice xmlns:v="urn:schemas-microsoft-com:vml" Requires="v">
                <p:oleObj spid="_x0000_s2141" name="Bitmap Image" r:id="rId3" imgW="4229032" imgH="2742950" progId="PBrush">
                  <p:embed/>
                </p:oleObj>
              </mc:Choice>
              <mc:Fallback>
                <p:oleObj name="Bitmap Image" r:id="rId3" imgW="4229032" imgH="2742950"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045" y="2594428"/>
                        <a:ext cx="6357409" cy="408690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970152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1080000" y="1620000"/>
            <a:ext cx="7670800" cy="928688"/>
          </a:xfrm>
        </p:spPr>
        <p:txBody>
          <a:bodyPr/>
          <a:lstStyle/>
          <a:p>
            <a:pPr algn="ctr" eaLnBrk="1" hangingPunct="1"/>
            <a:r>
              <a:rPr lang="en-GB" b="1" dirty="0" smtClean="0"/>
              <a:t>Temperature</a:t>
            </a:r>
          </a:p>
        </p:txBody>
      </p:sp>
      <p:graphicFrame>
        <p:nvGraphicFramePr>
          <p:cNvPr id="4098" name="Object 3"/>
          <p:cNvGraphicFramePr>
            <a:graphicFrameLocks noChangeAspect="1"/>
          </p:cNvGraphicFramePr>
          <p:nvPr>
            <p:extLst>
              <p:ext uri="{D42A27DB-BD31-4B8C-83A1-F6EECF244321}">
                <p14:modId xmlns:p14="http://schemas.microsoft.com/office/powerpoint/2010/main" val="3106645232"/>
              </p:ext>
            </p:extLst>
          </p:nvPr>
        </p:nvGraphicFramePr>
        <p:xfrm>
          <a:off x="971600" y="2648857"/>
          <a:ext cx="5883037" cy="3659446"/>
        </p:xfrm>
        <a:graphic>
          <a:graphicData uri="http://schemas.openxmlformats.org/presentationml/2006/ole">
            <mc:AlternateContent xmlns:mc="http://schemas.openxmlformats.org/markup-compatibility/2006">
              <mc:Choice xmlns:v="urn:schemas-microsoft-com:vml" Requires="v">
                <p:oleObj spid="_x0000_s3165" name="Bitmap Image" r:id="rId3" imgW="4276270" imgH="2724166" progId="PBrush">
                  <p:embed/>
                </p:oleObj>
              </mc:Choice>
              <mc:Fallback>
                <p:oleObj name="Bitmap Image" r:id="rId3" imgW="4276270" imgH="272416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648857"/>
                        <a:ext cx="5883037" cy="3659446"/>
                      </a:xfrm>
                      <a:prstGeom prst="rect">
                        <a:avLst/>
                      </a:prstGeom>
                      <a:noFill/>
                      <a:extLst>
                        <a:ext uri="{FAA26D3D-D897-4be2-8F04-BA451C77F1D7}">
                          <ma14:placeholderFlag xmlns:ma14="http://schemas.microsoft.com/office/mac/drawingml/2011/main" val="1"/>
                        </a:ext>
                      </a:extLst>
                    </p:spPr>
                  </p:pic>
                </p:oleObj>
              </mc:Fallback>
            </mc:AlternateContent>
          </a:graphicData>
        </a:graphic>
      </p:graphicFrame>
      <p:sp>
        <p:nvSpPr>
          <p:cNvPr id="4100" name="Content Placeholder 2"/>
          <p:cNvSpPr>
            <a:spLocks noGrp="1"/>
          </p:cNvSpPr>
          <p:nvPr>
            <p:ph idx="1"/>
          </p:nvPr>
        </p:nvSpPr>
        <p:spPr>
          <a:xfrm>
            <a:off x="5116286" y="2703286"/>
            <a:ext cx="3755572" cy="973138"/>
          </a:xfrm>
        </p:spPr>
        <p:txBody>
          <a:bodyPr>
            <a:normAutofit fontScale="92500" lnSpcReduction="10000"/>
          </a:bodyPr>
          <a:lstStyle/>
          <a:p>
            <a:pPr eaLnBrk="1" hangingPunct="1"/>
            <a:r>
              <a:rPr lang="en-GB" dirty="0" smtClean="0"/>
              <a:t>Microbes have different optimum growth temperatures</a:t>
            </a:r>
          </a:p>
        </p:txBody>
      </p:sp>
    </p:spTree>
    <p:extLst>
      <p:ext uri="{BB962C8B-B14F-4D97-AF65-F5344CB8AC3E}">
        <p14:creationId xmlns:p14="http://schemas.microsoft.com/office/powerpoint/2010/main" val="342786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714" y="1329714"/>
            <a:ext cx="7670614" cy="928686"/>
          </a:xfrm>
        </p:spPr>
        <p:txBody>
          <a:bodyPr/>
          <a:lstStyle/>
          <a:p>
            <a:pPr algn="ctr"/>
            <a:r>
              <a:rPr lang="en-GB" b="1" dirty="0" smtClean="0"/>
              <a:t>Temperature</a:t>
            </a:r>
            <a:endParaRPr lang="en-GB" b="1" dirty="0"/>
          </a:p>
        </p:txBody>
      </p:sp>
      <p:sp>
        <p:nvSpPr>
          <p:cNvPr id="5" name="TextBox 4"/>
          <p:cNvSpPr txBox="1"/>
          <p:nvPr/>
        </p:nvSpPr>
        <p:spPr>
          <a:xfrm>
            <a:off x="235858" y="6331744"/>
            <a:ext cx="7704856" cy="369332"/>
          </a:xfrm>
          <a:prstGeom prst="rect">
            <a:avLst/>
          </a:prstGeom>
          <a:noFill/>
        </p:spPr>
        <p:txBody>
          <a:bodyPr wrap="square" rtlCol="0">
            <a:spAutoFit/>
          </a:bodyPr>
          <a:lstStyle/>
          <a:p>
            <a:r>
              <a:rPr lang="en-GB" dirty="0" smtClean="0">
                <a:solidFill>
                  <a:srgbClr val="000000"/>
                </a:solidFill>
                <a:latin typeface="Arial"/>
              </a:rPr>
              <a:t>Meat spoilage model produced using Campden BRI ‘Forecast’ software.</a:t>
            </a:r>
            <a:endParaRPr lang="en-GB" dirty="0">
              <a:solidFill>
                <a:srgbClr val="000000"/>
              </a:solidFill>
              <a:latin typeface="Arial"/>
            </a:endParaRPr>
          </a:p>
        </p:txBody>
      </p:sp>
      <p:pic>
        <p:nvPicPr>
          <p:cNvPr id="53251" name="Picture 3"/>
          <p:cNvPicPr>
            <a:picLocks noChangeAspect="1" noChangeArrowheads="1"/>
          </p:cNvPicPr>
          <p:nvPr/>
        </p:nvPicPr>
        <p:blipFill>
          <a:blip r:embed="rId2" cstate="print"/>
          <a:srcRect/>
          <a:stretch>
            <a:fillRect/>
          </a:stretch>
        </p:blipFill>
        <p:spPr bwMode="auto">
          <a:xfrm>
            <a:off x="233940" y="2107763"/>
            <a:ext cx="6224917" cy="4149945"/>
          </a:xfrm>
          <a:prstGeom prst="rect">
            <a:avLst/>
          </a:prstGeom>
          <a:noFill/>
          <a:ln w="9525">
            <a:noFill/>
            <a:miter lim="800000"/>
            <a:headEnd/>
            <a:tailEnd/>
          </a:ln>
        </p:spPr>
      </p:pic>
      <p:sp>
        <p:nvSpPr>
          <p:cNvPr id="8" name="TextBox 7"/>
          <p:cNvSpPr txBox="1"/>
          <p:nvPr/>
        </p:nvSpPr>
        <p:spPr>
          <a:xfrm>
            <a:off x="6732240" y="2132856"/>
            <a:ext cx="2232248" cy="923330"/>
          </a:xfrm>
          <a:prstGeom prst="rect">
            <a:avLst/>
          </a:prstGeom>
          <a:noFill/>
        </p:spPr>
        <p:txBody>
          <a:bodyPr wrap="square" rtlCol="0">
            <a:spAutoFit/>
          </a:bodyPr>
          <a:lstStyle/>
          <a:p>
            <a:r>
              <a:rPr lang="en-GB" dirty="0" smtClean="0">
                <a:solidFill>
                  <a:srgbClr val="000000"/>
                </a:solidFill>
                <a:latin typeface="Arial"/>
              </a:rPr>
              <a:t>Good temperature control can double shelf life. </a:t>
            </a:r>
            <a:endParaRPr lang="en-GB" dirty="0">
              <a:solidFill>
                <a:srgbClr val="000000"/>
              </a:solidFill>
              <a:latin typeface="Arial"/>
            </a:endParaRPr>
          </a:p>
        </p:txBody>
      </p:sp>
      <p:sp>
        <p:nvSpPr>
          <p:cNvPr id="9" name="TextBox 8"/>
          <p:cNvSpPr txBox="1"/>
          <p:nvPr/>
        </p:nvSpPr>
        <p:spPr>
          <a:xfrm>
            <a:off x="6732240" y="5013176"/>
            <a:ext cx="2016224" cy="923330"/>
          </a:xfrm>
          <a:prstGeom prst="rect">
            <a:avLst/>
          </a:prstGeom>
          <a:noFill/>
        </p:spPr>
        <p:txBody>
          <a:bodyPr wrap="square" rtlCol="0">
            <a:spAutoFit/>
          </a:bodyPr>
          <a:lstStyle/>
          <a:p>
            <a:r>
              <a:rPr lang="en-GB" dirty="0" smtClean="0">
                <a:solidFill>
                  <a:srgbClr val="000000"/>
                </a:solidFill>
                <a:latin typeface="Arial"/>
              </a:rPr>
              <a:t>8°C = 15d</a:t>
            </a:r>
          </a:p>
          <a:p>
            <a:r>
              <a:rPr lang="en-GB" dirty="0" smtClean="0">
                <a:solidFill>
                  <a:srgbClr val="000000"/>
                </a:solidFill>
                <a:latin typeface="Arial"/>
              </a:rPr>
              <a:t>5°C = 27d</a:t>
            </a:r>
          </a:p>
          <a:p>
            <a:r>
              <a:rPr lang="en-GB" dirty="0" smtClean="0">
                <a:solidFill>
                  <a:srgbClr val="000000"/>
                </a:solidFill>
                <a:latin typeface="Arial"/>
              </a:rPr>
              <a:t>3°C = 40d</a:t>
            </a:r>
            <a:endParaRPr lang="en-GB" dirty="0">
              <a:solidFill>
                <a:srgbClr val="000000"/>
              </a:solidFill>
              <a:latin typeface="Arial"/>
            </a:endParaRPr>
          </a:p>
        </p:txBody>
      </p:sp>
    </p:spTree>
    <p:extLst>
      <p:ext uri="{BB962C8B-B14F-4D97-AF65-F5344CB8AC3E}">
        <p14:creationId xmlns:p14="http://schemas.microsoft.com/office/powerpoint/2010/main" val="101736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080000" y="1620000"/>
            <a:ext cx="7670800" cy="928687"/>
          </a:xfrm>
        </p:spPr>
        <p:txBody>
          <a:bodyPr/>
          <a:lstStyle/>
          <a:p>
            <a:pPr eaLnBrk="1" hangingPunct="1"/>
            <a:r>
              <a:rPr lang="en-GB" b="1" dirty="0" smtClean="0"/>
              <a:t>Other Extrinsic Factors:</a:t>
            </a:r>
          </a:p>
        </p:txBody>
      </p:sp>
      <p:sp>
        <p:nvSpPr>
          <p:cNvPr id="32771" name="Content Placeholder 2"/>
          <p:cNvSpPr>
            <a:spLocks noGrp="1"/>
          </p:cNvSpPr>
          <p:nvPr>
            <p:ph idx="1"/>
          </p:nvPr>
        </p:nvSpPr>
        <p:spPr>
          <a:xfrm>
            <a:off x="687388" y="2956153"/>
            <a:ext cx="7670800" cy="2649991"/>
          </a:xfrm>
        </p:spPr>
        <p:txBody>
          <a:bodyPr/>
          <a:lstStyle/>
          <a:p>
            <a:pPr eaLnBrk="1" hangingPunct="1"/>
            <a:r>
              <a:rPr lang="en-GB" dirty="0" smtClean="0"/>
              <a:t>Storage conditions e.g. relative humidity</a:t>
            </a:r>
          </a:p>
          <a:p>
            <a:pPr eaLnBrk="1" hangingPunct="1"/>
            <a:r>
              <a:rPr lang="en-GB" dirty="0" smtClean="0"/>
              <a:t>Packaging atmosphere........others?</a:t>
            </a:r>
          </a:p>
        </p:txBody>
      </p:sp>
    </p:spTree>
    <p:extLst>
      <p:ext uri="{BB962C8B-B14F-4D97-AF65-F5344CB8AC3E}">
        <p14:creationId xmlns:p14="http://schemas.microsoft.com/office/powerpoint/2010/main" val="3925951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4235" y="1620000"/>
            <a:ext cx="8949765" cy="928688"/>
          </a:xfrm>
        </p:spPr>
        <p:txBody>
          <a:bodyPr>
            <a:normAutofit fontScale="90000"/>
          </a:bodyPr>
          <a:lstStyle/>
          <a:p>
            <a:pPr algn="ctr" eaLnBrk="1" hangingPunct="1"/>
            <a:r>
              <a:rPr lang="en-GB" b="1" dirty="0">
                <a:latin typeface="Arial" charset="0"/>
              </a:rPr>
              <a:t>Controlling </a:t>
            </a:r>
            <a:r>
              <a:rPr lang="en-GB" b="1" i="1" dirty="0" smtClean="0">
                <a:latin typeface="Arial" charset="0"/>
              </a:rPr>
              <a:t>C</a:t>
            </a:r>
            <a:r>
              <a:rPr lang="en-GB" b="1" i="1" dirty="0">
                <a:latin typeface="Arial" charset="0"/>
              </a:rPr>
              <a:t>. </a:t>
            </a:r>
            <a:r>
              <a:rPr lang="en-GB" b="1" i="1" dirty="0" err="1">
                <a:latin typeface="Arial" charset="0"/>
              </a:rPr>
              <a:t>botulinum</a:t>
            </a:r>
            <a:r>
              <a:rPr lang="en-GB" b="1" dirty="0">
                <a:latin typeface="Arial" charset="0"/>
              </a:rPr>
              <a:t> </a:t>
            </a:r>
            <a:r>
              <a:rPr lang="en-GB" b="1" dirty="0" smtClean="0">
                <a:latin typeface="Arial" charset="0"/>
              </a:rPr>
              <a:t>in </a:t>
            </a:r>
            <a:r>
              <a:rPr lang="en-GB" b="1" u="sng" dirty="0" smtClean="0">
                <a:latin typeface="Arial" charset="0"/>
              </a:rPr>
              <a:t>chilled</a:t>
            </a:r>
            <a:r>
              <a:rPr lang="en-GB" b="1" dirty="0" smtClean="0">
                <a:latin typeface="Arial" charset="0"/>
              </a:rPr>
              <a:t> </a:t>
            </a:r>
            <a:r>
              <a:rPr lang="en-GB" b="1" dirty="0">
                <a:latin typeface="Arial" charset="0"/>
              </a:rPr>
              <a:t>VP/MAP products</a:t>
            </a:r>
          </a:p>
        </p:txBody>
      </p:sp>
      <p:sp>
        <p:nvSpPr>
          <p:cNvPr id="17411" name="Content Placeholder 2"/>
          <p:cNvSpPr>
            <a:spLocks noGrp="1"/>
          </p:cNvSpPr>
          <p:nvPr>
            <p:ph idx="1"/>
          </p:nvPr>
        </p:nvSpPr>
        <p:spPr>
          <a:xfrm>
            <a:off x="774927" y="2788785"/>
            <a:ext cx="7669212" cy="3524250"/>
          </a:xfrm>
        </p:spPr>
        <p:txBody>
          <a:bodyPr>
            <a:normAutofit fontScale="85000" lnSpcReduction="20000"/>
          </a:bodyPr>
          <a:lstStyle/>
          <a:p>
            <a:pPr eaLnBrk="1" hangingPunct="1"/>
            <a:r>
              <a:rPr lang="en-GB" sz="2800" dirty="0">
                <a:latin typeface="Arial" charset="0"/>
              </a:rPr>
              <a:t>A </a:t>
            </a:r>
            <a:r>
              <a:rPr lang="en-GB" sz="2800" u="sng" dirty="0">
                <a:latin typeface="Arial" charset="0"/>
              </a:rPr>
              <a:t>chilled</a:t>
            </a:r>
            <a:r>
              <a:rPr lang="en-GB" sz="2800" dirty="0">
                <a:latin typeface="Arial" charset="0"/>
              </a:rPr>
              <a:t> shelf life of 10 days or more is </a:t>
            </a:r>
            <a:r>
              <a:rPr lang="en-GB" sz="2800" dirty="0" smtClean="0">
                <a:latin typeface="Arial" charset="0"/>
              </a:rPr>
              <a:t>possible if </a:t>
            </a:r>
            <a:r>
              <a:rPr lang="en-GB" sz="2800" dirty="0">
                <a:latin typeface="Arial" charset="0"/>
              </a:rPr>
              <a:t>one or more of the following are met</a:t>
            </a:r>
            <a:r>
              <a:rPr lang="en-GB" sz="2800" dirty="0" smtClean="0">
                <a:latin typeface="Arial" charset="0"/>
              </a:rPr>
              <a:t>:</a:t>
            </a:r>
          </a:p>
          <a:p>
            <a:pPr lvl="1"/>
            <a:r>
              <a:rPr lang="en-GB" sz="2400" dirty="0">
                <a:latin typeface="Arial" charset="0"/>
                <a:cs typeface="Arial" charset="0"/>
              </a:rPr>
              <a:t>pH of 5 or less throughout the product</a:t>
            </a:r>
          </a:p>
          <a:p>
            <a:pPr lvl="1"/>
            <a:r>
              <a:rPr lang="en-GB" sz="2400" dirty="0">
                <a:latin typeface="Arial" charset="0"/>
                <a:cs typeface="Arial" charset="0"/>
              </a:rPr>
              <a:t>Aw of 0.97 or less throughout the product</a:t>
            </a:r>
          </a:p>
          <a:p>
            <a:pPr lvl="1"/>
            <a:r>
              <a:rPr lang="en-GB" sz="2400" dirty="0">
                <a:latin typeface="Arial" charset="0"/>
                <a:cs typeface="Arial" charset="0"/>
              </a:rPr>
              <a:t>Heat treatment of 90°C for 10 minutes or equivalent throughout the product.</a:t>
            </a:r>
          </a:p>
          <a:p>
            <a:pPr lvl="1"/>
            <a:r>
              <a:rPr lang="en-GB" sz="2400" dirty="0">
                <a:latin typeface="Arial" charset="0"/>
                <a:cs typeface="Arial" charset="0"/>
              </a:rPr>
              <a:t>Salt of 3.5% (</a:t>
            </a:r>
            <a:r>
              <a:rPr lang="en-GB" sz="2400" dirty="0" err="1">
                <a:latin typeface="Arial" charset="0"/>
                <a:cs typeface="Arial" charset="0"/>
              </a:rPr>
              <a:t>aq</a:t>
            </a:r>
            <a:r>
              <a:rPr lang="en-GB" sz="2400" dirty="0">
                <a:latin typeface="Arial" charset="0"/>
                <a:cs typeface="Arial" charset="0"/>
              </a:rPr>
              <a:t>) or greater throughout the product.</a:t>
            </a:r>
          </a:p>
          <a:p>
            <a:pPr lvl="1"/>
            <a:r>
              <a:rPr lang="en-GB" sz="2400" dirty="0">
                <a:latin typeface="Arial" charset="0"/>
                <a:cs typeface="Arial" charset="0"/>
              </a:rPr>
              <a:t>Any combination of factors </a:t>
            </a:r>
            <a:r>
              <a:rPr lang="en-GB" sz="2400" b="1" dirty="0">
                <a:latin typeface="Arial" charset="0"/>
                <a:cs typeface="Arial" charset="0"/>
              </a:rPr>
              <a:t>proven </a:t>
            </a:r>
            <a:r>
              <a:rPr lang="en-GB" sz="2400" dirty="0">
                <a:latin typeface="Arial" charset="0"/>
                <a:cs typeface="Arial" charset="0"/>
              </a:rPr>
              <a:t>to inhibit growth or toxin production by </a:t>
            </a:r>
            <a:r>
              <a:rPr lang="en-GB" sz="2400" i="1" dirty="0">
                <a:latin typeface="Arial" charset="0"/>
                <a:cs typeface="Arial" charset="0"/>
              </a:rPr>
              <a:t>C. </a:t>
            </a:r>
            <a:r>
              <a:rPr lang="en-GB" sz="2400" i="1" dirty="0" err="1">
                <a:latin typeface="Arial" charset="0"/>
                <a:cs typeface="Arial" charset="0"/>
              </a:rPr>
              <a:t>botulinum</a:t>
            </a:r>
            <a:r>
              <a:rPr lang="en-GB" sz="2400" dirty="0">
                <a:latin typeface="Arial" charset="0"/>
                <a:cs typeface="Arial" charset="0"/>
              </a:rPr>
              <a:t>.</a:t>
            </a:r>
          </a:p>
          <a:p>
            <a:pPr eaLnBrk="1" hangingPunct="1"/>
            <a:endParaRPr lang="en-GB" sz="2800" dirty="0" smtClean="0">
              <a:latin typeface="Arial" charset="0"/>
            </a:endParaRPr>
          </a:p>
          <a:p>
            <a:r>
              <a:rPr lang="en-GB" sz="2800" dirty="0" err="1" smtClean="0">
                <a:latin typeface="Arial" charset="0"/>
              </a:rPr>
              <a:t>Proteolytic</a:t>
            </a:r>
            <a:r>
              <a:rPr lang="en-GB" sz="2800" dirty="0" smtClean="0">
                <a:latin typeface="Arial" charset="0"/>
              </a:rPr>
              <a:t> strains controlled by temp &lt;10</a:t>
            </a:r>
            <a:r>
              <a:rPr lang="en-GB" sz="2800" dirty="0">
                <a:latin typeface="Arial" charset="0"/>
                <a:cs typeface="Arial" charset="0"/>
              </a:rPr>
              <a:t>°</a:t>
            </a:r>
            <a:r>
              <a:rPr lang="en-GB" sz="2800" dirty="0" smtClean="0">
                <a:latin typeface="Arial" charset="0"/>
                <a:cs typeface="Arial" charset="0"/>
              </a:rPr>
              <a:t>C (non-</a:t>
            </a:r>
            <a:r>
              <a:rPr lang="en-GB" sz="2800" dirty="0" err="1" smtClean="0">
                <a:latin typeface="Arial" charset="0"/>
                <a:cs typeface="Arial" charset="0"/>
              </a:rPr>
              <a:t>proteolytic</a:t>
            </a:r>
            <a:r>
              <a:rPr lang="en-GB" sz="2800" dirty="0" smtClean="0">
                <a:latin typeface="Arial" charset="0"/>
                <a:cs typeface="Arial" charset="0"/>
              </a:rPr>
              <a:t> </a:t>
            </a:r>
            <a:r>
              <a:rPr lang="en-GB" sz="2800" dirty="0" smtClean="0">
                <a:latin typeface="Arial" charset="0"/>
              </a:rPr>
              <a:t>&lt;</a:t>
            </a:r>
            <a:r>
              <a:rPr lang="en-GB" sz="2800" dirty="0">
                <a:latin typeface="Arial" charset="0"/>
              </a:rPr>
              <a:t>3</a:t>
            </a:r>
            <a:r>
              <a:rPr lang="en-GB" sz="2800" dirty="0" smtClean="0">
                <a:latin typeface="Arial" charset="0"/>
                <a:cs typeface="Arial" charset="0"/>
              </a:rPr>
              <a:t>°C) </a:t>
            </a:r>
            <a:endParaRPr lang="en-GB" sz="2800" dirty="0">
              <a:latin typeface="Arial" charset="0"/>
            </a:endParaRPr>
          </a:p>
          <a:p>
            <a:pPr lvl="1" eaLnBrk="1" hangingPunct="1"/>
            <a:endParaRPr lang="en-GB" sz="2400" dirty="0">
              <a:latin typeface="Arial" charset="0"/>
              <a:cs typeface="Arial" charset="0"/>
            </a:endParaRPr>
          </a:p>
        </p:txBody>
      </p:sp>
    </p:spTree>
    <p:extLst>
      <p:ext uri="{BB962C8B-B14F-4D97-AF65-F5344CB8AC3E}">
        <p14:creationId xmlns:p14="http://schemas.microsoft.com/office/powerpoint/2010/main" val="48205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95288" y="2924175"/>
            <a:ext cx="8456612" cy="928688"/>
          </a:xfrm>
        </p:spPr>
        <p:txBody>
          <a:bodyPr>
            <a:normAutofit fontScale="90000"/>
          </a:bodyPr>
          <a:lstStyle/>
          <a:p>
            <a:pPr eaLnBrk="1" hangingPunct="1"/>
            <a:r>
              <a:rPr lang="en-GB" dirty="0" smtClean="0"/>
              <a:t>What else can be done to control </a:t>
            </a:r>
            <a:r>
              <a:rPr lang="en-GB" i="1" dirty="0" err="1" smtClean="0"/>
              <a:t>C.botulinum</a:t>
            </a:r>
            <a:r>
              <a:rPr lang="en-GB" dirty="0" smtClean="0"/>
              <a:t> in VP/MAP foods?</a:t>
            </a:r>
          </a:p>
        </p:txBody>
      </p:sp>
    </p:spTree>
    <p:extLst>
      <p:ext uri="{BB962C8B-B14F-4D97-AF65-F5344CB8AC3E}">
        <p14:creationId xmlns:p14="http://schemas.microsoft.com/office/powerpoint/2010/main" val="59917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3" y="1755467"/>
            <a:ext cx="7670614" cy="928686"/>
          </a:xfrm>
        </p:spPr>
        <p:txBody>
          <a:bodyPr>
            <a:normAutofit/>
          </a:bodyPr>
          <a:lstStyle/>
          <a:p>
            <a:pPr algn="ctr"/>
            <a:r>
              <a:rPr lang="en-GB" sz="4100" b="1" dirty="0" smtClean="0"/>
              <a:t>Nitrite – cured meat products</a:t>
            </a:r>
            <a:endParaRPr lang="en-GB" sz="4100" b="1" dirty="0"/>
          </a:p>
        </p:txBody>
      </p:sp>
      <p:sp>
        <p:nvSpPr>
          <p:cNvPr id="7" name="Text Box 3"/>
          <p:cNvSpPr txBox="1">
            <a:spLocks noChangeArrowheads="1"/>
          </p:cNvSpPr>
          <p:nvPr/>
        </p:nvSpPr>
        <p:spPr bwMode="auto">
          <a:xfrm>
            <a:off x="357188" y="2754312"/>
            <a:ext cx="8456612" cy="4154983"/>
          </a:xfrm>
          <a:prstGeom prst="rect">
            <a:avLst/>
          </a:prstGeom>
          <a:noFill/>
          <a:ln w="12699">
            <a:noFill/>
            <a:miter lim="800000"/>
            <a:headEnd type="none" w="sm" len="sm"/>
            <a:tailEnd type="none" w="sm" len="sm"/>
          </a:ln>
        </p:spPr>
        <p:txBody>
          <a:bodyPr wrap="square">
            <a:spAutoFit/>
          </a:bodyPr>
          <a:lstStyle/>
          <a:p>
            <a:pPr>
              <a:spcBef>
                <a:spcPct val="50000"/>
              </a:spcBef>
              <a:buFontTx/>
              <a:buChar char="•"/>
            </a:pPr>
            <a:r>
              <a:rPr lang="en-GB" sz="2400" dirty="0" smtClean="0">
                <a:solidFill>
                  <a:srgbClr val="000000"/>
                </a:solidFill>
                <a:latin typeface="Arial"/>
              </a:rPr>
              <a:t>Nitrite </a:t>
            </a:r>
            <a:r>
              <a:rPr lang="en-GB" sz="2400" dirty="0">
                <a:solidFill>
                  <a:srgbClr val="000000"/>
                </a:solidFill>
                <a:latin typeface="Arial"/>
              </a:rPr>
              <a:t>is primarily a curing agent </a:t>
            </a:r>
            <a:r>
              <a:rPr lang="en-GB" sz="2400" dirty="0" smtClean="0">
                <a:solidFill>
                  <a:srgbClr val="000000"/>
                </a:solidFill>
                <a:latin typeface="Arial"/>
              </a:rPr>
              <a:t>– provides meat colour, flavour, texture and serves as an anti-oxidant</a:t>
            </a:r>
          </a:p>
          <a:p>
            <a:pPr>
              <a:spcBef>
                <a:spcPct val="50000"/>
              </a:spcBef>
              <a:buFontTx/>
              <a:buChar char="•"/>
            </a:pPr>
            <a:r>
              <a:rPr lang="en-GB" sz="2400" dirty="0" smtClean="0">
                <a:solidFill>
                  <a:srgbClr val="000000"/>
                </a:solidFill>
                <a:latin typeface="Arial"/>
              </a:rPr>
              <a:t>Usually sodium (NaNO</a:t>
            </a:r>
            <a:r>
              <a:rPr lang="en-GB" sz="2400" baseline="-25000" dirty="0" smtClean="0">
                <a:solidFill>
                  <a:srgbClr val="000000"/>
                </a:solidFill>
                <a:latin typeface="Arial"/>
              </a:rPr>
              <a:t>2</a:t>
            </a:r>
            <a:r>
              <a:rPr lang="en-GB" sz="2400" dirty="0" smtClean="0">
                <a:solidFill>
                  <a:srgbClr val="000000"/>
                </a:solidFill>
                <a:latin typeface="Arial"/>
              </a:rPr>
              <a:t>) or potassium (KNO</a:t>
            </a:r>
            <a:r>
              <a:rPr lang="en-GB" sz="2400" baseline="-25000" dirty="0" smtClean="0">
                <a:solidFill>
                  <a:srgbClr val="000000"/>
                </a:solidFill>
                <a:latin typeface="Arial"/>
              </a:rPr>
              <a:t>2</a:t>
            </a:r>
            <a:r>
              <a:rPr lang="en-GB" sz="2400" dirty="0" smtClean="0">
                <a:solidFill>
                  <a:srgbClr val="000000"/>
                </a:solidFill>
                <a:latin typeface="Arial"/>
              </a:rPr>
              <a:t>) nitrite, but also nitrate salts (E249-E252)</a:t>
            </a:r>
          </a:p>
          <a:p>
            <a:pPr>
              <a:spcBef>
                <a:spcPct val="50000"/>
              </a:spcBef>
              <a:buFontTx/>
              <a:buChar char="•"/>
            </a:pPr>
            <a:r>
              <a:rPr lang="en-GB" sz="2400" dirty="0" smtClean="0">
                <a:solidFill>
                  <a:srgbClr val="000000"/>
                </a:solidFill>
                <a:latin typeface="Arial"/>
              </a:rPr>
              <a:t>Particularly effective against Clostridia – variable for other microbes</a:t>
            </a:r>
          </a:p>
          <a:p>
            <a:pPr>
              <a:spcBef>
                <a:spcPct val="50000"/>
              </a:spcBef>
              <a:buFontTx/>
              <a:buChar char="•"/>
            </a:pPr>
            <a:r>
              <a:rPr lang="en-GB" sz="2400" dirty="0" smtClean="0">
                <a:solidFill>
                  <a:srgbClr val="000000"/>
                </a:solidFill>
                <a:latin typeface="Arial"/>
              </a:rPr>
              <a:t>Control over fermentation needed to prevent conditions favourable to growth of other microorganisms</a:t>
            </a:r>
            <a:endParaRPr lang="en-GB" sz="2400" dirty="0">
              <a:solidFill>
                <a:srgbClr val="000000"/>
              </a:solidFill>
              <a:latin typeface="Arial"/>
            </a:endParaRPr>
          </a:p>
          <a:p>
            <a:pPr>
              <a:spcBef>
                <a:spcPct val="50000"/>
              </a:spcBef>
            </a:pPr>
            <a:endParaRPr lang="en-GB" sz="2400" b="1" dirty="0">
              <a:solidFill>
                <a:srgbClr val="FF0000"/>
              </a:solidFill>
              <a:latin typeface="Arial"/>
            </a:endParaRPr>
          </a:p>
        </p:txBody>
      </p:sp>
      <p:pic>
        <p:nvPicPr>
          <p:cNvPr id="9" name="Picture 6"/>
          <p:cNvPicPr>
            <a:picLocks noChangeAspect="1" noChangeArrowheads="1"/>
          </p:cNvPicPr>
          <p:nvPr/>
        </p:nvPicPr>
        <p:blipFill>
          <a:blip r:embed="rId2" cstate="print"/>
          <a:srcRect l="7407" t="11111" r="3704" b="7407"/>
          <a:stretch>
            <a:fillRect/>
          </a:stretch>
        </p:blipFill>
        <p:spPr bwMode="auto">
          <a:xfrm>
            <a:off x="3481595" y="143933"/>
            <a:ext cx="1796978" cy="1647230"/>
          </a:xfrm>
          <a:prstGeom prst="rect">
            <a:avLst/>
          </a:prstGeom>
          <a:noFill/>
          <a:ln w="9525">
            <a:noFill/>
            <a:miter lim="800000"/>
            <a:headEnd/>
            <a:tailEnd/>
          </a:ln>
          <a:effectLst/>
        </p:spPr>
      </p:pic>
    </p:spTree>
    <p:extLst>
      <p:ext uri="{BB962C8B-B14F-4D97-AF65-F5344CB8AC3E}">
        <p14:creationId xmlns:p14="http://schemas.microsoft.com/office/powerpoint/2010/main" val="2201959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1755467"/>
            <a:ext cx="8473206" cy="928686"/>
          </a:xfrm>
        </p:spPr>
        <p:txBody>
          <a:bodyPr>
            <a:noAutofit/>
          </a:bodyPr>
          <a:lstStyle/>
          <a:p>
            <a:pPr algn="ctr"/>
            <a:r>
              <a:rPr lang="en-GB" sz="4400" b="1" dirty="0" smtClean="0"/>
              <a:t>Nitrite – cured meat products</a:t>
            </a:r>
            <a:endParaRPr lang="en-GB" sz="4400" b="1" dirty="0"/>
          </a:p>
        </p:txBody>
      </p:sp>
      <p:sp>
        <p:nvSpPr>
          <p:cNvPr id="7" name="Text Box 3"/>
          <p:cNvSpPr txBox="1">
            <a:spLocks noChangeArrowheads="1"/>
          </p:cNvSpPr>
          <p:nvPr/>
        </p:nvSpPr>
        <p:spPr bwMode="auto">
          <a:xfrm>
            <a:off x="357188" y="2754312"/>
            <a:ext cx="8456612" cy="3970318"/>
          </a:xfrm>
          <a:prstGeom prst="rect">
            <a:avLst/>
          </a:prstGeom>
          <a:noFill/>
          <a:ln w="12699">
            <a:noFill/>
            <a:miter lim="800000"/>
            <a:headEnd type="none" w="sm" len="sm"/>
            <a:tailEnd type="none" w="sm" len="sm"/>
          </a:ln>
        </p:spPr>
        <p:txBody>
          <a:bodyPr wrap="square">
            <a:spAutoFit/>
          </a:bodyPr>
          <a:lstStyle/>
          <a:p>
            <a:pPr>
              <a:spcBef>
                <a:spcPct val="50000"/>
              </a:spcBef>
              <a:buFontTx/>
              <a:buChar char="•"/>
            </a:pPr>
            <a:r>
              <a:rPr lang="en-GB" sz="2400" dirty="0">
                <a:solidFill>
                  <a:srgbClr val="000000"/>
                </a:solidFill>
                <a:latin typeface="Arial"/>
              </a:rPr>
              <a:t>Amounts (maximum, maximum residual) and products are specified in Directive 95/2/</a:t>
            </a:r>
            <a:r>
              <a:rPr lang="en-GB" sz="2400" dirty="0" smtClean="0">
                <a:solidFill>
                  <a:srgbClr val="000000"/>
                </a:solidFill>
                <a:latin typeface="Arial"/>
              </a:rPr>
              <a:t>EC (food additives)</a:t>
            </a:r>
            <a:endParaRPr lang="en-GB" sz="2400" dirty="0">
              <a:solidFill>
                <a:srgbClr val="000000"/>
              </a:solidFill>
              <a:latin typeface="Arial"/>
            </a:endParaRPr>
          </a:p>
          <a:p>
            <a:pPr>
              <a:spcBef>
                <a:spcPct val="50000"/>
              </a:spcBef>
              <a:buFontTx/>
              <a:buChar char="•"/>
            </a:pPr>
            <a:r>
              <a:rPr lang="en-GB" sz="2400" dirty="0">
                <a:solidFill>
                  <a:srgbClr val="000000"/>
                </a:solidFill>
                <a:latin typeface="Arial"/>
              </a:rPr>
              <a:t>Typically 50-150 mg/kg nitrite is necessary to inhibit the growth of </a:t>
            </a:r>
            <a:r>
              <a:rPr lang="en-GB" sz="2400" i="1" dirty="0">
                <a:solidFill>
                  <a:srgbClr val="000000"/>
                </a:solidFill>
                <a:latin typeface="Arial"/>
              </a:rPr>
              <a:t>C. </a:t>
            </a:r>
            <a:r>
              <a:rPr lang="en-GB" sz="2400" i="1" dirty="0" err="1">
                <a:solidFill>
                  <a:srgbClr val="000000"/>
                </a:solidFill>
                <a:latin typeface="Arial"/>
              </a:rPr>
              <a:t>botulinum</a:t>
            </a:r>
            <a:r>
              <a:rPr lang="en-GB" sz="2400" i="1" dirty="0">
                <a:solidFill>
                  <a:srgbClr val="000000"/>
                </a:solidFill>
                <a:latin typeface="Arial"/>
              </a:rPr>
              <a:t>  </a:t>
            </a:r>
            <a:r>
              <a:rPr lang="en-GB" sz="2400" dirty="0">
                <a:solidFill>
                  <a:srgbClr val="000000"/>
                </a:solidFill>
                <a:latin typeface="Arial"/>
              </a:rPr>
              <a:t>(salt/Aw, pH, cooking and storage parameters also impact)</a:t>
            </a:r>
          </a:p>
          <a:p>
            <a:pPr>
              <a:spcBef>
                <a:spcPct val="50000"/>
              </a:spcBef>
              <a:buFontTx/>
              <a:buChar char="•"/>
            </a:pPr>
            <a:r>
              <a:rPr lang="en-GB" sz="2400" dirty="0">
                <a:solidFill>
                  <a:srgbClr val="000000"/>
                </a:solidFill>
                <a:latin typeface="Arial"/>
              </a:rPr>
              <a:t>Input levels (</a:t>
            </a:r>
            <a:r>
              <a:rPr lang="en-GB" sz="2400" dirty="0" err="1">
                <a:solidFill>
                  <a:srgbClr val="000000"/>
                </a:solidFill>
                <a:latin typeface="Arial"/>
              </a:rPr>
              <a:t>vs</a:t>
            </a:r>
            <a:r>
              <a:rPr lang="en-GB" sz="2400" dirty="0">
                <a:solidFill>
                  <a:srgbClr val="000000"/>
                </a:solidFill>
                <a:latin typeface="Arial"/>
              </a:rPr>
              <a:t> residual) are important for </a:t>
            </a:r>
            <a:r>
              <a:rPr lang="en-GB" sz="2400" i="1" dirty="0" err="1">
                <a:solidFill>
                  <a:srgbClr val="000000"/>
                </a:solidFill>
                <a:latin typeface="Arial"/>
              </a:rPr>
              <a:t>C.botulinum</a:t>
            </a:r>
            <a:r>
              <a:rPr lang="en-GB" sz="2400" dirty="0">
                <a:solidFill>
                  <a:srgbClr val="000000"/>
                </a:solidFill>
                <a:latin typeface="Arial"/>
              </a:rPr>
              <a:t> control (EFSA Journal (2003) 14, 1-31)</a:t>
            </a:r>
          </a:p>
          <a:p>
            <a:pPr>
              <a:spcBef>
                <a:spcPct val="50000"/>
              </a:spcBef>
              <a:buFontTx/>
              <a:buChar char="•"/>
            </a:pPr>
            <a:r>
              <a:rPr lang="en-GB" sz="2400" dirty="0">
                <a:solidFill>
                  <a:srgbClr val="000000"/>
                </a:solidFill>
                <a:latin typeface="Arial"/>
              </a:rPr>
              <a:t>Concern re acute effects of nitrite consumption controlled by use of salt mixes</a:t>
            </a:r>
          </a:p>
        </p:txBody>
      </p:sp>
      <p:pic>
        <p:nvPicPr>
          <p:cNvPr id="9" name="Picture 6"/>
          <p:cNvPicPr>
            <a:picLocks noChangeAspect="1" noChangeArrowheads="1"/>
          </p:cNvPicPr>
          <p:nvPr/>
        </p:nvPicPr>
        <p:blipFill>
          <a:blip r:embed="rId2" cstate="print"/>
          <a:srcRect l="7407" t="11111" r="3704" b="7407"/>
          <a:stretch>
            <a:fillRect/>
          </a:stretch>
        </p:blipFill>
        <p:spPr bwMode="auto">
          <a:xfrm>
            <a:off x="3481595" y="143933"/>
            <a:ext cx="1796978" cy="1647230"/>
          </a:xfrm>
          <a:prstGeom prst="rect">
            <a:avLst/>
          </a:prstGeom>
          <a:noFill/>
          <a:ln w="9525">
            <a:noFill/>
            <a:miter lim="800000"/>
            <a:headEnd/>
            <a:tailEnd/>
          </a:ln>
          <a:effectLst/>
        </p:spPr>
      </p:pic>
    </p:spTree>
    <p:extLst>
      <p:ext uri="{BB962C8B-B14F-4D97-AF65-F5344CB8AC3E}">
        <p14:creationId xmlns:p14="http://schemas.microsoft.com/office/powerpoint/2010/main" val="117483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134471" y="1620000"/>
            <a:ext cx="8740587" cy="1143000"/>
          </a:xfrm>
        </p:spPr>
        <p:txBody>
          <a:bodyPr/>
          <a:lstStyle/>
          <a:p>
            <a:pPr algn="ctr" eaLnBrk="1" hangingPunct="1"/>
            <a:r>
              <a:rPr lang="en-GB" b="1" dirty="0" smtClean="0"/>
              <a:t>Lactic Acid and its salts</a:t>
            </a:r>
          </a:p>
        </p:txBody>
      </p:sp>
      <p:sp>
        <p:nvSpPr>
          <p:cNvPr id="2052" name="TextBox 2"/>
          <p:cNvSpPr txBox="1">
            <a:spLocks noChangeArrowheads="1"/>
          </p:cNvSpPr>
          <p:nvPr/>
        </p:nvSpPr>
        <p:spPr bwMode="auto">
          <a:xfrm>
            <a:off x="146579" y="2559050"/>
            <a:ext cx="4786312" cy="4401205"/>
          </a:xfrm>
          <a:prstGeom prst="rect">
            <a:avLst/>
          </a:prstGeom>
          <a:noFill/>
          <a:ln w="9525">
            <a:noFill/>
            <a:miter lim="800000"/>
            <a:headEnd/>
            <a:tailEnd/>
          </a:ln>
        </p:spPr>
        <p:txBody>
          <a:bodyPr>
            <a:spAutoFit/>
          </a:bodyPr>
          <a:lstStyle/>
          <a:p>
            <a:pPr>
              <a:buFont typeface="Arial" charset="0"/>
              <a:buChar char="•"/>
            </a:pPr>
            <a:r>
              <a:rPr lang="en-GB" sz="2000" dirty="0">
                <a:solidFill>
                  <a:srgbClr val="000000"/>
                </a:solidFill>
                <a:latin typeface="Arial"/>
              </a:rPr>
              <a:t>Used for centuries in fermented / cultured products (cheese, sauerkraut etc.)</a:t>
            </a:r>
          </a:p>
          <a:p>
            <a:pPr>
              <a:buFont typeface="Arial" charset="0"/>
              <a:buChar char="•"/>
            </a:pPr>
            <a:endParaRPr lang="en-GB" sz="2000" dirty="0">
              <a:solidFill>
                <a:srgbClr val="000000"/>
              </a:solidFill>
              <a:latin typeface="Arial"/>
            </a:endParaRPr>
          </a:p>
          <a:p>
            <a:pPr>
              <a:buFont typeface="Arial" charset="0"/>
              <a:buChar char="•"/>
            </a:pPr>
            <a:r>
              <a:rPr lang="en-GB" sz="2000" dirty="0">
                <a:solidFill>
                  <a:srgbClr val="000000"/>
                </a:solidFill>
                <a:latin typeface="Arial"/>
              </a:rPr>
              <a:t>Modern usages: Salt replacement,  water retention in meat products, colour retention.</a:t>
            </a:r>
          </a:p>
          <a:p>
            <a:pPr>
              <a:buFont typeface="Arial" charset="0"/>
              <a:buChar char="•"/>
            </a:pPr>
            <a:endParaRPr lang="en-GB" sz="2000" dirty="0">
              <a:solidFill>
                <a:srgbClr val="000000"/>
              </a:solidFill>
              <a:latin typeface="Arial"/>
            </a:endParaRPr>
          </a:p>
          <a:p>
            <a:pPr>
              <a:buFont typeface="Arial" charset="0"/>
              <a:buChar char="•"/>
            </a:pPr>
            <a:r>
              <a:rPr lang="en-GB" sz="2000" dirty="0">
                <a:solidFill>
                  <a:srgbClr val="000000"/>
                </a:solidFill>
                <a:latin typeface="Arial"/>
              </a:rPr>
              <a:t>Several studies have shown an antimicrobial effect at relatively high final concentration (</a:t>
            </a:r>
            <a:r>
              <a:rPr lang="en-GB" sz="2000" dirty="0" err="1">
                <a:solidFill>
                  <a:srgbClr val="000000"/>
                </a:solidFill>
                <a:latin typeface="Arial"/>
              </a:rPr>
              <a:t>approx</a:t>
            </a:r>
            <a:r>
              <a:rPr lang="en-GB" sz="2000" dirty="0">
                <a:solidFill>
                  <a:srgbClr val="000000"/>
                </a:solidFill>
                <a:latin typeface="Arial"/>
              </a:rPr>
              <a:t> .1 – 3%)</a:t>
            </a:r>
          </a:p>
          <a:p>
            <a:pPr>
              <a:buFont typeface="Arial" charset="0"/>
              <a:buChar char="•"/>
            </a:pPr>
            <a:endParaRPr lang="en-GB" sz="2000" dirty="0">
              <a:solidFill>
                <a:srgbClr val="000000"/>
              </a:solidFill>
              <a:latin typeface="Arial"/>
            </a:endParaRPr>
          </a:p>
          <a:p>
            <a:pPr>
              <a:buFont typeface="Arial" charset="0"/>
              <a:buChar char="•"/>
            </a:pPr>
            <a:r>
              <a:rPr lang="en-GB" sz="2000" dirty="0">
                <a:solidFill>
                  <a:srgbClr val="000000"/>
                </a:solidFill>
                <a:latin typeface="Arial"/>
              </a:rPr>
              <a:t>Possible antimicrobial effect on </a:t>
            </a:r>
            <a:r>
              <a:rPr lang="en-GB" sz="2000" i="1" dirty="0">
                <a:solidFill>
                  <a:srgbClr val="000000"/>
                </a:solidFill>
                <a:latin typeface="Arial"/>
              </a:rPr>
              <a:t>C. </a:t>
            </a:r>
            <a:r>
              <a:rPr lang="en-GB" sz="2000" i="1" dirty="0" err="1">
                <a:solidFill>
                  <a:srgbClr val="000000"/>
                </a:solidFill>
                <a:latin typeface="Arial"/>
              </a:rPr>
              <a:t>botulinum</a:t>
            </a:r>
            <a:r>
              <a:rPr lang="en-GB" sz="2000" dirty="0">
                <a:solidFill>
                  <a:srgbClr val="000000"/>
                </a:solidFill>
                <a:latin typeface="Arial"/>
              </a:rPr>
              <a:t>.</a:t>
            </a:r>
          </a:p>
        </p:txBody>
      </p:sp>
      <p:sp>
        <p:nvSpPr>
          <p:cNvPr id="2053" name="Rectangle 2"/>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n-US" dirty="0">
              <a:latin typeface="Arial"/>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2969448004"/>
              </p:ext>
            </p:extLst>
          </p:nvPr>
        </p:nvGraphicFramePr>
        <p:xfrm>
          <a:off x="4749800" y="2975504"/>
          <a:ext cx="4394200" cy="2928937"/>
        </p:xfrm>
        <a:graphic>
          <a:graphicData uri="http://schemas.openxmlformats.org/presentationml/2006/ole">
            <mc:AlternateContent xmlns:mc="http://schemas.openxmlformats.org/markup-compatibility/2006">
              <mc:Choice xmlns:v="urn:schemas-microsoft-com:vml" Requires="v">
                <p:oleObj spid="_x0000_s4189" name="Graph" r:id="rId3" imgW="5486400" imgH="3657600" progId="">
                  <p:embed/>
                </p:oleObj>
              </mc:Choice>
              <mc:Fallback>
                <p:oleObj name="Graph" r:id="rId3" imgW="5486400" imgH="3657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975504"/>
                        <a:ext cx="4394200" cy="292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286375" y="5929842"/>
            <a:ext cx="3857625" cy="369332"/>
          </a:xfrm>
          <a:prstGeom prst="rect">
            <a:avLst/>
          </a:prstGeom>
          <a:noFill/>
        </p:spPr>
        <p:txBody>
          <a:bodyPr>
            <a:spAutoFit/>
          </a:bodyPr>
          <a:lstStyle/>
          <a:p>
            <a:pPr>
              <a:defRPr/>
            </a:pPr>
            <a:r>
              <a:rPr lang="en-GB" dirty="0" err="1" smtClean="0">
                <a:solidFill>
                  <a:srgbClr val="000000"/>
                </a:solidFill>
                <a:latin typeface="Arial"/>
              </a:rPr>
              <a:t>Campden</a:t>
            </a:r>
            <a:r>
              <a:rPr lang="en-GB" dirty="0" smtClean="0">
                <a:solidFill>
                  <a:srgbClr val="000000"/>
                </a:solidFill>
                <a:latin typeface="Arial"/>
              </a:rPr>
              <a:t> BRI data: </a:t>
            </a:r>
            <a:r>
              <a:rPr lang="en-GB" b="1" dirty="0">
                <a:solidFill>
                  <a:srgbClr val="000000"/>
                </a:solidFill>
                <a:latin typeface="Arial"/>
              </a:rPr>
              <a:t>R&amp;D </a:t>
            </a:r>
            <a:r>
              <a:rPr lang="en-GB" b="1" dirty="0" smtClean="0">
                <a:solidFill>
                  <a:srgbClr val="000000"/>
                </a:solidFill>
                <a:latin typeface="Arial"/>
              </a:rPr>
              <a:t>277</a:t>
            </a:r>
            <a:endParaRPr lang="en-GB" dirty="0">
              <a:solidFill>
                <a:srgbClr val="000000"/>
              </a:solidFill>
              <a:latin typeface="Arial"/>
            </a:endParaRPr>
          </a:p>
        </p:txBody>
      </p:sp>
    </p:spTree>
    <p:extLst>
      <p:ext uri="{BB962C8B-B14F-4D97-AF65-F5344CB8AC3E}">
        <p14:creationId xmlns:p14="http://schemas.microsoft.com/office/powerpoint/2010/main" val="1318178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7239</TotalTime>
  <Words>5380</Words>
  <Application>Microsoft Macintosh PowerPoint</Application>
  <PresentationFormat>On-screen Show (4:3)</PresentationFormat>
  <Paragraphs>847</Paragraphs>
  <Slides>127</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127</vt:i4>
      </vt:variant>
    </vt:vector>
  </HeadingPairs>
  <TitlesOfParts>
    <vt:vector size="130" baseType="lpstr">
      <vt:lpstr>Office Theme</vt:lpstr>
      <vt:lpstr>Bitmap Image</vt:lpstr>
      <vt:lpstr>Graph</vt:lpstr>
      <vt:lpstr>Introduction to Vacuum Packing and Modified Atmospheric  Packaging</vt:lpstr>
      <vt:lpstr>Agenda</vt:lpstr>
      <vt:lpstr>Agenda</vt:lpstr>
      <vt:lpstr>Background</vt:lpstr>
      <vt:lpstr>House Keeping </vt:lpstr>
      <vt:lpstr>Aims and Objectives</vt:lpstr>
      <vt:lpstr>WHAT IS VACUUM &amp; MODIFIED ATMOSPHERE PACKING?</vt:lpstr>
      <vt:lpstr>VACUUM PACKING (VP)</vt:lpstr>
      <vt:lpstr>Vacuum Packing </vt:lpstr>
      <vt:lpstr>Modified Atmosphere Packaging (MAP)</vt:lpstr>
      <vt:lpstr>Modified Atmosphere Packaging </vt:lpstr>
      <vt:lpstr>Controlled Atmosphere (CA) Storage</vt:lpstr>
      <vt:lpstr>Modified Atmosphere Packaging</vt:lpstr>
      <vt:lpstr>A wide variety of products gas-flushed </vt:lpstr>
      <vt:lpstr>Gas Flushed Whole Chicken</vt:lpstr>
      <vt:lpstr>Fresh Vegetables - Perforated</vt:lpstr>
      <vt:lpstr>Vacuum or MAP? </vt:lpstr>
      <vt:lpstr>MAP Effects on Microorganisms</vt:lpstr>
      <vt:lpstr>PowerPoint Presentation</vt:lpstr>
      <vt:lpstr>High Oxygen MAP</vt:lpstr>
      <vt:lpstr>PowerPoint Presentation</vt:lpstr>
      <vt:lpstr>Other gases used - Nitrogen (N2)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MEASUREMENT</vt:lpstr>
      <vt:lpstr>PowerPoint Presentation</vt:lpstr>
      <vt:lpstr>Gas Analysis</vt:lpstr>
      <vt:lpstr>CHECKS</vt:lpstr>
      <vt:lpstr> Vacuum Measurement</vt:lpstr>
      <vt:lpstr>PowerPoint Presentation</vt:lpstr>
      <vt:lpstr>Heat Seal (X-section)</vt:lpstr>
      <vt:lpstr>SEAL QUALITY</vt:lpstr>
      <vt:lpstr>Dirty Seal Area</vt:lpstr>
      <vt:lpstr>Seal Faults – Folds/Creases</vt:lpstr>
      <vt:lpstr>Seal Faults – Folds/Creases</vt:lpstr>
      <vt:lpstr>Seal Faults - Heat</vt:lpstr>
      <vt:lpstr>PowerPoint Presentation</vt:lpstr>
      <vt:lpstr>TEST METHODS  </vt:lpstr>
      <vt:lpstr>TESTING</vt:lpstr>
      <vt:lpstr>“SQUEEZE” TYPE TESTS</vt:lpstr>
      <vt:lpstr>DYE TEST</vt:lpstr>
      <vt:lpstr>Dye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MICROBIOLOGY AND VP/MAP</vt:lpstr>
      <vt:lpstr>Think Risk!</vt:lpstr>
      <vt:lpstr>Hazard ID. Which microbes are of concern (reasonably likely to occur)?</vt:lpstr>
      <vt:lpstr>Focus on Bacteria....</vt:lpstr>
      <vt:lpstr>Organisms that grow in low O2 environment ?</vt:lpstr>
      <vt:lpstr>Pathogens/Food combinations of particular concern</vt:lpstr>
      <vt:lpstr>Hazard ID – C.botulinum</vt:lpstr>
      <vt:lpstr>Hazard ID – C.botulinum</vt:lpstr>
      <vt:lpstr>Clostridium botulinum</vt:lpstr>
      <vt:lpstr>Clostridium botulinum</vt:lpstr>
      <vt:lpstr>Hazard ID – L.monocytogenes</vt:lpstr>
      <vt:lpstr>Hazard ID – L.monocytogenes</vt:lpstr>
      <vt:lpstr>Hazard Characterisation -Clostridium botulinum</vt:lpstr>
      <vt:lpstr>Exposure factors                           -Clostridium botulinum</vt:lpstr>
      <vt:lpstr>Risk Management – Control of significant hazards in VP/MAP</vt:lpstr>
      <vt:lpstr>Intrinsic Factors affecting shelf-life of VP/MAP food</vt:lpstr>
      <vt:lpstr>How does pH affect microbial growth?</vt:lpstr>
      <vt:lpstr>PowerPoint Presentation</vt:lpstr>
      <vt:lpstr>pH range of food</vt:lpstr>
      <vt:lpstr>Water Activity (Aw)</vt:lpstr>
      <vt:lpstr>PowerPoint Presentation</vt:lpstr>
      <vt:lpstr>Aw ranges for food</vt:lpstr>
      <vt:lpstr>Extrinsic Factors affecting shelf-life of VP/MAP foods</vt:lpstr>
      <vt:lpstr>Temperature</vt:lpstr>
      <vt:lpstr>Temperature</vt:lpstr>
      <vt:lpstr>Temperature</vt:lpstr>
      <vt:lpstr>Other Extrinsic Factors:</vt:lpstr>
      <vt:lpstr>Controlling C. botulinum in chilled VP/MAP products</vt:lpstr>
      <vt:lpstr>What else can be done to control C.botulinum in VP/MAP foods?</vt:lpstr>
      <vt:lpstr>Nitrite – cured meat products</vt:lpstr>
      <vt:lpstr>Nitrite – cured meat products</vt:lpstr>
      <vt:lpstr>Lactic Acid and its salts</vt:lpstr>
      <vt:lpstr>Interactions between factors: Hurdle technology.</vt:lpstr>
      <vt:lpstr>Examples: pH and Nitrite</vt:lpstr>
      <vt:lpstr>Examples: continued</vt:lpstr>
      <vt:lpstr>Shelf Life determination and VP/MAP</vt:lpstr>
      <vt:lpstr>Factors limiting shelf life</vt:lpstr>
      <vt:lpstr>Greening of meat</vt:lpstr>
      <vt:lpstr>Pathogens our primary concern</vt:lpstr>
      <vt:lpstr>PowerPoint Presentation</vt:lpstr>
      <vt:lpstr>Shelf-life of chilled VP/MAP products limited by C. botulinum requirements</vt:lpstr>
      <vt:lpstr>“I’ve opened this Vac Pack, it’s been exposed to air so I get another 10 days when I re-pack it, right?”</vt:lpstr>
      <vt:lpstr>....so what do you do about re-packing sliced meats etc?</vt:lpstr>
      <vt:lpstr>PowerPoint Presentation</vt:lpstr>
      <vt:lpstr>My product doesn’t meet any of the 10-day criteria, do I have to go to the expense of a challenge test?</vt:lpstr>
      <vt:lpstr>Listeria monocytogenes and shelf life (SL)</vt:lpstr>
      <vt:lpstr>Challenge Testing</vt:lpstr>
      <vt:lpstr>Predictive Modelling</vt:lpstr>
      <vt:lpstr>Is a predictive model good enough to be confident of safety?</vt:lpstr>
      <vt:lpstr>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oreProperties xmlns:dc="http://purl.org/dc/elements/1.1/" xmlns:dcterms="http://purl.org/dc/terms/" xmlns:xsi="http://www.w3.org/2001/XMLSchema-instance" xmlns="http://schemas.openxmlformats.org/package/2006/metadata/core-properties">
  <dc:title>Vacuum Packing and Modified Atmosphere 22-9</dc:title>
  <dc:creator>Helen Critchley</dc:creator>
  <lastModifiedBy>Adrian Walker</lastModifiedBy>
  <revision>170</revision>
  <dcterms:created xsi:type="dcterms:W3CDTF">2015-05-21T13:51:58.0000000Z</dcterms:created>
  <dcterms:modified xsi:type="dcterms:W3CDTF">2015-09-28T15:16:40.0000000Z</dcterms:modified>
</coreProperties>
</file>